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70" r:id="rId4"/>
    <p:sldId id="269" r:id="rId5"/>
    <p:sldId id="266" r:id="rId6"/>
    <p:sldId id="268" r:id="rId7"/>
    <p:sldId id="265" r:id="rId8"/>
    <p:sldId id="271" r:id="rId9"/>
    <p:sldId id="267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wnloads\Scenarii_COVID-MDA_27.03.2020_12%20per%20incub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onavirus-19\03.04.2020\COVID-19_03.04.2020_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onavirus-19\03.04.2020\COVID-19_03.04.2020_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onavirus-19\03.04.2020\COVID-19_03.04.2020_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wnloads\Scenarii_COVID-MDA_27.03.2020_12%20per%20incub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talia\Downloads\Scenarii_COVID-MDA_27.03.2020_12%20per%20incub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Natalia\Downloads\Scenarii_COVID-MDA_27.03.2020_12%20per%20incub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wnloads\Scenarii_COVID-MDA_27.03.2020_12%20per%20incub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onavirus-19\03.04.2020\COVID-19_03.04.2020_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onavirus-19\03.04.2020\COVID-19_03.04.2020_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onavirus-19\03.04.2020\COVID-19_03.04.2020_final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o-RO" dirty="0"/>
              <a:t>Scenariul</a:t>
            </a:r>
          </a:p>
          <a:p>
            <a:pPr algn="ctr">
              <a:defRPr/>
            </a:pPr>
            <a:r>
              <a:rPr lang="ro-RO" dirty="0"/>
              <a:t>Numărul estimat de cazuri COVID -19, </a:t>
            </a:r>
          </a:p>
          <a:p>
            <a:pPr algn="ctr">
              <a:defRPr/>
            </a:pPr>
            <a:r>
              <a:rPr lang="ro-RO" dirty="0"/>
              <a:t>(perioada maximă de incubație - </a:t>
            </a:r>
            <a:r>
              <a:rPr lang="ro-RO" dirty="0">
                <a:solidFill>
                  <a:srgbClr val="FF0000"/>
                </a:solidFill>
              </a:rPr>
              <a:t>14 zile</a:t>
            </a:r>
            <a:r>
              <a:rPr lang="ro-RO" dirty="0"/>
              <a:t>), </a:t>
            </a:r>
          </a:p>
          <a:p>
            <a:pPr algn="ctr">
              <a:defRPr/>
            </a:pPr>
            <a:r>
              <a:rPr lang="ro-RO" dirty="0"/>
              <a:t>26.03-21.05.2020, RM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78716199428453"/>
          <c:y val="0.1553851007084108"/>
          <c:w val="0.79049857113558342"/>
          <c:h val="0.65284428407299566"/>
        </c:manualLayout>
      </c:layout>
      <c:lineChart>
        <c:grouping val="standard"/>
        <c:varyColors val="0"/>
        <c:ser>
          <c:idx val="0"/>
          <c:order val="0"/>
          <c:tx>
            <c:strRef>
              <c:f>'[Scenarii_COVID-MDA_27.03.2020_12 per incub.xlsx]70 zile grafic'!$C$1</c:f>
              <c:strCache>
                <c:ptCount val="1"/>
                <c:pt idx="0">
                  <c:v>R0 = 2,6 </c:v>
                </c:pt>
              </c:strCache>
            </c:strRef>
          </c:tx>
          <c:dLbls>
            <c:dLbl>
              <c:idx val="4"/>
              <c:layout>
                <c:manualLayout>
                  <c:x val="-3.8895371450797238E-2"/>
                  <c:y val="-5.0438596491228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C5-494A-853F-F7E0B416E2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'[Scenarii_COVID-MDA_27.03.2020_12 per incub.xlsx]70 zile grafic'!$B$2:$B$6</c:f>
              <c:strCache>
                <c:ptCount val="5"/>
                <c:pt idx="0">
                  <c:v>26.03.2020</c:v>
                </c:pt>
                <c:pt idx="1">
                  <c:v>09.04.2020</c:v>
                </c:pt>
                <c:pt idx="2">
                  <c:v>23.04.2020</c:v>
                </c:pt>
                <c:pt idx="3">
                  <c:v>07.05.2020</c:v>
                </c:pt>
                <c:pt idx="4">
                  <c:v>21.05.2020</c:v>
                </c:pt>
              </c:strCache>
            </c:strRef>
          </c:cat>
          <c:val>
            <c:numRef>
              <c:f>'[Scenarii_COVID-MDA_27.03.2020_12 per incub.xlsx]70 zile grafic'!$C$2:$C$6</c:f>
              <c:numCache>
                <c:formatCode>0</c:formatCode>
                <c:ptCount val="5"/>
                <c:pt idx="0">
                  <c:v>175</c:v>
                </c:pt>
                <c:pt idx="1">
                  <c:v>280</c:v>
                </c:pt>
                <c:pt idx="2">
                  <c:v>448</c:v>
                </c:pt>
                <c:pt idx="3">
                  <c:v>716.8</c:v>
                </c:pt>
                <c:pt idx="4">
                  <c:v>1146.8799999999999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6C5-494A-853F-F7E0B416E25B}"/>
            </c:ext>
          </c:extLst>
        </c:ser>
        <c:ser>
          <c:idx val="1"/>
          <c:order val="1"/>
          <c:tx>
            <c:strRef>
              <c:f>'[Scenarii_COVID-MDA_27.03.2020_12 per incub.xlsx]70 zile grafic'!$D$1</c:f>
              <c:strCache>
                <c:ptCount val="1"/>
                <c:pt idx="0">
                  <c:v>R0  = 2,2 </c:v>
                </c:pt>
              </c:strCache>
            </c:strRef>
          </c:tx>
          <c:dLbls>
            <c:dLbl>
              <c:idx val="4"/>
              <c:layout>
                <c:manualLayout>
                  <c:x val="9.3348891481914789E-3"/>
                  <c:y val="-3.728070175438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C5-494A-853F-F7E0B416E2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'[Scenarii_COVID-MDA_27.03.2020_12 per incub.xlsx]70 zile grafic'!$B$2:$B$6</c:f>
              <c:strCache>
                <c:ptCount val="5"/>
                <c:pt idx="0">
                  <c:v>26.03.2020</c:v>
                </c:pt>
                <c:pt idx="1">
                  <c:v>09.04.2020</c:v>
                </c:pt>
                <c:pt idx="2">
                  <c:v>23.04.2020</c:v>
                </c:pt>
                <c:pt idx="3">
                  <c:v>07.05.2020</c:v>
                </c:pt>
                <c:pt idx="4">
                  <c:v>21.05.2020</c:v>
                </c:pt>
              </c:strCache>
            </c:strRef>
          </c:cat>
          <c:val>
            <c:numRef>
              <c:f>'[Scenarii_COVID-MDA_27.03.2020_12 per incub.xlsx]70 zile grafic'!$D$2:$D$6</c:f>
              <c:numCache>
                <c:formatCode>0</c:formatCode>
                <c:ptCount val="5"/>
                <c:pt idx="0">
                  <c:v>175</c:v>
                </c:pt>
                <c:pt idx="1">
                  <c:v>210.00000000000006</c:v>
                </c:pt>
                <c:pt idx="2">
                  <c:v>252.00000000000011</c:v>
                </c:pt>
                <c:pt idx="3">
                  <c:v>302.4000000000002</c:v>
                </c:pt>
                <c:pt idx="4">
                  <c:v>362.88000000000034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6C5-494A-853F-F7E0B416E25B}"/>
            </c:ext>
          </c:extLst>
        </c:ser>
        <c:ser>
          <c:idx val="2"/>
          <c:order val="2"/>
          <c:tx>
            <c:strRef>
              <c:f>'[Scenarii_COVID-MDA_27.03.2020_12 per incub.xlsx]70 zile grafic'!$E$1</c:f>
              <c:strCache>
                <c:ptCount val="1"/>
                <c:pt idx="0">
                  <c:v>R0 = 1.5 </c:v>
                </c:pt>
              </c:strCache>
            </c:strRef>
          </c:tx>
          <c:dLbls>
            <c:dLbl>
              <c:idx val="0"/>
              <c:layout>
                <c:manualLayout>
                  <c:x val="-2.4893037728510307E-2"/>
                  <c:y val="-3.947368421052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C5-494A-853F-F7E0B416E25B}"/>
                </c:ext>
              </c:extLst>
            </c:dLbl>
            <c:dLbl>
              <c:idx val="4"/>
              <c:layout>
                <c:manualLayout>
                  <c:x val="1.8669778296382843E-2"/>
                  <c:y val="-1.315789473684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C5-494A-853F-F7E0B416E2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'[Scenarii_COVID-MDA_27.03.2020_12 per incub.xlsx]70 zile grafic'!$B$2:$B$6</c:f>
              <c:strCache>
                <c:ptCount val="5"/>
                <c:pt idx="0">
                  <c:v>26.03.2020</c:v>
                </c:pt>
                <c:pt idx="1">
                  <c:v>09.04.2020</c:v>
                </c:pt>
                <c:pt idx="2">
                  <c:v>23.04.2020</c:v>
                </c:pt>
                <c:pt idx="3">
                  <c:v>07.05.2020</c:v>
                </c:pt>
                <c:pt idx="4">
                  <c:v>21.05.2020</c:v>
                </c:pt>
              </c:strCache>
            </c:strRef>
          </c:cat>
          <c:val>
            <c:numRef>
              <c:f>'[Scenarii_COVID-MDA_27.03.2020_12 per incub.xlsx]70 zile grafic'!$E$2:$E$6</c:f>
              <c:numCache>
                <c:formatCode>0</c:formatCode>
                <c:ptCount val="5"/>
                <c:pt idx="0">
                  <c:v>175</c:v>
                </c:pt>
                <c:pt idx="1">
                  <c:v>87.5</c:v>
                </c:pt>
                <c:pt idx="2">
                  <c:v>43.75</c:v>
                </c:pt>
                <c:pt idx="3">
                  <c:v>21.875</c:v>
                </c:pt>
                <c:pt idx="4">
                  <c:v>10.9375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6C5-494A-853F-F7E0B416E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27392"/>
        <c:axId val="71214784"/>
      </c:lineChart>
      <c:catAx>
        <c:axId val="93627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/>
          <a:lstStyle/>
          <a:p>
            <a:pPr>
              <a:defRPr/>
            </a:pPr>
            <a:endParaRPr lang="ro-RO"/>
          </a:p>
        </c:txPr>
        <c:crossAx val="71214784"/>
        <c:crosses val="autoZero"/>
        <c:auto val="0"/>
        <c:lblAlgn val="ctr"/>
        <c:lblOffset val="100"/>
        <c:noMultiLvlLbl val="0"/>
      </c:catAx>
      <c:valAx>
        <c:axId val="71214784"/>
        <c:scaling>
          <c:orientation val="minMax"/>
          <c:max val="13000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crossAx val="93627392"/>
        <c:crosses val="autoZero"/>
        <c:crossBetween val="between"/>
        <c:majorUnit val="100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ro-R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Sheet10!$A$27:$A$42</c:f>
              <c:numCache>
                <c:formatCode>m/d/yyyy</c:formatCode>
                <c:ptCount val="16"/>
                <c:pt idx="0">
                  <c:v>43905</c:v>
                </c:pt>
                <c:pt idx="1">
                  <c:v>43906</c:v>
                </c:pt>
                <c:pt idx="2">
                  <c:v>43909</c:v>
                </c:pt>
                <c:pt idx="3">
                  <c:v>43911</c:v>
                </c:pt>
                <c:pt idx="4">
                  <c:v>43912</c:v>
                </c:pt>
                <c:pt idx="5">
                  <c:v>43913</c:v>
                </c:pt>
                <c:pt idx="6">
                  <c:v>43915</c:v>
                </c:pt>
                <c:pt idx="7">
                  <c:v>43916</c:v>
                </c:pt>
                <c:pt idx="8">
                  <c:v>43917</c:v>
                </c:pt>
                <c:pt idx="9">
                  <c:v>43918</c:v>
                </c:pt>
                <c:pt idx="10">
                  <c:v>43919</c:v>
                </c:pt>
                <c:pt idx="11">
                  <c:v>43920</c:v>
                </c:pt>
                <c:pt idx="12">
                  <c:v>43921</c:v>
                </c:pt>
                <c:pt idx="13">
                  <c:v>43922</c:v>
                </c:pt>
                <c:pt idx="14">
                  <c:v>43923</c:v>
                </c:pt>
                <c:pt idx="15">
                  <c:v>43924</c:v>
                </c:pt>
              </c:numCache>
            </c:numRef>
          </c:cat>
          <c:val>
            <c:numRef>
              <c:f>Sheet10!$B$27:$B$42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15</c:v>
                </c:pt>
                <c:pt idx="7">
                  <c:v>6</c:v>
                </c:pt>
                <c:pt idx="8">
                  <c:v>7</c:v>
                </c:pt>
                <c:pt idx="9">
                  <c:v>15</c:v>
                </c:pt>
                <c:pt idx="10">
                  <c:v>10</c:v>
                </c:pt>
                <c:pt idx="11">
                  <c:v>7</c:v>
                </c:pt>
                <c:pt idx="12">
                  <c:v>17</c:v>
                </c:pt>
                <c:pt idx="13">
                  <c:v>39</c:v>
                </c:pt>
                <c:pt idx="14">
                  <c:v>6</c:v>
                </c:pt>
                <c:pt idx="15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99072"/>
        <c:axId val="83496896"/>
      </c:lineChart>
      <c:dateAx>
        <c:axId val="1128990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83496896"/>
        <c:crosses val="autoZero"/>
        <c:auto val="1"/>
        <c:lblOffset val="100"/>
        <c:baseTimeUnit val="days"/>
      </c:dateAx>
      <c:valAx>
        <c:axId val="83496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289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o-R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Sheet10!$P$29:$P$34</c:f>
              <c:strCache>
                <c:ptCount val="6"/>
                <c:pt idx="0">
                  <c:v>Asistent medical</c:v>
                </c:pt>
                <c:pt idx="1">
                  <c:v>Farmacist</c:v>
                </c:pt>
                <c:pt idx="2">
                  <c:v>Felcer</c:v>
                </c:pt>
                <c:pt idx="3">
                  <c:v>Medic</c:v>
                </c:pt>
                <c:pt idx="4">
                  <c:v>Paramedic</c:v>
                </c:pt>
                <c:pt idx="5">
                  <c:v>Personal auxiliar</c:v>
                </c:pt>
              </c:strCache>
            </c:strRef>
          </c:cat>
          <c:val>
            <c:numRef>
              <c:f>Sheet10!$Q$29:$Q$34</c:f>
              <c:numCache>
                <c:formatCode>General</c:formatCode>
                <c:ptCount val="6"/>
                <c:pt idx="0">
                  <c:v>60</c:v>
                </c:pt>
                <c:pt idx="1">
                  <c:v>2</c:v>
                </c:pt>
                <c:pt idx="2">
                  <c:v>6</c:v>
                </c:pt>
                <c:pt idx="3">
                  <c:v>47</c:v>
                </c:pt>
                <c:pt idx="4">
                  <c:v>1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900608"/>
        <c:axId val="83499200"/>
      </c:barChart>
      <c:catAx>
        <c:axId val="112900608"/>
        <c:scaling>
          <c:orientation val="minMax"/>
        </c:scaling>
        <c:delete val="0"/>
        <c:axPos val="l"/>
        <c:majorTickMark val="out"/>
        <c:minorTickMark val="none"/>
        <c:tickLblPos val="nextTo"/>
        <c:crossAx val="83499200"/>
        <c:crosses val="autoZero"/>
        <c:auto val="1"/>
        <c:lblAlgn val="ctr"/>
        <c:lblOffset val="100"/>
        <c:noMultiLvlLbl val="0"/>
      </c:catAx>
      <c:valAx>
        <c:axId val="8349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90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o-R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16732377998467"/>
          <c:y val="2.5543041029766692E-3"/>
          <c:w val="0.7981807556891598"/>
          <c:h val="0.9079131134352372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Sheet10!$Q$40:$Q$47</c:f>
              <c:strCache>
                <c:ptCount val="8"/>
                <c:pt idx="0">
                  <c:v>AMP</c:v>
                </c:pt>
                <c:pt idx="1">
                  <c:v>AMS</c:v>
                </c:pt>
                <c:pt idx="2">
                  <c:v>AMU</c:v>
                </c:pt>
                <c:pt idx="3">
                  <c:v>ANSP</c:v>
                </c:pt>
                <c:pt idx="4">
                  <c:v>Departamental</c:v>
                </c:pt>
                <c:pt idx="5">
                  <c:v>Farmacie</c:v>
                </c:pt>
                <c:pt idx="6">
                  <c:v>Laborator</c:v>
                </c:pt>
                <c:pt idx="7">
                  <c:v>Stomatologie</c:v>
                </c:pt>
              </c:strCache>
            </c:strRef>
          </c:cat>
          <c:val>
            <c:numRef>
              <c:f>Sheet10!$R$40:$R$47</c:f>
              <c:numCache>
                <c:formatCode>General</c:formatCode>
                <c:ptCount val="8"/>
                <c:pt idx="0">
                  <c:v>11</c:v>
                </c:pt>
                <c:pt idx="1">
                  <c:v>88</c:v>
                </c:pt>
                <c:pt idx="2">
                  <c:v>37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55360"/>
        <c:axId val="83502784"/>
      </c:barChart>
      <c:catAx>
        <c:axId val="115855360"/>
        <c:scaling>
          <c:orientation val="minMax"/>
        </c:scaling>
        <c:delete val="0"/>
        <c:axPos val="l"/>
        <c:majorTickMark val="out"/>
        <c:minorTickMark val="none"/>
        <c:tickLblPos val="nextTo"/>
        <c:crossAx val="83502784"/>
        <c:crosses val="autoZero"/>
        <c:auto val="1"/>
        <c:lblAlgn val="ctr"/>
        <c:lblOffset val="100"/>
        <c:noMultiLvlLbl val="0"/>
      </c:catAx>
      <c:valAx>
        <c:axId val="8350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85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ro-R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/>
              <a:t>Scenariul</a:t>
            </a:r>
          </a:p>
          <a:p>
            <a:pPr>
              <a:defRPr/>
            </a:pPr>
            <a:r>
              <a:rPr lang="ro-RO" dirty="0"/>
              <a:t>Numărul estimat de cazuri COVID -19 </a:t>
            </a:r>
          </a:p>
          <a:p>
            <a:pPr>
              <a:defRPr/>
            </a:pPr>
            <a:r>
              <a:rPr lang="ro-RO" dirty="0"/>
              <a:t>(perioada medie de incubație în RM - </a:t>
            </a:r>
            <a:r>
              <a:rPr lang="ro-RO" dirty="0">
                <a:solidFill>
                  <a:srgbClr val="FF0000"/>
                </a:solidFill>
              </a:rPr>
              <a:t>6 zile</a:t>
            </a:r>
            <a:r>
              <a:rPr lang="ro-RO" dirty="0"/>
              <a:t>), </a:t>
            </a:r>
          </a:p>
          <a:p>
            <a:pPr>
              <a:defRPr/>
            </a:pPr>
            <a:r>
              <a:rPr lang="ro-RO" dirty="0"/>
              <a:t>26.03-19.05.2020, RM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162725758834374E-2"/>
          <c:y val="0.17565304313185973"/>
          <c:w val="0.78899589860385899"/>
          <c:h val="0.65199009334697333"/>
        </c:manualLayout>
      </c:layout>
      <c:lineChart>
        <c:grouping val="standard"/>
        <c:varyColors val="0"/>
        <c:ser>
          <c:idx val="0"/>
          <c:order val="0"/>
          <c:tx>
            <c:strRef>
              <c:f>'[Scenarii_COVID-MDA_27.03.2020_12 per incub.xlsx]70 zile grafic'!$C$11</c:f>
              <c:strCache>
                <c:ptCount val="1"/>
                <c:pt idx="0">
                  <c:v>R0 = 2,6 </c:v>
                </c:pt>
              </c:strCache>
            </c:strRef>
          </c:tx>
          <c:dLbls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482214939080843"/>
                  <c:y val="-4.8254078237875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2539856682590822"/>
                  <c:y val="-3.0400536324772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24-43A0-9311-F51DCFE1335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'[Scenarii_COVID-MDA_27.03.2020_12 per incub.xlsx]70 zile grafic'!$B$12:$B$21</c:f>
              <c:numCache>
                <c:formatCode>m\/d\/yyyy</c:formatCode>
                <c:ptCount val="10"/>
                <c:pt idx="0">
                  <c:v>43916</c:v>
                </c:pt>
                <c:pt idx="1">
                  <c:v>43891</c:v>
                </c:pt>
                <c:pt idx="2">
                  <c:v>43928</c:v>
                </c:pt>
                <c:pt idx="3">
                  <c:v>43934</c:v>
                </c:pt>
                <c:pt idx="4">
                  <c:v>43940</c:v>
                </c:pt>
                <c:pt idx="5">
                  <c:v>43946</c:v>
                </c:pt>
                <c:pt idx="6">
                  <c:v>43952</c:v>
                </c:pt>
                <c:pt idx="7">
                  <c:v>43958</c:v>
                </c:pt>
                <c:pt idx="8">
                  <c:v>43964</c:v>
                </c:pt>
                <c:pt idx="9">
                  <c:v>43970</c:v>
                </c:pt>
              </c:numCache>
            </c:numRef>
          </c:cat>
          <c:val>
            <c:numRef>
              <c:f>'[Scenarii_COVID-MDA_27.03.2020_12 per incub.xlsx]70 zile grafic'!$C$12:$C$21</c:f>
              <c:numCache>
                <c:formatCode>0</c:formatCode>
                <c:ptCount val="10"/>
                <c:pt idx="0">
                  <c:v>175</c:v>
                </c:pt>
                <c:pt idx="1">
                  <c:v>280</c:v>
                </c:pt>
                <c:pt idx="2">
                  <c:v>448</c:v>
                </c:pt>
                <c:pt idx="3">
                  <c:v>716.8</c:v>
                </c:pt>
                <c:pt idx="4">
                  <c:v>1146.8799999999999</c:v>
                </c:pt>
                <c:pt idx="5">
                  <c:v>1835.008</c:v>
                </c:pt>
                <c:pt idx="6">
                  <c:v>2936.0128000000004</c:v>
                </c:pt>
                <c:pt idx="7">
                  <c:v>4697.6204800000005</c:v>
                </c:pt>
                <c:pt idx="8">
                  <c:v>7516.1927680000017</c:v>
                </c:pt>
                <c:pt idx="9">
                  <c:v>12025.908428800005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24-43A0-9311-F51DCFE13357}"/>
            </c:ext>
          </c:extLst>
        </c:ser>
        <c:ser>
          <c:idx val="1"/>
          <c:order val="1"/>
          <c:tx>
            <c:strRef>
              <c:f>'[Scenarii_COVID-MDA_27.03.2020_12 per incub.xlsx]70 zile grafic'!$D$11</c:f>
              <c:strCache>
                <c:ptCount val="1"/>
                <c:pt idx="0">
                  <c:v>R0  = 2,2 </c:v>
                </c:pt>
              </c:strCache>
            </c:strRef>
          </c:tx>
          <c:dLbls>
            <c:dLbl>
              <c:idx val="9"/>
              <c:layout>
                <c:manualLayout>
                  <c:x val="-1.3868251609707775E-2"/>
                  <c:y val="-3.315259895671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24-43A0-9311-F51DCFE133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'[Scenarii_COVID-MDA_27.03.2020_12 per incub.xlsx]70 zile grafic'!$B$12:$B$21</c:f>
              <c:numCache>
                <c:formatCode>m\/d\/yyyy</c:formatCode>
                <c:ptCount val="10"/>
                <c:pt idx="0">
                  <c:v>43916</c:v>
                </c:pt>
                <c:pt idx="1">
                  <c:v>43891</c:v>
                </c:pt>
                <c:pt idx="2">
                  <c:v>43928</c:v>
                </c:pt>
                <c:pt idx="3">
                  <c:v>43934</c:v>
                </c:pt>
                <c:pt idx="4">
                  <c:v>43940</c:v>
                </c:pt>
                <c:pt idx="5">
                  <c:v>43946</c:v>
                </c:pt>
                <c:pt idx="6">
                  <c:v>43952</c:v>
                </c:pt>
                <c:pt idx="7">
                  <c:v>43958</c:v>
                </c:pt>
                <c:pt idx="8">
                  <c:v>43964</c:v>
                </c:pt>
                <c:pt idx="9">
                  <c:v>43970</c:v>
                </c:pt>
              </c:numCache>
            </c:numRef>
          </c:cat>
          <c:val>
            <c:numRef>
              <c:f>'[Scenarii_COVID-MDA_27.03.2020_12 per incub.xlsx]70 zile grafic'!$D$12:$D$21</c:f>
              <c:numCache>
                <c:formatCode>0</c:formatCode>
                <c:ptCount val="10"/>
                <c:pt idx="0">
                  <c:v>175</c:v>
                </c:pt>
                <c:pt idx="1">
                  <c:v>210.00000000000006</c:v>
                </c:pt>
                <c:pt idx="2">
                  <c:v>252.00000000000011</c:v>
                </c:pt>
                <c:pt idx="3">
                  <c:v>302.4000000000002</c:v>
                </c:pt>
                <c:pt idx="4">
                  <c:v>362.88000000000034</c:v>
                </c:pt>
                <c:pt idx="5">
                  <c:v>435.45600000000047</c:v>
                </c:pt>
                <c:pt idx="6">
                  <c:v>522.54720000000066</c:v>
                </c:pt>
                <c:pt idx="7">
                  <c:v>627.05664000000093</c:v>
                </c:pt>
                <c:pt idx="8">
                  <c:v>752.46796800000129</c:v>
                </c:pt>
                <c:pt idx="9">
                  <c:v>902.96156160000169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324-43A0-9311-F51DCFE13357}"/>
            </c:ext>
          </c:extLst>
        </c:ser>
        <c:ser>
          <c:idx val="2"/>
          <c:order val="2"/>
          <c:tx>
            <c:strRef>
              <c:f>'[Scenarii_COVID-MDA_27.03.2020_12 per incub.xlsx]70 zile grafic'!$E$11</c:f>
              <c:strCache>
                <c:ptCount val="1"/>
                <c:pt idx="0">
                  <c:v>R0 = 1.5 </c:v>
                </c:pt>
              </c:strCache>
            </c:strRef>
          </c:tx>
          <c:dLbls>
            <c:dLbl>
              <c:idx val="1"/>
              <c:layout>
                <c:manualLayout>
                  <c:x val="-1.9811788013868251E-3"/>
                  <c:y val="-4.1272574663008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24-43A0-9311-F51DCFE13357}"/>
                </c:ext>
              </c:extLst>
            </c:dLbl>
            <c:dLbl>
              <c:idx val="9"/>
              <c:layout>
                <c:manualLayout>
                  <c:x val="0"/>
                  <c:y val="-1.251630466203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24-43A0-9311-F51DCFE133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'[Scenarii_COVID-MDA_27.03.2020_12 per incub.xlsx]70 zile grafic'!$B$12:$B$21</c:f>
              <c:numCache>
                <c:formatCode>m\/d\/yyyy</c:formatCode>
                <c:ptCount val="10"/>
                <c:pt idx="0">
                  <c:v>43916</c:v>
                </c:pt>
                <c:pt idx="1">
                  <c:v>43891</c:v>
                </c:pt>
                <c:pt idx="2">
                  <c:v>43928</c:v>
                </c:pt>
                <c:pt idx="3">
                  <c:v>43934</c:v>
                </c:pt>
                <c:pt idx="4">
                  <c:v>43940</c:v>
                </c:pt>
                <c:pt idx="5">
                  <c:v>43946</c:v>
                </c:pt>
                <c:pt idx="6">
                  <c:v>43952</c:v>
                </c:pt>
                <c:pt idx="7">
                  <c:v>43958</c:v>
                </c:pt>
                <c:pt idx="8">
                  <c:v>43964</c:v>
                </c:pt>
                <c:pt idx="9">
                  <c:v>43970</c:v>
                </c:pt>
              </c:numCache>
            </c:numRef>
          </c:cat>
          <c:val>
            <c:numRef>
              <c:f>'[Scenarii_COVID-MDA_27.03.2020_12 per incub.xlsx]70 zile grafic'!$E$12:$E$21</c:f>
              <c:numCache>
                <c:formatCode>0</c:formatCode>
                <c:ptCount val="10"/>
                <c:pt idx="0">
                  <c:v>175</c:v>
                </c:pt>
                <c:pt idx="1">
                  <c:v>87.5</c:v>
                </c:pt>
                <c:pt idx="2">
                  <c:v>105.00000000000003</c:v>
                </c:pt>
                <c:pt idx="3">
                  <c:v>126.00000000000006</c:v>
                </c:pt>
                <c:pt idx="4">
                  <c:v>151.2000000000001</c:v>
                </c:pt>
                <c:pt idx="5">
                  <c:v>181.44000000000017</c:v>
                </c:pt>
                <c:pt idx="6">
                  <c:v>217.72800000000024</c:v>
                </c:pt>
                <c:pt idx="7">
                  <c:v>261.27360000000033</c:v>
                </c:pt>
                <c:pt idx="8">
                  <c:v>313.52832000000046</c:v>
                </c:pt>
                <c:pt idx="9">
                  <c:v>376.23398400000065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324-43A0-9311-F51DCFE13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34560"/>
        <c:axId val="71217088"/>
      </c:lineChart>
      <c:dateAx>
        <c:axId val="93634560"/>
        <c:scaling>
          <c:orientation val="minMax"/>
          <c:min val="43916"/>
        </c:scaling>
        <c:delete val="0"/>
        <c:axPos val="b"/>
        <c:numFmt formatCode="m\/d\/yyyy" sourceLinked="1"/>
        <c:majorTickMark val="none"/>
        <c:minorTickMark val="none"/>
        <c:tickLblPos val="nextTo"/>
        <c:txPr>
          <a:bodyPr/>
          <a:lstStyle/>
          <a:p>
            <a:pPr>
              <a:defRPr b="0"/>
            </a:pPr>
            <a:endParaRPr lang="ro-RO"/>
          </a:p>
        </c:txPr>
        <c:crossAx val="71217088"/>
        <c:crosses val="autoZero"/>
        <c:auto val="1"/>
        <c:lblOffset val="100"/>
        <c:baseTimeUnit val="days"/>
        <c:majorUnit val="6"/>
        <c:majorTimeUnit val="days"/>
      </c:dateAx>
      <c:valAx>
        <c:axId val="7121708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crossAx val="93634560"/>
        <c:crosses val="autoZero"/>
        <c:crossBetween val="between"/>
        <c:majorUnit val="100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ro-R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Scenariul (perioada de incubație - 14 zile)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Cazuri de deces COVID 19 estimate, </a:t>
            </a:r>
            <a:r>
              <a:rPr lang="ro-RO" sz="1800" b="1" i="0" baseline="0" dirty="0" smtClean="0">
                <a:effectLst/>
              </a:rPr>
              <a:t>26.03-21.05.2020</a:t>
            </a:r>
            <a:r>
              <a:rPr lang="ro-RO" sz="1800" b="1" i="0" baseline="0" dirty="0">
                <a:effectLst/>
              </a:rPr>
              <a:t>, RM </a:t>
            </a:r>
            <a:endParaRPr lang="ro-RO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 </a:t>
            </a:r>
          </a:p>
        </c:rich>
      </c:tx>
      <c:layout>
        <c:manualLayout>
          <c:xMode val="edge"/>
          <c:yMode val="edge"/>
          <c:x val="0.20173543734731733"/>
          <c:y val="4.75628369334624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893084206576625E-2"/>
          <c:y val="0.26477448272943216"/>
          <c:w val="0.93734584729861925"/>
          <c:h val="0.62582761968246914"/>
        </c:manualLayout>
      </c:layout>
      <c:lineChart>
        <c:grouping val="standard"/>
        <c:varyColors val="0"/>
        <c:ser>
          <c:idx val="0"/>
          <c:order val="0"/>
          <c:tx>
            <c:strRef>
              <c:f>'[Scenarii_COVID-MDA_27.03.2020_12 per incub.xlsx]Decese'!$B$1:$B$2</c:f>
              <c:strCache>
                <c:ptCount val="1"/>
                <c:pt idx="0">
                  <c:v>Perioada de incubație 14 zile R0 (rata de contagiozitate) =2,6 (calculată în condițiile RM)    Rata fatalității = 2,3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'[Scenarii_COVID-MDA_27.03.2020_12 per incub.xlsx]Decese'!$A$3:$A$7</c:f>
              <c:strCache>
                <c:ptCount val="5"/>
                <c:pt idx="0">
                  <c:v>26.03.2020</c:v>
                </c:pt>
                <c:pt idx="1">
                  <c:v>09.04.2020</c:v>
                </c:pt>
                <c:pt idx="2">
                  <c:v>23.04.2020</c:v>
                </c:pt>
                <c:pt idx="3">
                  <c:v>07.05.2020</c:v>
                </c:pt>
                <c:pt idx="4">
                  <c:v>21.05.2020</c:v>
                </c:pt>
              </c:strCache>
            </c:strRef>
          </c:cat>
          <c:val>
            <c:numRef>
              <c:f>'[Scenarii_COVID-MDA_27.03.2020_12 per incub.xlsx]Decese'!$B$3:$B$7</c:f>
              <c:numCache>
                <c:formatCode>0</c:formatCode>
                <c:ptCount val="5"/>
                <c:pt idx="0">
                  <c:v>2</c:v>
                </c:pt>
                <c:pt idx="1">
                  <c:v>6.4399999999999995</c:v>
                </c:pt>
                <c:pt idx="2">
                  <c:v>10.304</c:v>
                </c:pt>
                <c:pt idx="3">
                  <c:v>16.486399999999996</c:v>
                </c:pt>
                <c:pt idx="4">
                  <c:v>26.378239999999995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F9-4F0A-9171-41C9555B6CD7}"/>
            </c:ext>
          </c:extLst>
        </c:ser>
        <c:ser>
          <c:idx val="1"/>
          <c:order val="1"/>
          <c:tx>
            <c:strRef>
              <c:f>'[Scenarii_COVID-MDA_27.03.2020_12 per incub.xlsx]Decese'!$C$1:$C$2</c:f>
              <c:strCache>
                <c:ptCount val="1"/>
                <c:pt idx="0">
                  <c:v>Perioada de incubație 14 zile R0 (rata de contagiozitate) =2,2 (R0 după OMS)  Rata fatalității = 2,3</c:v>
                </c:pt>
              </c:strCache>
            </c:strRef>
          </c:tx>
          <c:dLbls>
            <c:dLbl>
              <c:idx val="1"/>
              <c:layout>
                <c:manualLayout>
                  <c:x val="2.2004345943518772E-2"/>
                  <c:y val="-2.6522493254776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F9-4F0A-9171-41C9555B6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'[Scenarii_COVID-MDA_27.03.2020_12 per incub.xlsx]Decese'!$A$3:$A$7</c:f>
              <c:strCache>
                <c:ptCount val="5"/>
                <c:pt idx="0">
                  <c:v>26.03.2020</c:v>
                </c:pt>
                <c:pt idx="1">
                  <c:v>09.04.2020</c:v>
                </c:pt>
                <c:pt idx="2">
                  <c:v>23.04.2020</c:v>
                </c:pt>
                <c:pt idx="3">
                  <c:v>07.05.2020</c:v>
                </c:pt>
                <c:pt idx="4">
                  <c:v>21.05.2020</c:v>
                </c:pt>
              </c:strCache>
            </c:strRef>
          </c:cat>
          <c:val>
            <c:numRef>
              <c:f>'[Scenarii_COVID-MDA_27.03.2020_12 per incub.xlsx]Decese'!$C$3:$C$7</c:f>
              <c:numCache>
                <c:formatCode>0</c:formatCode>
                <c:ptCount val="5"/>
                <c:pt idx="0">
                  <c:v>2</c:v>
                </c:pt>
                <c:pt idx="1">
                  <c:v>4.830000000000001</c:v>
                </c:pt>
                <c:pt idx="2">
                  <c:v>5.7960000000000029</c:v>
                </c:pt>
                <c:pt idx="3">
                  <c:v>6.9552000000000049</c:v>
                </c:pt>
                <c:pt idx="4">
                  <c:v>8.346240000000007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F9-4F0A-9171-41C9555B6CD7}"/>
            </c:ext>
          </c:extLst>
        </c:ser>
        <c:ser>
          <c:idx val="2"/>
          <c:order val="2"/>
          <c:tx>
            <c:strRef>
              <c:f>'[Scenarii_COVID-MDA_27.03.2020_12 per incub.xlsx]Decese'!$D$1:$D$2</c:f>
              <c:strCache>
                <c:ptCount val="1"/>
                <c:pt idx="0">
                  <c:v>Perioada de incubație 14 zile R0 (rata de contagiozitate) =1.5 (R0 cu măsuri de izolare în masă și testare)    Rata fatalității = 2,3</c:v>
                </c:pt>
              </c:strCache>
            </c:strRef>
          </c:tx>
          <c:dLbls>
            <c:dLbl>
              <c:idx val="1"/>
              <c:layout>
                <c:manualLayout>
                  <c:x val="6.7293968600157161E-3"/>
                  <c:y val="-2.069498742727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F9-4F0A-9171-41C9555B6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o-R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'[Scenarii_COVID-MDA_27.03.2020_12 per incub.xlsx]Decese'!$A$3:$A$7</c:f>
              <c:strCache>
                <c:ptCount val="5"/>
                <c:pt idx="0">
                  <c:v>26.03.2020</c:v>
                </c:pt>
                <c:pt idx="1">
                  <c:v>09.04.2020</c:v>
                </c:pt>
                <c:pt idx="2">
                  <c:v>23.04.2020</c:v>
                </c:pt>
                <c:pt idx="3">
                  <c:v>07.05.2020</c:v>
                </c:pt>
                <c:pt idx="4">
                  <c:v>21.05.2020</c:v>
                </c:pt>
              </c:strCache>
            </c:strRef>
          </c:cat>
          <c:val>
            <c:numRef>
              <c:f>'[Scenarii_COVID-MDA_27.03.2020_12 per incub.xlsx]Decese'!$D$3:$D$7</c:f>
              <c:numCache>
                <c:formatCode>0</c:formatCode>
                <c:ptCount val="5"/>
                <c:pt idx="0">
                  <c:v>2</c:v>
                </c:pt>
                <c:pt idx="1">
                  <c:v>2.0124999999999997</c:v>
                </c:pt>
                <c:pt idx="2">
                  <c:v>1.0062499999999999</c:v>
                </c:pt>
                <c:pt idx="3">
                  <c:v>0.50312499999999993</c:v>
                </c:pt>
                <c:pt idx="4">
                  <c:v>0.25156249999999997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CF9-4F0A-9171-41C9555B6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37120"/>
        <c:axId val="71219968"/>
      </c:lineChart>
      <c:catAx>
        <c:axId val="9363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1219968"/>
        <c:crosses val="autoZero"/>
        <c:auto val="1"/>
        <c:lblAlgn val="ctr"/>
        <c:lblOffset val="100"/>
        <c:noMultiLvlLbl val="0"/>
      </c:catAx>
      <c:valAx>
        <c:axId val="712199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crossAx val="93637120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tx1"/>
      </a:solidFill>
    </a:ln>
  </c:spPr>
  <c:txPr>
    <a:bodyPr/>
    <a:lstStyle/>
    <a:p>
      <a:pPr>
        <a:defRPr b="1"/>
      </a:pPr>
      <a:endParaRPr lang="ro-RO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o-RO"/>
              <a:t>Scenariul (perioada medie de incubație în RM - 6 zile) </a:t>
            </a:r>
          </a:p>
          <a:p>
            <a:pPr algn="ctr">
              <a:defRPr/>
            </a:pPr>
            <a:r>
              <a:rPr lang="ro-RO"/>
              <a:t>Cazuri de deces COVID 19 estimate, 26.03-19.05.2020, RM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556116406353172E-2"/>
          <c:y val="0.24797723455299794"/>
          <c:w val="0.85360379245073403"/>
          <c:h val="0.65503610829134162"/>
        </c:manualLayout>
      </c:layout>
      <c:lineChart>
        <c:grouping val="standard"/>
        <c:varyColors val="0"/>
        <c:ser>
          <c:idx val="0"/>
          <c:order val="0"/>
          <c:tx>
            <c:strRef>
              <c:f>'[Scenarii_COVID-MDA_27.03.2020_12 per incub.xlsx]Decese'!$B$11</c:f>
              <c:strCache>
                <c:ptCount val="1"/>
                <c:pt idx="0">
                  <c:v>R0 (rata de contagiozitate) =2,6 (calculată în condițiile RM)    Rata fatalității = 2,3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'[Scenarii_COVID-MDA_27.03.2020_12 per incub.xlsx]Decese'!$A$12:$A$21</c:f>
              <c:numCache>
                <c:formatCode>m\/d\/yyyy</c:formatCode>
                <c:ptCount val="10"/>
                <c:pt idx="0">
                  <c:v>43916</c:v>
                </c:pt>
                <c:pt idx="1">
                  <c:v>43891</c:v>
                </c:pt>
                <c:pt idx="2">
                  <c:v>43928</c:v>
                </c:pt>
                <c:pt idx="3">
                  <c:v>43934</c:v>
                </c:pt>
                <c:pt idx="4">
                  <c:v>43940</c:v>
                </c:pt>
                <c:pt idx="5">
                  <c:v>43946</c:v>
                </c:pt>
                <c:pt idx="6">
                  <c:v>43952</c:v>
                </c:pt>
                <c:pt idx="7">
                  <c:v>43958</c:v>
                </c:pt>
                <c:pt idx="8">
                  <c:v>43964</c:v>
                </c:pt>
                <c:pt idx="9">
                  <c:v>43970</c:v>
                </c:pt>
              </c:numCache>
            </c:numRef>
          </c:cat>
          <c:val>
            <c:numRef>
              <c:f>'[Scenarii_COVID-MDA_27.03.2020_12 per incub.xlsx]Decese'!$B$12:$B$21</c:f>
              <c:numCache>
                <c:formatCode>0</c:formatCode>
                <c:ptCount val="10"/>
                <c:pt idx="0">
                  <c:v>2</c:v>
                </c:pt>
                <c:pt idx="1">
                  <c:v>6.4399999999999995</c:v>
                </c:pt>
                <c:pt idx="2">
                  <c:v>10.304</c:v>
                </c:pt>
                <c:pt idx="3">
                  <c:v>16.486399999999996</c:v>
                </c:pt>
                <c:pt idx="4">
                  <c:v>26.378239999999995</c:v>
                </c:pt>
                <c:pt idx="5">
                  <c:v>42.205184000000003</c:v>
                </c:pt>
                <c:pt idx="6">
                  <c:v>67.528294400000007</c:v>
                </c:pt>
                <c:pt idx="7">
                  <c:v>108.04527104</c:v>
                </c:pt>
                <c:pt idx="8">
                  <c:v>172.87243366400003</c:v>
                </c:pt>
                <c:pt idx="9">
                  <c:v>276.59589386240009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FC-4431-B9AE-080B6A192383}"/>
            </c:ext>
          </c:extLst>
        </c:ser>
        <c:ser>
          <c:idx val="1"/>
          <c:order val="1"/>
          <c:tx>
            <c:strRef>
              <c:f>'[Scenarii_COVID-MDA_27.03.2020_12 per incub.xlsx]Decese'!$C$11</c:f>
              <c:strCache>
                <c:ptCount val="1"/>
                <c:pt idx="0">
                  <c:v>R0 (rata de contagiozitate) =2,2 (R0 după OMS)  Rata fatalității = 2,3</c:v>
                </c:pt>
              </c:strCache>
            </c:strRef>
          </c:tx>
          <c:dLbls>
            <c:dLbl>
              <c:idx val="9"/>
              <c:layout>
                <c:manualLayout>
                  <c:x val="-2.3912003825920611E-2"/>
                  <c:y val="-5.420054200542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FC-4431-B9AE-080B6A1923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'[Scenarii_COVID-MDA_27.03.2020_12 per incub.xlsx]Decese'!$A$12:$A$21</c:f>
              <c:numCache>
                <c:formatCode>m\/d\/yyyy</c:formatCode>
                <c:ptCount val="10"/>
                <c:pt idx="0">
                  <c:v>43916</c:v>
                </c:pt>
                <c:pt idx="1">
                  <c:v>43891</c:v>
                </c:pt>
                <c:pt idx="2">
                  <c:v>43928</c:v>
                </c:pt>
                <c:pt idx="3">
                  <c:v>43934</c:v>
                </c:pt>
                <c:pt idx="4">
                  <c:v>43940</c:v>
                </c:pt>
                <c:pt idx="5">
                  <c:v>43946</c:v>
                </c:pt>
                <c:pt idx="6">
                  <c:v>43952</c:v>
                </c:pt>
                <c:pt idx="7">
                  <c:v>43958</c:v>
                </c:pt>
                <c:pt idx="8">
                  <c:v>43964</c:v>
                </c:pt>
                <c:pt idx="9">
                  <c:v>43970</c:v>
                </c:pt>
              </c:numCache>
            </c:numRef>
          </c:cat>
          <c:val>
            <c:numRef>
              <c:f>'[Scenarii_COVID-MDA_27.03.2020_12 per incub.xlsx]Decese'!$C$12:$C$21</c:f>
              <c:numCache>
                <c:formatCode>0</c:formatCode>
                <c:ptCount val="10"/>
                <c:pt idx="0">
                  <c:v>2</c:v>
                </c:pt>
                <c:pt idx="1">
                  <c:v>8.8550000000000004</c:v>
                </c:pt>
                <c:pt idx="2">
                  <c:v>10.626000000000003</c:v>
                </c:pt>
                <c:pt idx="3">
                  <c:v>12.751200000000006</c:v>
                </c:pt>
                <c:pt idx="4">
                  <c:v>15.301440000000008</c:v>
                </c:pt>
                <c:pt idx="5">
                  <c:v>18.361728000000017</c:v>
                </c:pt>
                <c:pt idx="6">
                  <c:v>22.034073600000021</c:v>
                </c:pt>
                <c:pt idx="7">
                  <c:v>26.440888320000035</c:v>
                </c:pt>
                <c:pt idx="8">
                  <c:v>31.729065984000044</c:v>
                </c:pt>
                <c:pt idx="9">
                  <c:v>38.07487918080006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FC-4431-B9AE-080B6A192383}"/>
            </c:ext>
          </c:extLst>
        </c:ser>
        <c:ser>
          <c:idx val="2"/>
          <c:order val="2"/>
          <c:tx>
            <c:strRef>
              <c:f>'[Scenarii_COVID-MDA_27.03.2020_12 per incub.xlsx]Decese'!$D$11</c:f>
              <c:strCache>
                <c:ptCount val="1"/>
                <c:pt idx="0">
                  <c:v>R0 (rata de contagiozitate) =1.5 (R0 cu măsuri de izolare în masă și testare)    Rata fatalității = 2,3</c:v>
                </c:pt>
              </c:strCache>
            </c:strRef>
          </c:tx>
          <c:dLbls>
            <c:dLbl>
              <c:idx val="9"/>
              <c:layout>
                <c:manualLayout>
                  <c:x val="-2.8912998737845051E-2"/>
                  <c:y val="1.935733643050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FC-4431-B9AE-080B6A1923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'[Scenarii_COVID-MDA_27.03.2020_12 per incub.xlsx]Decese'!$A$12:$A$21</c:f>
              <c:numCache>
                <c:formatCode>m\/d\/yyyy</c:formatCode>
                <c:ptCount val="10"/>
                <c:pt idx="0">
                  <c:v>43916</c:v>
                </c:pt>
                <c:pt idx="1">
                  <c:v>43891</c:v>
                </c:pt>
                <c:pt idx="2">
                  <c:v>43928</c:v>
                </c:pt>
                <c:pt idx="3">
                  <c:v>43934</c:v>
                </c:pt>
                <c:pt idx="4">
                  <c:v>43940</c:v>
                </c:pt>
                <c:pt idx="5">
                  <c:v>43946</c:v>
                </c:pt>
                <c:pt idx="6">
                  <c:v>43952</c:v>
                </c:pt>
                <c:pt idx="7">
                  <c:v>43958</c:v>
                </c:pt>
                <c:pt idx="8">
                  <c:v>43964</c:v>
                </c:pt>
                <c:pt idx="9">
                  <c:v>43970</c:v>
                </c:pt>
              </c:numCache>
            </c:numRef>
          </c:cat>
          <c:val>
            <c:numRef>
              <c:f>'[Scenarii_COVID-MDA_27.03.2020_12 per incub.xlsx]Decese'!$D$12:$D$21</c:f>
              <c:numCache>
                <c:formatCode>0</c:formatCode>
                <c:ptCount val="10"/>
                <c:pt idx="0">
                  <c:v>2</c:v>
                </c:pt>
                <c:pt idx="1">
                  <c:v>6.0374999999999996</c:v>
                </c:pt>
                <c:pt idx="2">
                  <c:v>7.2449999999999992</c:v>
                </c:pt>
                <c:pt idx="3">
                  <c:v>8.6939999999999991</c:v>
                </c:pt>
                <c:pt idx="4">
                  <c:v>10.4328</c:v>
                </c:pt>
                <c:pt idx="5">
                  <c:v>12.519360000000002</c:v>
                </c:pt>
                <c:pt idx="6">
                  <c:v>15.023232000000002</c:v>
                </c:pt>
                <c:pt idx="7">
                  <c:v>18.027878400000009</c:v>
                </c:pt>
                <c:pt idx="8">
                  <c:v>21.633454080000011</c:v>
                </c:pt>
                <c:pt idx="9">
                  <c:v>25.960144896000017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9FC-4431-B9AE-080B6A192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37632"/>
        <c:axId val="83363520"/>
      </c:lineChart>
      <c:dateAx>
        <c:axId val="93637632"/>
        <c:scaling>
          <c:orientation val="minMax"/>
          <c:min val="43916"/>
        </c:scaling>
        <c:delete val="0"/>
        <c:axPos val="b"/>
        <c:numFmt formatCode="m\/d\/yyyy" sourceLinked="1"/>
        <c:majorTickMark val="none"/>
        <c:minorTickMark val="none"/>
        <c:tickLblPos val="nextTo"/>
        <c:crossAx val="83363520"/>
        <c:crosses val="autoZero"/>
        <c:auto val="1"/>
        <c:lblOffset val="100"/>
        <c:baseTimeUnit val="days"/>
        <c:majorUnit val="6"/>
        <c:majorTimeUnit val="days"/>
      </c:dateAx>
      <c:valAx>
        <c:axId val="833635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crossAx val="93637632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tx1"/>
      </a:solidFill>
    </a:ln>
  </c:spPr>
  <c:txPr>
    <a:bodyPr/>
    <a:lstStyle/>
    <a:p>
      <a:pPr>
        <a:defRPr sz="1600"/>
      </a:pPr>
      <a:endParaRPr lang="ro-RO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5865352783474"/>
          <c:y val="4.100602578549474E-2"/>
          <c:w val="0.86967316369971592"/>
          <c:h val="0.6569443553808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'[Scenarii_COVID-MDA_27.03.2020_12 per incub.xlsx]Incubația de 14 zile'!$G$31</c:f>
              <c:strCache>
                <c:ptCount val="1"/>
                <c:pt idx="0">
                  <c:v>Nr.persoane afectate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'[Scenarii_COVID-MDA_27.03.2020_12 per incub.xlsx]Incubația de 14 zile'!$E$32:$E$36</c:f>
              <c:strCache>
                <c:ptCount val="5"/>
                <c:pt idx="0">
                  <c:v>26.03.2020</c:v>
                </c:pt>
                <c:pt idx="1">
                  <c:v>09.04.2020</c:v>
                </c:pt>
                <c:pt idx="2">
                  <c:v>23.04.2020</c:v>
                </c:pt>
                <c:pt idx="3">
                  <c:v>07.05.2020</c:v>
                </c:pt>
                <c:pt idx="4">
                  <c:v>21.05.2020</c:v>
                </c:pt>
              </c:strCache>
            </c:strRef>
          </c:cat>
          <c:val>
            <c:numRef>
              <c:f>'[Scenarii_COVID-MDA_27.03.2020_12 per incub.xlsx]Incubația de 14 zile'!$G$32:$G$36</c:f>
              <c:numCache>
                <c:formatCode>0</c:formatCode>
                <c:ptCount val="5"/>
                <c:pt idx="0">
                  <c:v>175</c:v>
                </c:pt>
                <c:pt idx="1">
                  <c:v>87.5</c:v>
                </c:pt>
                <c:pt idx="2">
                  <c:v>43.75</c:v>
                </c:pt>
                <c:pt idx="3">
                  <c:v>21.875</c:v>
                </c:pt>
                <c:pt idx="4">
                  <c:v>10.9375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59-490C-89F1-00CBF4E49420}"/>
            </c:ext>
          </c:extLst>
        </c:ser>
        <c:ser>
          <c:idx val="1"/>
          <c:order val="1"/>
          <c:tx>
            <c:strRef>
              <c:f>'[Scenarii_COVID-MDA_27.03.2020_12 per incub.xlsx]Incubația de 14 zile'!$K$31</c:f>
              <c:strCache>
                <c:ptCount val="1"/>
                <c:pt idx="0">
                  <c:v>numărul persoanelor spitalizate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'[Scenarii_COVID-MDA_27.03.2020_12 per incub.xlsx]Incubația de 14 zile'!$E$32:$E$36</c:f>
              <c:strCache>
                <c:ptCount val="5"/>
                <c:pt idx="0">
                  <c:v>26.03.2020</c:v>
                </c:pt>
                <c:pt idx="1">
                  <c:v>09.04.2020</c:v>
                </c:pt>
                <c:pt idx="2">
                  <c:v>23.04.2020</c:v>
                </c:pt>
                <c:pt idx="3">
                  <c:v>07.05.2020</c:v>
                </c:pt>
                <c:pt idx="4">
                  <c:v>21.05.2020</c:v>
                </c:pt>
              </c:strCache>
            </c:strRef>
          </c:cat>
          <c:val>
            <c:numRef>
              <c:f>'[Scenarii_COVID-MDA_27.03.2020_12 per incub.xlsx]Incubația de 14 zile'!$K$32:$K$36</c:f>
              <c:numCache>
                <c:formatCode>0</c:formatCode>
                <c:ptCount val="5"/>
                <c:pt idx="0">
                  <c:v>175</c:v>
                </c:pt>
                <c:pt idx="1">
                  <c:v>87.5</c:v>
                </c:pt>
                <c:pt idx="2">
                  <c:v>43.75</c:v>
                </c:pt>
                <c:pt idx="3">
                  <c:v>21.875</c:v>
                </c:pt>
                <c:pt idx="4">
                  <c:v>10.9375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59-490C-89F1-00CBF4E49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4038016"/>
        <c:axId val="83366976"/>
      </c:barChart>
      <c:catAx>
        <c:axId val="94038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3366976"/>
        <c:crosses val="autoZero"/>
        <c:auto val="1"/>
        <c:lblAlgn val="ctr"/>
        <c:lblOffset val="100"/>
        <c:noMultiLvlLbl val="0"/>
      </c:catAx>
      <c:valAx>
        <c:axId val="8336697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crossAx val="94038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ro-R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Sheet10!$A$19:$A$24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70-80</c:v>
                </c:pt>
              </c:strCache>
            </c:strRef>
          </c:cat>
          <c:val>
            <c:numRef>
              <c:f>Sheet10!$B$19:$B$24</c:f>
              <c:numCache>
                <c:formatCode>General</c:formatCode>
                <c:ptCount val="6"/>
                <c:pt idx="0">
                  <c:v>6</c:v>
                </c:pt>
                <c:pt idx="1">
                  <c:v>23</c:v>
                </c:pt>
                <c:pt idx="2">
                  <c:v>35</c:v>
                </c:pt>
                <c:pt idx="3">
                  <c:v>51</c:v>
                </c:pt>
                <c:pt idx="4">
                  <c:v>28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05760"/>
        <c:axId val="83369280"/>
      </c:barChart>
      <c:catAx>
        <c:axId val="95605760"/>
        <c:scaling>
          <c:orientation val="minMax"/>
        </c:scaling>
        <c:delete val="0"/>
        <c:axPos val="l"/>
        <c:majorTickMark val="out"/>
        <c:minorTickMark val="none"/>
        <c:tickLblPos val="nextTo"/>
        <c:crossAx val="83369280"/>
        <c:crosses val="autoZero"/>
        <c:auto val="1"/>
        <c:lblAlgn val="ctr"/>
        <c:lblOffset val="100"/>
        <c:noMultiLvlLbl val="0"/>
      </c:catAx>
      <c:valAx>
        <c:axId val="833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60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Sheet10!$F$22:$F$23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Sheet10!$G$22:$G$23</c:f>
              <c:numCache>
                <c:formatCode>General</c:formatCode>
                <c:ptCount val="2"/>
                <c:pt idx="0">
                  <c:v>107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o-R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Sheet10!$O$22:$O$23</c:f>
              <c:strCache>
                <c:ptCount val="2"/>
                <c:pt idx="0">
                  <c:v>Bugetar</c:v>
                </c:pt>
                <c:pt idx="1">
                  <c:v>Privat</c:v>
                </c:pt>
              </c:strCache>
            </c:strRef>
          </c:cat>
          <c:val>
            <c:numRef>
              <c:f>Sheet10!$P$22:$P$23</c:f>
              <c:numCache>
                <c:formatCode>General</c:formatCode>
                <c:ptCount val="2"/>
                <c:pt idx="0">
                  <c:v>140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o-R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Sheet10!$A$3:$A$16</c:f>
              <c:strCache>
                <c:ptCount val="14"/>
                <c:pt idx="0">
                  <c:v>Bălți</c:v>
                </c:pt>
                <c:pt idx="1">
                  <c:v>Cahul</c:v>
                </c:pt>
                <c:pt idx="2">
                  <c:v>Chișinău</c:v>
                </c:pt>
                <c:pt idx="3">
                  <c:v>Chișinău </c:v>
                </c:pt>
                <c:pt idx="4">
                  <c:v>Criuleni</c:v>
                </c:pt>
                <c:pt idx="5">
                  <c:v>Hîncești</c:v>
                </c:pt>
                <c:pt idx="6">
                  <c:v>Ialoveni</c:v>
                </c:pt>
                <c:pt idx="7">
                  <c:v>Orhei</c:v>
                </c:pt>
                <c:pt idx="8">
                  <c:v>Soroca</c:v>
                </c:pt>
                <c:pt idx="9">
                  <c:v>Strășeni</c:v>
                </c:pt>
                <c:pt idx="10">
                  <c:v>Ștefan-Vodă</c:v>
                </c:pt>
                <c:pt idx="11">
                  <c:v>Taraclia</c:v>
                </c:pt>
                <c:pt idx="12">
                  <c:v>Telenești</c:v>
                </c:pt>
                <c:pt idx="13">
                  <c:v>Transnistria</c:v>
                </c:pt>
              </c:strCache>
            </c:strRef>
          </c:cat>
          <c:val>
            <c:numRef>
              <c:f>Sheet10!$B$3:$B$16</c:f>
              <c:numCache>
                <c:formatCode>General</c:formatCode>
                <c:ptCount val="14"/>
                <c:pt idx="0">
                  <c:v>1</c:v>
                </c:pt>
                <c:pt idx="1">
                  <c:v>3</c:v>
                </c:pt>
                <c:pt idx="2">
                  <c:v>45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50</c:v>
                </c:pt>
                <c:pt idx="9">
                  <c:v>1</c:v>
                </c:pt>
                <c:pt idx="10">
                  <c:v>31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39808"/>
        <c:axId val="93903616"/>
      </c:barChart>
      <c:catAx>
        <c:axId val="53239808"/>
        <c:scaling>
          <c:orientation val="minMax"/>
        </c:scaling>
        <c:delete val="0"/>
        <c:axPos val="l"/>
        <c:majorTickMark val="out"/>
        <c:minorTickMark val="none"/>
        <c:tickLblPos val="nextTo"/>
        <c:crossAx val="93903616"/>
        <c:crosses val="autoZero"/>
        <c:auto val="1"/>
        <c:lblAlgn val="ctr"/>
        <c:lblOffset val="100"/>
        <c:noMultiLvlLbl val="0"/>
      </c:catAx>
      <c:valAx>
        <c:axId val="9390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23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o-RO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0.92193</cdr:x>
      <cdr:y>0.69048</cdr:y>
    </cdr:from>
    <cdr:to>
      <cdr:x>1</cdr:x>
      <cdr:y>0.75341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099133" y="2088232"/>
          <a:ext cx="685843" cy="19032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19050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100" dirty="0" err="1"/>
            <a:t>Ro</a:t>
          </a:r>
          <a:r>
            <a:rPr lang="ro-RO" sz="1100" dirty="0"/>
            <a:t>=2,</a:t>
          </a:r>
          <a:r>
            <a:rPr lang="ro-RO" sz="1100" dirty="0" err="1"/>
            <a:t>2</a:t>
          </a:r>
          <a:endParaRPr lang="ro-RO" sz="1100" dirty="0"/>
        </a:p>
      </cdr:txBody>
    </cdr:sp>
  </cdr:relSizeAnchor>
  <cdr:relSizeAnchor xmlns:cdr="http://schemas.openxmlformats.org/drawingml/2006/chartDrawing">
    <cdr:from>
      <cdr:x>0.91344</cdr:x>
      <cdr:y>0.83333</cdr:y>
    </cdr:from>
    <cdr:to>
      <cdr:x>1</cdr:x>
      <cdr:y>0.89627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24548" y="2520280"/>
          <a:ext cx="760428" cy="19035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19050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100" dirty="0" err="1"/>
            <a:t>Ro</a:t>
          </a:r>
          <a:r>
            <a:rPr lang="ro-RO" sz="1100" dirty="0"/>
            <a:t> = 1,5</a:t>
          </a:r>
        </a:p>
      </cdr:txBody>
    </cdr:sp>
  </cdr:relSizeAnchor>
  <cdr:relSizeAnchor xmlns:cdr="http://schemas.openxmlformats.org/drawingml/2006/chartDrawing">
    <cdr:from>
      <cdr:x>0.91803</cdr:x>
      <cdr:y>0.30952</cdr:y>
    </cdr:from>
    <cdr:to>
      <cdr:x>0.9961</cdr:x>
      <cdr:y>0.37245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064896" y="936104"/>
          <a:ext cx="685843" cy="19032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19050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100" dirty="0" err="1"/>
            <a:t>Ro</a:t>
          </a:r>
          <a:r>
            <a:rPr lang="ro-RO" sz="1100" dirty="0"/>
            <a:t>=2,</a:t>
          </a:r>
          <a:r>
            <a:rPr lang="ro-RO" dirty="0"/>
            <a:t>6</a:t>
          </a:r>
          <a:endParaRPr lang="ro-RO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0.91803</cdr:x>
      <cdr:y>0.24146</cdr:y>
    </cdr:from>
    <cdr:to>
      <cdr:x>0.9961</cdr:x>
      <cdr:y>0.29948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064896" y="792088"/>
          <a:ext cx="685843" cy="19032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19050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100" dirty="0" err="1"/>
            <a:t>Ro</a:t>
          </a:r>
          <a:r>
            <a:rPr lang="ro-RO" sz="1100" dirty="0"/>
            <a:t>=2,</a:t>
          </a:r>
          <a:r>
            <a:rPr lang="ro-RO" dirty="0"/>
            <a:t>6</a:t>
          </a:r>
          <a:endParaRPr lang="ro-RO" sz="1100" dirty="0"/>
        </a:p>
      </cdr:txBody>
    </cdr:sp>
  </cdr:relSizeAnchor>
  <cdr:relSizeAnchor xmlns:cdr="http://schemas.openxmlformats.org/drawingml/2006/chartDrawing">
    <cdr:from>
      <cdr:x>0.91803</cdr:x>
      <cdr:y>0.72438</cdr:y>
    </cdr:from>
    <cdr:to>
      <cdr:x>0.9961</cdr:x>
      <cdr:y>0.7824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64896" y="2376264"/>
          <a:ext cx="685843" cy="19032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19050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100" dirty="0" err="1"/>
            <a:t>Ro</a:t>
          </a:r>
          <a:r>
            <a:rPr lang="ro-RO" sz="1100" dirty="0"/>
            <a:t>=2,</a:t>
          </a:r>
          <a:r>
            <a:rPr lang="ro-RO" sz="1100" dirty="0" err="1"/>
            <a:t>2</a:t>
          </a:r>
          <a:endParaRPr lang="ro-RO" sz="1100" dirty="0"/>
        </a:p>
      </cdr:txBody>
    </cdr:sp>
  </cdr:relSizeAnchor>
  <cdr:relSizeAnchor xmlns:cdr="http://schemas.openxmlformats.org/drawingml/2006/chartDrawing">
    <cdr:from>
      <cdr:x>0.91344</cdr:x>
      <cdr:y>0.81218</cdr:y>
    </cdr:from>
    <cdr:to>
      <cdr:x>1</cdr:x>
      <cdr:y>0.87021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24548" y="2664296"/>
          <a:ext cx="760428" cy="19035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19050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100" dirty="0" err="1"/>
            <a:t>Ro</a:t>
          </a:r>
          <a:r>
            <a:rPr lang="ro-RO" sz="1100" dirty="0"/>
            <a:t> = 1,5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9CAD9-F3D3-4C07-B5AE-213EEBE37556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DC82-9B2A-44AF-AF68-91AFF7EBF2C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208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BDC82-9B2A-44AF-AF68-91AFF7EBF2CD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4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A7811-DA96-42AC-AFC1-F5FC79F0F06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5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A7811-DA96-42AC-AFC1-F5FC79F0F06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5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editarea stilului de subtitlu al coordonatorului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CAE3-E66C-483F-9A91-133D66834A8A}" type="datetimeFigureOut">
              <a:rPr lang="ro-RO" smtClean="0"/>
              <a:t>03.04.2020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352928" cy="1899642"/>
          </a:xfrm>
        </p:spPr>
        <p:txBody>
          <a:bodyPr>
            <a:noAutofit/>
          </a:bodyPr>
          <a:lstStyle/>
          <a:p>
            <a:r>
              <a:rPr lang="ro-MO" sz="3200" b="1" dirty="0">
                <a:solidFill>
                  <a:schemeClr val="tx2"/>
                </a:solidFill>
              </a:rPr>
              <a:t>Estimarea evoluției situației epidemiologice prin Covid-19 în raport cu perioada de incubație și rata de contagiozitate</a:t>
            </a:r>
            <a:br>
              <a:rPr lang="ro-MO" sz="3200" b="1" dirty="0">
                <a:solidFill>
                  <a:schemeClr val="tx2"/>
                </a:solidFill>
              </a:rPr>
            </a:br>
            <a:r>
              <a:rPr lang="ro-MO" sz="2000" b="1" dirty="0">
                <a:solidFill>
                  <a:schemeClr val="tx2"/>
                </a:solidFill>
              </a:rPr>
              <a:t>(estimarea pentru perioada de 70 zile)</a:t>
            </a:r>
            <a:br>
              <a:rPr lang="ro-MO" sz="2000" b="1" dirty="0">
                <a:solidFill>
                  <a:schemeClr val="tx2"/>
                </a:solidFill>
              </a:rPr>
            </a:br>
            <a:r>
              <a:rPr lang="ro-MO" sz="2000" dirty="0">
                <a:solidFill>
                  <a:schemeClr val="tx2"/>
                </a:solidFill>
              </a:rPr>
              <a:t/>
            </a:r>
            <a:br>
              <a:rPr lang="ro-MO" sz="2000" dirty="0">
                <a:solidFill>
                  <a:schemeClr val="tx2"/>
                </a:solidFill>
              </a:rPr>
            </a:br>
            <a:endParaRPr lang="ro-RO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MO" dirty="0"/>
              <a:t>Republica Moldova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3717032"/>
            <a:ext cx="784887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eban Alexei\Desktop\stema-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8148"/>
            <a:ext cx="103097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eban Alexei\Desktop\msmps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3216"/>
            <a:ext cx="1933100" cy="13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40" y="2420888"/>
            <a:ext cx="8352928" cy="936104"/>
          </a:xfrm>
        </p:spPr>
        <p:txBody>
          <a:bodyPr>
            <a:noAutofit/>
          </a:bodyPr>
          <a:lstStyle/>
          <a:p>
            <a:r>
              <a:rPr lang="ro-MO" sz="3200" b="1" dirty="0" smtClean="0">
                <a:solidFill>
                  <a:schemeClr val="tx2"/>
                </a:solidFill>
              </a:rPr>
              <a:t>Mulțumesc pentru atenție</a:t>
            </a:r>
            <a:r>
              <a:rPr lang="ro-MO" sz="2000" b="1" dirty="0">
                <a:solidFill>
                  <a:schemeClr val="tx2"/>
                </a:solidFill>
              </a:rPr>
              <a:t/>
            </a:r>
            <a:br>
              <a:rPr lang="ro-MO" sz="2000" b="1" dirty="0">
                <a:solidFill>
                  <a:schemeClr val="tx2"/>
                </a:solidFill>
              </a:rPr>
            </a:br>
            <a:r>
              <a:rPr lang="ro-MO" sz="2000" dirty="0">
                <a:solidFill>
                  <a:schemeClr val="tx2"/>
                </a:solidFill>
              </a:rPr>
              <a:t/>
            </a:r>
            <a:br>
              <a:rPr lang="ro-MO" sz="2000" dirty="0">
                <a:solidFill>
                  <a:schemeClr val="tx2"/>
                </a:solidFill>
              </a:rPr>
            </a:br>
            <a:endParaRPr lang="ro-RO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MO" dirty="0"/>
              <a:t>Republica Moldova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3717032"/>
            <a:ext cx="784887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eban Alexei\Desktop\stema-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8148"/>
            <a:ext cx="103097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eban Alexei\Desktop\msmps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3216"/>
            <a:ext cx="1933100" cy="13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eban Alexei\Desktop\msmps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" y="5585023"/>
            <a:ext cx="1774732" cy="121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eban Alexei\Desktop\stema-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64816" y="3573016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9812" y="1628800"/>
            <a:ext cx="83789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Analiza descriptivă a cazurilor de COVID-19</a:t>
            </a:r>
          </a:p>
          <a:p>
            <a:pPr algn="ctr"/>
            <a:r>
              <a:rPr lang="ro-MD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03.04</a:t>
            </a:r>
            <a:r>
              <a:rPr lang="ro-RO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.2020, Republica Moldova</a:t>
            </a:r>
          </a:p>
          <a:p>
            <a:pPr algn="ctr"/>
            <a:endParaRPr lang="ro-RO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o-RO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591 cazuri</a:t>
            </a:r>
          </a:p>
          <a:p>
            <a:pPr algn="ctr"/>
            <a:r>
              <a:rPr lang="ro-RO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(3376 probe investigate)</a:t>
            </a:r>
          </a:p>
        </p:txBody>
      </p:sp>
    </p:spTree>
    <p:extLst>
      <p:ext uri="{BB962C8B-B14F-4D97-AF65-F5344CB8AC3E}">
        <p14:creationId xmlns:p14="http://schemas.microsoft.com/office/powerpoint/2010/main" val="21116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8748F2-CE66-42C9-8DD3-F58E28AE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024"/>
            <a:ext cx="9139310" cy="4231162"/>
          </a:xfrm>
          <a:prstGeom prst="rect">
            <a:avLst/>
          </a:prstGeom>
        </p:spPr>
      </p:pic>
      <p:pic>
        <p:nvPicPr>
          <p:cNvPr id="3" name="Picture 2" descr="C:\Users\Ceban Alexei\Desktop\stema-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173" y="144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după teritorii a cazurilor de COVID-19,</a:t>
            </a:r>
          </a:p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08.03-</a:t>
            </a:r>
            <a:r>
              <a:rPr lang="ro-MD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03.04</a:t>
            </a:r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.2020, Republica Moldova</a:t>
            </a:r>
            <a:endParaRPr lang="en-US" altLang="zh-C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FBAB706-F7F6-4C3B-9918-68FE5F82F13B}"/>
              </a:ext>
            </a:extLst>
          </p:cNvPr>
          <p:cNvSpPr/>
          <p:nvPr/>
        </p:nvSpPr>
        <p:spPr>
          <a:xfrm>
            <a:off x="935569" y="1289533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Distribuția cazurilor COVID-19 după teritorii administrative</a:t>
            </a:r>
            <a:endParaRPr lang="ro-RO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5252" y="2207987"/>
            <a:ext cx="135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33 teritorii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eban Alexei\Desktop\stema-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1520" y="144868"/>
            <a:ext cx="84352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după vârstă și gen a cazurilor de COVID-19,</a:t>
            </a:r>
          </a:p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08.03-</a:t>
            </a:r>
            <a:r>
              <a:rPr lang="ro-MD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03.04</a:t>
            </a:r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.2020, Republica Moldova</a:t>
            </a:r>
            <a:endParaRPr lang="en-US" altLang="zh-C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5E014B-3BC1-41D1-86D9-66E1A57EF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2684"/>
            <a:ext cx="5652120" cy="333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D3135F-9CB3-4613-BC18-01FE47B6F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653" y="2314448"/>
            <a:ext cx="4423347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9645CC-B1A0-4C71-BCF0-2615023B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17376"/>
            <a:ext cx="8790675" cy="477590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173" y="144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în timp a cazurilor de COVID-19,</a:t>
            </a:r>
          </a:p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08.03-</a:t>
            </a:r>
            <a:r>
              <a:rPr lang="ro-MD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03.04</a:t>
            </a:r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.2020, Republica Moldova</a:t>
            </a:r>
            <a:endParaRPr lang="en-US" altLang="zh-C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Ceban Alexei\Desktop\stema-final.png">
            <a:extLst>
              <a:ext uri="{FF2B5EF4-FFF2-40B4-BE49-F238E27FC236}">
                <a16:creationId xmlns="" xmlns:a16="http://schemas.microsoft.com/office/drawing/2014/main" id="{5370A1BE-0FC3-4142-ADD9-4726B015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1445504" y="2667064"/>
            <a:ext cx="564360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ight Brace 8"/>
          <p:cNvSpPr/>
          <p:nvPr/>
        </p:nvSpPr>
        <p:spPr>
          <a:xfrm rot="16200000">
            <a:off x="3219065" y="2523048"/>
            <a:ext cx="564360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ight Brace 10"/>
          <p:cNvSpPr/>
          <p:nvPr/>
        </p:nvSpPr>
        <p:spPr>
          <a:xfrm rot="16200000">
            <a:off x="5019265" y="2122784"/>
            <a:ext cx="564360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ight Brace 11"/>
          <p:cNvSpPr/>
          <p:nvPr/>
        </p:nvSpPr>
        <p:spPr>
          <a:xfrm rot="16200000">
            <a:off x="6787392" y="1566437"/>
            <a:ext cx="564360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TextBox 3"/>
          <p:cNvSpPr txBox="1"/>
          <p:nvPr/>
        </p:nvSpPr>
        <p:spPr>
          <a:xfrm>
            <a:off x="1547664" y="2838218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</a:t>
            </a:r>
            <a:endParaRPr lang="ro-RO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262128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II</a:t>
            </a:r>
            <a:endParaRPr lang="ro-RO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2281870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 smtClean="0"/>
              <a:t>III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6826932" y="1815024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 smtClean="0"/>
              <a:t>IV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35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278991-9839-4546-AA5A-AF9B01E0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12775"/>
            <a:ext cx="8394029" cy="489651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173" y="144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Caracteristica cazurilor de COVID-19,</a:t>
            </a:r>
          </a:p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08.03-</a:t>
            </a:r>
            <a:r>
              <a:rPr lang="ro-MD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03.04</a:t>
            </a:r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.2020, Republica Moldova</a:t>
            </a:r>
            <a:endParaRPr lang="en-US" altLang="zh-C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Ceban Alexei\Desktop\stema-final.png">
            <a:extLst>
              <a:ext uri="{FF2B5EF4-FFF2-40B4-BE49-F238E27FC236}">
                <a16:creationId xmlns="" xmlns:a16="http://schemas.microsoft.com/office/drawing/2014/main" id="{3DA10B5B-58FA-4F3A-89AE-73BFC4FF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173" y="144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cazurilor COVID-19 în dependență de țara vizitată,  08.03-</a:t>
            </a:r>
            <a:r>
              <a:rPr lang="ro-MD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03.04</a:t>
            </a:r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.2020, Republica Moldova</a:t>
            </a:r>
            <a:endParaRPr lang="en-US" altLang="zh-C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Ceban Alexei\Desktop\stema-final.png">
            <a:extLst>
              <a:ext uri="{FF2B5EF4-FFF2-40B4-BE49-F238E27FC236}">
                <a16:creationId xmlns="" xmlns:a16="http://schemas.microsoft.com/office/drawing/2014/main" id="{09414D91-D9FD-43DA-B2CE-F481FF1DB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9EC66BC-E6D4-4093-A479-31D52B495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00807"/>
            <a:ext cx="8928992" cy="40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2844" y="144868"/>
            <a:ext cx="885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teritorială a cazurilor COVID-19 cu transmitere locală, 08.03-</a:t>
            </a:r>
            <a:r>
              <a:rPr lang="ro-MD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03.04</a:t>
            </a:r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.2020, Republica Moldova</a:t>
            </a:r>
            <a:endParaRPr lang="en-US" altLang="zh-C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Ceban Alexei\Desktop\stema-final.png">
            <a:extLst>
              <a:ext uri="{FF2B5EF4-FFF2-40B4-BE49-F238E27FC236}">
                <a16:creationId xmlns="" xmlns:a16="http://schemas.microsoft.com/office/drawing/2014/main" id="{22E8F569-797C-44E4-8581-0EAFE50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7A05FFA-E382-45FA-98AA-0F46CAF2C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909720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ECF3B8-B27B-423B-95E5-FC1BFF9A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32" y="1422246"/>
            <a:ext cx="8229600" cy="47625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2690" y="99770"/>
            <a:ext cx="89186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probelor pozitive în dependență de IMSP, sau laboratorul în care s-a efectuat investigația</a:t>
            </a:r>
          </a:p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08.03-</a:t>
            </a:r>
            <a:r>
              <a:rPr lang="ro-MD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03.04</a:t>
            </a:r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.2020, Republica Moldova</a:t>
            </a:r>
            <a:endParaRPr lang="en-US" altLang="zh-C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Ceban Alexei\Desktop\stema-final.png">
            <a:extLst>
              <a:ext uri="{FF2B5EF4-FFF2-40B4-BE49-F238E27FC236}">
                <a16:creationId xmlns="" xmlns:a16="http://schemas.microsoft.com/office/drawing/2014/main" id="{B8E0B64A-C6B8-4B71-98A8-E5735979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2663CA-A559-4FB1-B171-A5E291F34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0" r="8134" b="8000"/>
          <a:stretch/>
        </p:blipFill>
        <p:spPr>
          <a:xfrm>
            <a:off x="755576" y="453097"/>
            <a:ext cx="7340299" cy="6371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2074"/>
          </a:xfrm>
        </p:spPr>
        <p:txBody>
          <a:bodyPr>
            <a:noAutofit/>
          </a:bodyPr>
          <a:lstStyle/>
          <a:p>
            <a:r>
              <a:rPr lang="ro-RO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cazurilor de COVID-19 printre lucrătorii medicali după instituții medicale, 08.03-03.04.2020 (149 persoane)</a:t>
            </a:r>
          </a:p>
        </p:txBody>
      </p:sp>
      <p:pic>
        <p:nvPicPr>
          <p:cNvPr id="4" name="Picture 3" descr="C:\Users\Ceban Alexei\Desktop\stema-final.png">
            <a:extLst>
              <a:ext uri="{FF2B5EF4-FFF2-40B4-BE49-F238E27FC236}">
                <a16:creationId xmlns="" xmlns:a16="http://schemas.microsoft.com/office/drawing/2014/main" id="{CBF31DCC-FB1D-484F-A0C5-4A9CBC82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tx2"/>
                </a:solidFill>
              </a:rPr>
              <a:t>Metodologia de estimare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 fontScale="77500" lnSpcReduction="20000"/>
          </a:bodyPr>
          <a:lstStyle/>
          <a:p>
            <a:r>
              <a:rPr lang="ro-RO" b="1" dirty="0"/>
              <a:t>Modelul estimativ calculat în baza datelor epidemiologice din RM</a:t>
            </a:r>
          </a:p>
          <a:p>
            <a:pPr lvl="1"/>
            <a:r>
              <a:rPr lang="ro-RO" dirty="0"/>
              <a:t>rata de contagiozitate (R0) = 2,6 </a:t>
            </a:r>
          </a:p>
          <a:p>
            <a:pPr lvl="1"/>
            <a:r>
              <a:rPr lang="ro-RO" dirty="0"/>
              <a:t>perioada de incubație medie = 6 zile</a:t>
            </a:r>
          </a:p>
          <a:p>
            <a:pPr lvl="1"/>
            <a:endParaRPr lang="ro-RO" dirty="0"/>
          </a:p>
          <a:p>
            <a:r>
              <a:rPr lang="ro-RO" b="1" dirty="0"/>
              <a:t>Modelul calculat în baza datelor la nivel global</a:t>
            </a:r>
          </a:p>
          <a:p>
            <a:pPr lvl="1"/>
            <a:r>
              <a:rPr lang="ro-RO" dirty="0"/>
              <a:t>R0 = 2,</a:t>
            </a:r>
            <a:r>
              <a:rPr lang="ro-RO" dirty="0" err="1"/>
              <a:t>2</a:t>
            </a:r>
            <a:r>
              <a:rPr lang="ro-RO" dirty="0"/>
              <a:t> </a:t>
            </a:r>
          </a:p>
          <a:p>
            <a:pPr lvl="1"/>
            <a:r>
              <a:rPr lang="ro-RO" dirty="0"/>
              <a:t>perioada maximă de incubație = 14 zile</a:t>
            </a:r>
          </a:p>
          <a:p>
            <a:pPr marL="457200" lvl="1" indent="0">
              <a:buNone/>
            </a:pPr>
            <a:endParaRPr lang="ro-RO" dirty="0"/>
          </a:p>
          <a:p>
            <a:r>
              <a:rPr lang="ro-RO" b="1" dirty="0"/>
              <a:t>Modelul calculat în cazul implementării măsurilor de prevenire și control stricte (izolare și testare)</a:t>
            </a:r>
          </a:p>
          <a:p>
            <a:pPr lvl="1"/>
            <a:r>
              <a:rPr lang="ro-RO" dirty="0"/>
              <a:t>R0 = 1,5</a:t>
            </a:r>
          </a:p>
          <a:p>
            <a:pPr lvl="1"/>
            <a:r>
              <a:rPr lang="ro-RO" dirty="0"/>
              <a:t>perioada maximă de incubație = 14 zile</a:t>
            </a:r>
          </a:p>
          <a:p>
            <a:pPr lvl="1"/>
            <a:endParaRPr lang="ro-RO" dirty="0"/>
          </a:p>
        </p:txBody>
      </p:sp>
      <p:pic>
        <p:nvPicPr>
          <p:cNvPr id="4" name="Picture 2" descr="C:\Users\Ceban Alexei\Desktop\stema-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4907"/>
            <a:ext cx="103097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CB5DC74-E019-449C-9012-A89C7B859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17638"/>
            <a:ext cx="8784975" cy="463063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o-RO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cazurilor de COVID-19 printre lucrătorii medicali după funcții detaliat, 08.03-03.04.2020 ( 149 persoane)</a:t>
            </a:r>
          </a:p>
        </p:txBody>
      </p:sp>
      <p:pic>
        <p:nvPicPr>
          <p:cNvPr id="6" name="Picture 5" descr="C:\Users\Ceban Alexei\Desktop\stema-final.png">
            <a:extLst>
              <a:ext uri="{FF2B5EF4-FFF2-40B4-BE49-F238E27FC236}">
                <a16:creationId xmlns="" xmlns:a16="http://schemas.microsoft.com/office/drawing/2014/main" id="{E6FA9CBA-9D24-409E-A371-E19249D1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433BB3-0E68-48F9-BCEA-DE607BB0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7" y="1268760"/>
            <a:ext cx="9152834" cy="482453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cazurilor de COVID-19 printre lucrătorii medicali după tipul de asistență medicală, 08.03-03.04.2020 (149 persoane)</a:t>
            </a:r>
          </a:p>
        </p:txBody>
      </p:sp>
      <p:pic>
        <p:nvPicPr>
          <p:cNvPr id="6" name="Picture 5" descr="C:\Users\Ceban Alexei\Desktop\stema-final.png">
            <a:extLst>
              <a:ext uri="{FF2B5EF4-FFF2-40B4-BE49-F238E27FC236}">
                <a16:creationId xmlns="" xmlns:a16="http://schemas.microsoft.com/office/drawing/2014/main" id="{E29F0B24-7187-44B2-A656-BEED617E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278688" cy="1470025"/>
          </a:xfrm>
        </p:spPr>
        <p:txBody>
          <a:bodyPr>
            <a:normAutofit fontScale="90000"/>
          </a:bodyPr>
          <a:lstStyle/>
          <a:p>
            <a:r>
              <a:rPr lang="ro-RO" dirty="0" err="1"/>
              <a:t>COVID-19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Lucrători medicali 08.03 </a:t>
            </a:r>
            <a:r>
              <a:rPr lang="ro-RO" dirty="0" smtClean="0"/>
              <a:t>– 03.04.2020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Total </a:t>
            </a:r>
            <a:r>
              <a:rPr lang="ro-RO" dirty="0" smtClean="0"/>
              <a:t>148 </a:t>
            </a:r>
            <a:r>
              <a:rPr lang="ro-RO" dirty="0"/>
              <a:t>cazuri</a:t>
            </a:r>
          </a:p>
        </p:txBody>
      </p:sp>
      <p:pic>
        <p:nvPicPr>
          <p:cNvPr id="1026" name="Picture 2" descr="C:\Users\Ceban Alexei\Desktop\stema-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8" y="5224463"/>
            <a:ext cx="1259430" cy="14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eban Alexei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81" y="5224463"/>
            <a:ext cx="1878277" cy="13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800" dirty="0"/>
              <a:t>Distribuția cazurilor de </a:t>
            </a:r>
            <a:r>
              <a:rPr lang="ro-RO" sz="2800" dirty="0" err="1"/>
              <a:t>COVID</a:t>
            </a:r>
            <a:r>
              <a:rPr lang="ro-RO" sz="2800" dirty="0"/>
              <a:t> printre lucrătorii medicali după sex, grupe de vârstă și sectorul , </a:t>
            </a:r>
            <a:br>
              <a:rPr lang="ro-RO" sz="2800" dirty="0"/>
            </a:br>
            <a:r>
              <a:rPr lang="ro-RO" sz="2800" dirty="0" smtClean="0"/>
              <a:t>08.03-03.04.2020</a:t>
            </a:r>
            <a:endParaRPr lang="ro-RO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448938"/>
              </p:ext>
            </p:extLst>
          </p:nvPr>
        </p:nvGraphicFramePr>
        <p:xfrm>
          <a:off x="827584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331315"/>
              </p:ext>
            </p:extLst>
          </p:nvPr>
        </p:nvGraphicFramePr>
        <p:xfrm>
          <a:off x="323528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045611"/>
              </p:ext>
            </p:extLst>
          </p:nvPr>
        </p:nvGraphicFramePr>
        <p:xfrm>
          <a:off x="4427984" y="1556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81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800" dirty="0"/>
              <a:t>Distribuția cazurilor de </a:t>
            </a:r>
            <a:r>
              <a:rPr lang="ro-RO" sz="2800" dirty="0" err="1"/>
              <a:t>COVID</a:t>
            </a:r>
            <a:r>
              <a:rPr lang="ro-RO" sz="2800" dirty="0"/>
              <a:t> printre lucrătorii medicali după teritorii administrative, </a:t>
            </a:r>
            <a:br>
              <a:rPr lang="ro-RO" sz="2800" dirty="0"/>
            </a:br>
            <a:r>
              <a:rPr lang="ro-RO" sz="2800" dirty="0" smtClean="0"/>
              <a:t>08.03-03.04.2020</a:t>
            </a:r>
            <a:endParaRPr lang="ro-RO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825428"/>
              </p:ext>
            </p:extLst>
          </p:nvPr>
        </p:nvGraphicFramePr>
        <p:xfrm>
          <a:off x="899592" y="1700808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3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800" dirty="0"/>
              <a:t>Distribuția cazurilor de </a:t>
            </a:r>
            <a:r>
              <a:rPr lang="ro-RO" sz="2800" dirty="0" err="1"/>
              <a:t>COVID</a:t>
            </a:r>
            <a:r>
              <a:rPr lang="ro-RO" sz="2800" dirty="0"/>
              <a:t> printre </a:t>
            </a:r>
            <a:br>
              <a:rPr lang="ro-RO" sz="2800" dirty="0"/>
            </a:br>
            <a:r>
              <a:rPr lang="ro-RO" sz="2800" dirty="0"/>
              <a:t>lucrătorii medicali în timp, </a:t>
            </a:r>
            <a:br>
              <a:rPr lang="ro-RO" sz="2800" dirty="0"/>
            </a:br>
            <a:r>
              <a:rPr lang="ro-RO" sz="2800" dirty="0" smtClean="0"/>
              <a:t>08.03-03.04.2020</a:t>
            </a:r>
            <a:endParaRPr lang="ro-RO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993194"/>
              </p:ext>
            </p:extLst>
          </p:nvPr>
        </p:nvGraphicFramePr>
        <p:xfrm>
          <a:off x="395536" y="1952624"/>
          <a:ext cx="8496944" cy="450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3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26976"/>
          </a:xfrm>
        </p:spPr>
        <p:txBody>
          <a:bodyPr>
            <a:noAutofit/>
          </a:bodyPr>
          <a:lstStyle/>
          <a:p>
            <a:r>
              <a:rPr lang="ro-RO" sz="1800" dirty="0"/>
              <a:t>Distribuția cazurilor de </a:t>
            </a:r>
            <a:r>
              <a:rPr lang="ro-RO" sz="1800" dirty="0" err="1"/>
              <a:t>COVID</a:t>
            </a:r>
            <a:r>
              <a:rPr lang="ro-RO" sz="1800" dirty="0"/>
              <a:t> printre lucrătorii medicali după instituții medicale, </a:t>
            </a:r>
            <a:r>
              <a:rPr lang="ro-RO" sz="1800" dirty="0" smtClean="0"/>
              <a:t>08.03-03.04.2020</a:t>
            </a:r>
            <a:endParaRPr lang="ro-RO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72186"/>
              </p:ext>
            </p:extLst>
          </p:nvPr>
        </p:nvGraphicFramePr>
        <p:xfrm>
          <a:off x="467544" y="548695"/>
          <a:ext cx="5688632" cy="6213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2024"/>
                <a:gridCol w="2966608"/>
              </a:tblGrid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 dirty="0" err="1">
                          <a:effectLst/>
                        </a:rPr>
                        <a:t>AMT</a:t>
                      </a:r>
                      <a:r>
                        <a:rPr lang="ro-RO" sz="1050" u="none" strike="noStrike" dirty="0">
                          <a:effectLst/>
                        </a:rPr>
                        <a:t> Botanica</a:t>
                      </a:r>
                      <a:endParaRPr lang="ro-R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AMU Cahul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vi-VN" sz="1050" u="none" strike="noStrike">
                          <a:effectLst/>
                        </a:rPr>
                        <a:t>AMU Chișinău</a:t>
                      </a:r>
                      <a:endParaRPr lang="vi-VN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7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AMU Glodeni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AMU Soroca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 dirty="0">
                          <a:effectLst/>
                        </a:rPr>
                        <a:t>16</a:t>
                      </a:r>
                      <a:endParaRPr lang="ro-R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vi-VN" sz="1050" u="none" strike="noStrike">
                          <a:effectLst/>
                        </a:rPr>
                        <a:t>AMU Strășeni</a:t>
                      </a:r>
                      <a:endParaRPr lang="vi-VN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2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vi-VN" sz="1050" u="none" strike="noStrike">
                          <a:effectLst/>
                        </a:rPr>
                        <a:t>AMU Ștefan Vodă</a:t>
                      </a:r>
                      <a:endParaRPr lang="vi-VN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5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ANSP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4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24787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Cabinet stomatologic Carahasani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 dirty="0">
                          <a:effectLst/>
                        </a:rPr>
                        <a:t>1</a:t>
                      </a:r>
                      <a:endParaRPr lang="ro-R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CCD Centru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CNAMUP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3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CS Carahasani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5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CS Sângera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CS Sîngera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Excellence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Farmacia Optica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Farmacie Felicia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IGSU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IMU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Maternitatea nr. 2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MedExpert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4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OMF Balceana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2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66788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Penitenciar Tiraspol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Repromed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SAMU Râșcani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4699">
                <a:tc>
                  <a:txBody>
                    <a:bodyPr/>
                    <a:lstStyle/>
                    <a:p>
                      <a:pPr algn="l" fontAlgn="b"/>
                      <a:r>
                        <a:rPr lang="vi-VN" sz="1050" u="none" strike="noStrike">
                          <a:effectLst/>
                        </a:rPr>
                        <a:t>SCBI Toma Ciorbă</a:t>
                      </a:r>
                      <a:endParaRPr lang="vi-VN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2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SCMC nr.1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2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SCR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13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SMURD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Spital MS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66788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Spitalul Clinic de Psihiatrie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8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Spitalul MS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SR Orhei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SR Soroca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33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vi-VN" sz="1050" u="none" strike="noStrike">
                          <a:effectLst/>
                        </a:rPr>
                        <a:t>SR Ștefan Vodă</a:t>
                      </a:r>
                      <a:endParaRPr lang="vi-VN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20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SR Tiraspol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>
                          <a:effectLst/>
                        </a:rPr>
                        <a:t>1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  <a:tr h="152257">
                <a:tc>
                  <a:txBody>
                    <a:bodyPr/>
                    <a:lstStyle/>
                    <a:p>
                      <a:pPr algn="l" fontAlgn="b"/>
                      <a:r>
                        <a:rPr lang="ro-RO" sz="1050" u="none" strike="noStrike">
                          <a:effectLst/>
                        </a:rPr>
                        <a:t>Transnistria</a:t>
                      </a:r>
                      <a:endParaRPr lang="ro-RO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050" u="none" strike="noStrike" dirty="0">
                          <a:effectLst/>
                        </a:rPr>
                        <a:t>1</a:t>
                      </a:r>
                      <a:endParaRPr lang="ro-R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14" marR="5614" marT="56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3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 dirty="0"/>
              <a:t>Distribuția cazurilor de </a:t>
            </a:r>
            <a:r>
              <a:rPr lang="ro-RO" sz="3200" dirty="0" err="1"/>
              <a:t>COVID</a:t>
            </a:r>
            <a:r>
              <a:rPr lang="ro-RO" sz="3200" dirty="0"/>
              <a:t> printre lucrătorii medicali după funcții, </a:t>
            </a:r>
            <a:br>
              <a:rPr lang="ro-RO" sz="3200" dirty="0"/>
            </a:br>
            <a:r>
              <a:rPr lang="ro-RO" sz="3200" dirty="0" smtClean="0"/>
              <a:t>08.03-03.04.2020</a:t>
            </a:r>
            <a:endParaRPr lang="ro-RO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888287"/>
              </p:ext>
            </p:extLst>
          </p:nvPr>
        </p:nvGraphicFramePr>
        <p:xfrm>
          <a:off x="611560" y="2057400"/>
          <a:ext cx="7848872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8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 dirty="0"/>
              <a:t>Distribuția cazurilor de </a:t>
            </a:r>
            <a:r>
              <a:rPr lang="ro-RO" sz="3200" dirty="0" err="1"/>
              <a:t>COVID</a:t>
            </a:r>
            <a:r>
              <a:rPr lang="ro-RO" sz="3200" dirty="0"/>
              <a:t> printre lucrătorii medicali după tipul de asistență medicală, </a:t>
            </a:r>
            <a:br>
              <a:rPr lang="ro-RO" sz="3200" dirty="0"/>
            </a:br>
            <a:r>
              <a:rPr lang="ro-RO" sz="3200" dirty="0" smtClean="0"/>
              <a:t>08.03-03.04.2020</a:t>
            </a:r>
            <a:endParaRPr lang="ro-RO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383316"/>
              </p:ext>
            </p:extLst>
          </p:nvPr>
        </p:nvGraphicFramePr>
        <p:xfrm>
          <a:off x="1187624" y="1700808"/>
          <a:ext cx="6030416" cy="4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47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32440" cy="44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2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9645CC-B1A0-4C71-BCF0-2615023B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31132"/>
            <a:ext cx="8790675" cy="477590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173" y="144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în timp a cazurilor de COVID-19,</a:t>
            </a:r>
          </a:p>
          <a:p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08.03-</a:t>
            </a:r>
            <a:r>
              <a:rPr lang="ro-MD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03.04</a:t>
            </a:r>
            <a:r>
              <a:rPr lang="ro-RO" altLang="zh-CN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.2020, Republica Moldova</a:t>
            </a:r>
            <a:endParaRPr lang="en-US" altLang="zh-CN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Ceban Alexei\Desktop\stema-final.png">
            <a:extLst>
              <a:ext uri="{FF2B5EF4-FFF2-40B4-BE49-F238E27FC236}">
                <a16:creationId xmlns="" xmlns:a16="http://schemas.microsoft.com/office/drawing/2014/main" id="{5370A1BE-0FC3-4142-ADD9-4726B015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72" y="5709620"/>
            <a:ext cx="864096" cy="1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1445504" y="2667064"/>
            <a:ext cx="564360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ight Brace 8"/>
          <p:cNvSpPr/>
          <p:nvPr/>
        </p:nvSpPr>
        <p:spPr>
          <a:xfrm rot="16200000">
            <a:off x="3219065" y="2523048"/>
            <a:ext cx="564360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ight Brace 10"/>
          <p:cNvSpPr/>
          <p:nvPr/>
        </p:nvSpPr>
        <p:spPr>
          <a:xfrm rot="16200000">
            <a:off x="5019265" y="2122784"/>
            <a:ext cx="564360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ight Brace 11"/>
          <p:cNvSpPr/>
          <p:nvPr/>
        </p:nvSpPr>
        <p:spPr>
          <a:xfrm rot="16200000">
            <a:off x="6787392" y="1566437"/>
            <a:ext cx="564360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TextBox 3"/>
          <p:cNvSpPr txBox="1"/>
          <p:nvPr/>
        </p:nvSpPr>
        <p:spPr>
          <a:xfrm>
            <a:off x="1547664" y="2838218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</a:t>
            </a:r>
            <a:endParaRPr lang="ro-RO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262128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II</a:t>
            </a:r>
            <a:endParaRPr lang="ro-RO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2281870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 smtClean="0"/>
              <a:t>III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6826932" y="1815024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 smtClean="0"/>
              <a:t>IV</a:t>
            </a: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097204"/>
            <a:ext cx="480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Total 591 cazuri în 4,3 perioade de incubații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448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4" y="962422"/>
            <a:ext cx="889248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597301" cy="594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69718"/>
            <a:ext cx="4076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7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F4D7D8-087A-447A-AB3B-FD53D871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o-RO" sz="2400" b="1" dirty="0" smtClean="0">
                <a:solidFill>
                  <a:schemeClr val="tx2"/>
                </a:solidFill>
              </a:rPr>
              <a:t>Scenariul ajustat condițiilor Republicii Moldova, </a:t>
            </a:r>
            <a:r>
              <a:rPr lang="ro-RO" sz="2400" b="1" dirty="0" err="1" smtClean="0">
                <a:solidFill>
                  <a:schemeClr val="tx2"/>
                </a:solidFill>
              </a:rPr>
              <a:t>COVID-19</a:t>
            </a:r>
            <a:r>
              <a:rPr lang="ro-RO" sz="2400" b="1" dirty="0" smtClean="0">
                <a:solidFill>
                  <a:schemeClr val="tx2"/>
                </a:solidFill>
              </a:rPr>
              <a:t>, 26.03-19.05.2020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D03C5BB-F73D-4B79-B664-F313B4554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053216"/>
              </p:ext>
            </p:extLst>
          </p:nvPr>
        </p:nvGraphicFramePr>
        <p:xfrm>
          <a:off x="395536" y="1052736"/>
          <a:ext cx="8229600" cy="5444654"/>
        </p:xfrm>
        <a:graphic>
          <a:graphicData uri="http://schemas.openxmlformats.org/drawingml/2006/table">
            <a:tbl>
              <a:tblPr/>
              <a:tblGrid>
                <a:gridCol w="1139373">
                  <a:extLst>
                    <a:ext uri="{9D8B030D-6E8A-4147-A177-3AD203B41FA5}">
                      <a16:colId xmlns="" xmlns:a16="http://schemas.microsoft.com/office/drawing/2014/main" val="431766535"/>
                    </a:ext>
                  </a:extLst>
                </a:gridCol>
                <a:gridCol w="1367249">
                  <a:extLst>
                    <a:ext uri="{9D8B030D-6E8A-4147-A177-3AD203B41FA5}">
                      <a16:colId xmlns="" xmlns:a16="http://schemas.microsoft.com/office/drawing/2014/main" val="4145548647"/>
                    </a:ext>
                  </a:extLst>
                </a:gridCol>
                <a:gridCol w="1509670">
                  <a:extLst>
                    <a:ext uri="{9D8B030D-6E8A-4147-A177-3AD203B41FA5}">
                      <a16:colId xmlns="" xmlns:a16="http://schemas.microsoft.com/office/drawing/2014/main" val="2850901916"/>
                    </a:ext>
                  </a:extLst>
                </a:gridCol>
                <a:gridCol w="1331643">
                  <a:extLst>
                    <a:ext uri="{9D8B030D-6E8A-4147-A177-3AD203B41FA5}">
                      <a16:colId xmlns="" xmlns:a16="http://schemas.microsoft.com/office/drawing/2014/main" val="4202220928"/>
                    </a:ext>
                  </a:extLst>
                </a:gridCol>
                <a:gridCol w="1186847">
                  <a:extLst>
                    <a:ext uri="{9D8B030D-6E8A-4147-A177-3AD203B41FA5}">
                      <a16:colId xmlns="" xmlns:a16="http://schemas.microsoft.com/office/drawing/2014/main" val="2282767732"/>
                    </a:ext>
                  </a:extLst>
                </a:gridCol>
                <a:gridCol w="904378">
                  <a:extLst>
                    <a:ext uri="{9D8B030D-6E8A-4147-A177-3AD203B41FA5}">
                      <a16:colId xmlns="" xmlns:a16="http://schemas.microsoft.com/office/drawing/2014/main" val="3647195599"/>
                    </a:ext>
                  </a:extLst>
                </a:gridCol>
                <a:gridCol w="790440">
                  <a:extLst>
                    <a:ext uri="{9D8B030D-6E8A-4147-A177-3AD203B41FA5}">
                      <a16:colId xmlns="" xmlns:a16="http://schemas.microsoft.com/office/drawing/2014/main" val="1820015204"/>
                    </a:ext>
                  </a:extLst>
                </a:gridCol>
              </a:tblGrid>
              <a:tr h="94613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R0 (rata de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contagiozitate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=2,6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calculată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în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condițiile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RM)    </a:t>
                      </a:r>
                      <a:endParaRPr lang="ro-R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7" marR="7127" marT="71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106392"/>
                  </a:ext>
                </a:extLst>
              </a:tr>
              <a:tr h="8348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Perioada de incubație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o-R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persoane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afectate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Forme clinice usore și medii (80%)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Forme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Grave (15%)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Foarte grave necesită ventilare asistată (5%)</a:t>
                      </a: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Spitalizați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1755895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(26.03)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2536040"/>
                  </a:ext>
                </a:extLst>
              </a:tr>
              <a:tr h="274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(01.04)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7397164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(07.04)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4056558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(13.04)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717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573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9902422"/>
                  </a:ext>
                </a:extLst>
              </a:tr>
              <a:tr h="289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(19.04)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1147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918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7591655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(25.04)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1835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1468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5239936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(01.05)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2936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2349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3654753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(07.05)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4698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3758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4457000"/>
                  </a:ext>
                </a:extLst>
              </a:tr>
              <a:tr h="278274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(13.05)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7516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6013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1127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9658757"/>
                  </a:ext>
                </a:extLst>
              </a:tr>
              <a:tr h="289406"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(19.05)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12026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9621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1804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2405</a:t>
                      </a:r>
                    </a:p>
                  </a:txBody>
                  <a:tcPr marL="7127" marR="7127" marT="71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6661569"/>
                  </a:ext>
                </a:extLst>
              </a:tr>
              <a:tr h="289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27" marR="7127" marT="71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31777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25422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4767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1589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7253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729</a:t>
                      </a:r>
                    </a:p>
                  </a:txBody>
                  <a:tcPr marL="7127" marR="7127" marT="71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926729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07504" y="4005064"/>
            <a:ext cx="8784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0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245538"/>
              </p:ext>
            </p:extLst>
          </p:nvPr>
        </p:nvGraphicFramePr>
        <p:xfrm>
          <a:off x="4572000" y="260648"/>
          <a:ext cx="4427292" cy="650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273244"/>
              </p:ext>
            </p:extLst>
          </p:nvPr>
        </p:nvGraphicFramePr>
        <p:xfrm>
          <a:off x="179512" y="141474"/>
          <a:ext cx="4320480" cy="640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18448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Total = 31777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12892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Ceban Alexei\Downloads\chart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32058"/>
            <a:ext cx="5132415" cy="32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eban Alexei\Downloads\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211711"/>
            <a:ext cx="5574846" cy="34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61468" y="275672"/>
            <a:ext cx="3495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Scenariul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(perioada de incubație - </a:t>
            </a:r>
            <a:r>
              <a:rPr lang="ro-RO" dirty="0">
                <a:solidFill>
                  <a:srgbClr val="FF0000"/>
                </a:solidFill>
              </a:rPr>
              <a:t>6 zile</a:t>
            </a:r>
            <a:r>
              <a:rPr lang="ro-RO" dirty="0"/>
              <a:t>)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Cazuri spitalizate și persoane afectate de COVID 19 estimate, </a:t>
            </a:r>
            <a:r>
              <a:rPr lang="ro-RO" b="1" dirty="0"/>
              <a:t>26.03-19.05.2020, RM</a:t>
            </a:r>
            <a:endParaRPr lang="ro-RO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44371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R0 = 1,5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8151" y="11967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R0 = 2,6</a:t>
            </a:r>
          </a:p>
        </p:txBody>
      </p:sp>
      <p:sp>
        <p:nvSpPr>
          <p:cNvPr id="5" name="AutoShape 2" descr="data:image/png;base64,iVBORw0KGgoAAAANSUhEUgAABLAAAALmCAYAAABSJm0fAAAgAElEQVR4XuzdC5gU1Z3+8d8MAzOIEAVRUTZuogmabLzEa7xhRPGGCwqK8YImYhSIuIiiUcEoGgkrCngnugriBYMXkiiByEY07t8ViUpijErwGiUhooLIDMxM/5/3uDXW9HRPV/d0dVdVf/t5fLLLVNU553Oqq7vePudUVSqVShkvBBBAAAEEEEAAAQQQQAABBBBAAAEEIipQRYAV0Z6hWggggAACCCCAAAIIIIAAAggggAACToAAixMBAQQQQAABBBBAAAEEEEAAAQQQQCDSAgRYke4eKocAAggggAACCCCAAAIIIIAAAgggQIDFOYAAAggggAACCCCAAAIIIIAAAgggEGkBAqxIdw+VQwABBBBAAAEEEEAAAQQQQAABBBAgwOIcQAABBBBAAAEEEEAAAQQQQAABBBCItAABVqS7h8ohgAACCCCAAAIIIIAAAggggAACCBBgcQ4ggAACCCCAAAIIIIAAAggggAACCERagAAr0t1D5RBAAAEEEEAAAQQQQAABBBBAAAEECLA4BxBAAAEEEEAAAQQQQAABBBBAAAEEIi1AgBXp7qFyCCCAAAIIIIAAAggggAACCCCAAAIEWJwDCCCAAAIIIIAAAggggAACCCCAAAKRFiDAinT3UDkEEEAAAQQQQAABBBBAAAEEEEAAAQIszgEEEEAAAQQQQAABBBBAAAEEEEAAgUgLEGBFunuoHAIIIIAAAggggAACCCCAAAIIIIAAARbnAAIIIIAAAggggAACCCCAAAIIIIBApAUIsCLdPVQOAQQQQAABBBBAAAEEEEAAAQQQQIAAi3MAAQQQQAABBBBAAAEEEEAAAQQQQCDSAgRYke4eKocAAggggAACCCCAAAIIIIAAAgggQIDFOYAAAggggAACCCCAAAIIIIAAAgggEGkBAqxIdw+VQwABBBBAAAEEEEAAAQQQQAABBBAgwOIcQAABBBBAAAEEEEAAAQQQQAABBBCItAABVqS7h8ohgAACCCCAAAIIIIAAAggggAACCBBgcQ4ggAACCCCAAAIIIIAAAggggAACCERagAAr0t1D5RBAAAEEEEAAAQQQQAABBBBAAAEECLA4BxBAAAEEEEAAAQQQQAABBBBAAAEEIi1AgBXp7qFyCCCAAAIIIIAAAggggAACCCCAAAIEWJwDCCCAAAIIIIAAAggggAACCCCAAAKRFiDAinT3UDkEEEAAAQQQQAABBBBAAAEEEEAAAQIszgEEEEAAAQQQQAABBBBAAAEEEEAAgUgLEGBFunuoHAIIIIAAAggggAACCCCAAAIIIIAAARbnAAIIIIAAAggggAACCCCAAAIIIIBApAUIsCLdPVQOAQQQQAABBBBAAAEEEEAAAQQQQIAAi3MAAQQQQAABBBBAAAEEEEAAAQQQQCDSAgRYke4eKocAAggggAACCCCAAAIIIIAAAgggQIDFOYAAAggggAACCCCAAAIIIIAAAgggEGkBAqxIdw+VQyAaAn/+W7Pd8tsGW7MuVdQK7bdzJ7vouNqiHpODIYBA5Qg0PPVb2zDn55basKF4jd68yeqOH2rdvn9e8Y7JkRBAAAEEEEAAAQQ6LECA1WFCDoBA8gWO/tkG29wUTjv//dud7YKju4RzcI6KQEIEUqmUNTY2WufOnYvWos2bN1tNTY1VVVUV7ZilPFDTu2/Z2u+fHFqRW55/sXUdfFJox+fACCBQWQK6hldXV7v/kvhqbm42/afPFV4IIIBAWAIEWGHJclwEEiLw9j+b7QezNobWmp22qbb/+mHXDh//r3/9q5177rn2zjvv2M9//nPr379/1mN+9NFHNmbMGPvHP/5hd9xxh+28884dLp8DJFvgzTfftJkzZ9qiRYvs448/tsMOO8x+9rOf2b/8y7+E3vAPP/zQbr/9dvvmN79pQ4YM6XB5mzZtsscff9xefvllu/TSS62urq7DxyzHARr+e5Gt++nE0IquPfwo63HZ5NCOH5cDz5o1y/70pz/ZT3/6U9tyyy1dtZ9++mn3/+u8/Nd//dfQm7Js2TIbPHiwnXHGGXbVVVfF9pwNHSqiBVRS/z3yyCP2ox/9yC6++GIbN26c6xGFOs8++6zNmzfPJk+ebFtvvXWHeirTd5j6+nq78sor7d5777UFCxbYvvvu26Ey8t353Xffteuvv95OP/30kpedb13ZHgEE4i1AgBXv/qP2CIQuELcA689//rMddNBBdtNNN9n222+f0YcAK/TTJlEF/P3vf7exY8faM88809KuI444wp1jX/rSl0Jvq3dDdPPNN9uJJ57Y4fK8sHfvvfeOdRhAgNXhUyHQAV599VV3Qz569Gg74YQTTNfPa665xt2EKwDt0iX8EbSVFIAE6pSYbVRJ/ZcpwPK+c6jbbrnllkQGWDfeeKP953/+Z1nCs5i9HaguAgh0UIAAq4OA7I5A0gXiGGCpTxQ4XHTRRRmHshNgJf2sLW77vMBHN+zTpk2zL3/5y8UtIMfRCLAyAxFgleY01PRVjcBSgPq73/3OttpqKxs6dKgb8ar/uxSvSgpASuFZ6jIqvf9KEWCVuk/TyyPAKncPUD4ClSNAgFU5fU1LEShIIG4BVkNDg3366ae2YcMGN0LmqKOOatNuAqyCToWK3ancN18EWARYFfvm+7+Gl/s9WOn+HW1/pfcfAVZHzyD2RwABBL4QIMDibEAAgXYF4hZg7bXXXvatb33LTW3RGhAaNZC+TlG2AMv7d22vEVzTp093w+G1xsuFF15oRx99dM4wTOsjaa2k3/72t9a3b1879thj7eyzz866VtLf/vY3+8UvfmFPPPGEG+Wg9bg0Pe0HP/hB1nq3Vz+tg/Gb3/zG7r//fvv973/v1qyRw6mnnmpHHnlkxuk+WhNJ9dU+utHQK9c+n332mdtH9dbUOrVb7f32t7/t1qn5zne+02qhWv8NjCwfe+wxe/jhh1vaPHz4cLd2RqYRHaqf1g958MEHXVlaCDdX/do7qdXPWgNq4cKFrr0KPOW+//77O/fddtvNLWzunQ9PPfVUm8P51xgppH5aE+X//b//Z3PmzGnxO/jgg+3MM89s6Sdv5Jemxfpf/rVV9O9B2+NfI8V/PK3n5Z/WUkh7ynEZjcsILP+UIr0P7777bnf+qX/1fjn55JPdf/61yHLd8GeapuSdL9tuu60L73Xe6H91HdD5fdZZZ9lpp53mytF6NbpOqR56HXfcce6al2lNt6Dnl3cOeHXTe0Trt2la0QcffOCuhZdffrkbxZW+RpD//PFGcvinzObySD///D7nnHOOe5/dc8899t5771n6+yx933zP/1zt1chN9Y3WJtL1UnVo7zrv1Ud99F//9V/25JNPuv1z7aORcitXrrRHH33U7aPPE700VVg/5Hzve9+zXr16tTQ3fc0kLSx+1113ma53usbKSXYHHHBAxgc95PPZ1V7/ZboW6vPj3//93+2kk06yLbbYolUXBfHOdj1Su/R+0Pmg/9W1P1tZ6d8Tgn62p783vfPZX6dvfOMbrdbflMGLL77oPhflr/7WZ/eee+7p3pvpDkHXwMr2GZLuk762XD718fo2/ZjpU97zOV/K8XlCmQggEB8BAqz49BU1RaAsAnELsPRlfcKECW6ql25YzjvvvDbrtOQKsLp37+6CHgUsem233XY2e/Zs23333dv0gf9Yujm87bbb3A2K/6UbD93E6UbA/3ruuefcQq/6kpn+Uhj0k5/8xI455piWmwevrGz122WXXdzaNGp3ppduRn784x+3ulHWDaYWRZ4/f37GfYYNG+YWhvXf+KxZs8auuOIK+9WvfpVxH33x1gLnWnDce8Kd9yVX65N5NyzpOx9//PE2derUVutKKSibMmWK3XnnnYHr194bRdYK0LygLpP7jBkz3E1NkACrkPrl2kdBg3x1069pWu0FWPm0J0iAlatumc6HslyYzCxuAdZ3v/td++STT+wPf/hDG7L061SuwKa9AEvv1QEDBrgFlXWD7n/pvNJ1TNeB9OtOpsA/n/PLK8er23/8x3+464p3PfzhD3/oAixdN0oVYOn9o1G5ma6JI0eOdJ8N/oCkkPM/V3tfeOEFu+CCC9p8LshLnw033HBDq0WvFUQpXNf1P/2zRPtk+mzQPr/85S9dvypoyfRSiKXra+/evd2f/dcDTQnVAyrSzxddyzONZM73syvb+SxvBan6L9NLD2PRwwK+8pWvtPw5l3e2J7UqvNJDW6699tqMZSkw09+8z7pCP9vzDbBULz0oQT+Ypft7FfU+E7xztdgBlo6vz/na2loXXuZTnyABVr7nS7k+UygXAQTiIUCAFY9+opYIlE0gjgGWAhn9eq0nAL3++usuPNITrLxXrgBLv4BqZITCIN3srV+/3rp169buelreKB2FNpdccolbJ0lPOdQXQYVaAwcOdDeU22yzjauGnmp3/vnn26pVq0w3ehqBpAXB9YVex7ruuuvcjZeeqLjHHnu4ffyBSqb66UuiRhApKJOBRo7pxka/7OrLqSzuu+++lpslfVFVnXTzoJvXSZMmtZSlX+8VQi1durRVCNjU1ORuuPSrsgK78ePHu4BPLy12rvqqvYcccog7rvc3/5dclSWj/fbbz+2nERm6sdXNmm40ZaWXytINh/pBo8fUn//2b//mRnapfzVqaO7cuRlDykxvGNmqHD0JSvXWDazMFai9/fbb7jzRL+DqC93IeDcL2W6+Cqmf+kMj3RRc6lf4iRMnuocOqE1//OMfXVgnc/+v19mmEBbanmyLuBfSnrJdmGIYYMlKgbTW5uvXr59ppI9Ccr1XdX3xh+QdCbAUeCrk0PtZozn1SHuNytG5r3I0ylE367pW9OjRw9544w13fdB5p/e8RmPoVej55Z2vOobeZ6NGjTKFChs3bnTlZQrf/OdRMUdg6biy0PVGI1lkodGcehKcnPzvs0LP//baq/LkrpFuMlZQpBFw+kzRZ4N+aEkf/aJF8xVoKsCWnfpJ1ymFn7p2yEd96P9seO2110wBoYx1vVRYKvPNmze7kUa6nqm9Kk8jsfTyB1gKqrS/ggx9Rulars8GfV4MGjTI/d/qu0I/uzKdz/5roYI8na8aDdqpU6dW1+P0HzZynV/ZrkmekX4A0ntOo7X1A8tbb73l+kaj1vznQ/oPGEE/2/NdxF39oz7++te/7uqlz3udN3r/KcjUe1KhpEbjaVSc/7uA/0nK+T6FUO97faYq0NT3De+hN4XUR3XKtgZWId91yvm5QtkIIBB9AQKs6PcRNUSgrAJxDbD0S6LCCN246IuhfkX2fsUNEmD5b+Ta6wD/l9z0X7i9m0B9OdaNgEYRaRqNvrjr5kVfVlUvPVnOG6nklaWbSY2Y0n8aMaQv9f6yMtVPx9IXUY0g0pQD/0vTV2ShX/V1o6KX94VeNzoKnb72ta+12kdfcHUDpZsg1Vc33bqxGTNmjLv5ufXWW9ssaP7OO++4p5Xp7wqfdGOil3cDo0BLX8R18+C95KE6a3SARhAo2NPLO1bPnj3dDZSmRvlfugnUiJKXXnqppX7t9ZVuDBVa7brrri6ES3+CoII+bwqhf0pdtjChkPp5TzTUl3r/DahXb68OCgA18kA3ltkCrELbky3AKqQ95bw4xW0ElkLn9PeM/6bz9ttvd8GS//2SHm543u2NwFJQoTBW0xW964pGdlx22WVuRFSmY3rH03tPI1h1vSn0/PKOdeCBB7qQ2Qux26u7/zwqZoCVaTSoytJNutqqPvGuBYWe/+21V+GIwihda9T3/pGs3rVUQab+pqDN/wOB+kEj1RRmeC/96KCQRddKhQ/eZ4N3fddnja7v/s8T/+eNf/qx/9zTNHeF6f4nSnrXCZWvc9P7QaSQz65M11DvWqgfVvTZ5YUzXlsVzijs1Q8z/vAm1/mV7ZqkEWrqC4WqcvMbPf3003bKKac4OwWO+kws5LNdZecTYKm/1Zdqv/f9wF9/nRsKWzW1M1O4VmiApVHUOr/0v3q/eZ/9hdZHdc4UYBX6XaecnyuUjQAC0RcgwIp+H1FDBMoqENcAS79y6xdMb0rd97//ffcFXf+eK8DSlI8HHnjArR2S6+X/kpu+5oO37+LFi90v297NoRaY1xfz1atXt9y4pJejqX0KgvTybny8srLVz/uCrpE9+oKukT3pIY2/HG97/02r/+/+YClTKJbJxqujbk4UYGlao/+GXCNC9GU9vV6ZvvR7bv7QLb1MrR+m6TlB69def3o3bLrJ9N9sZguwCqnf8uXL3QgIrafmBVS5zrFCF3HP1p5sAVYh7clV9zD/HrcAyz9Nx+9SSGDTXoCl963/vaey/Demmd4ruUZ8ZerHbOeXV7ds7S3lCCyNRNL1RiG4/7Vu3Tp3DX7llVdccKB17wo9/9trr0ZN6fqq0T0KRxQqfvWrX804mlf187aXrVevdPts7u2917w6+sObbOGpd5xMn5OeW76fXZnOryDXwkz1znV+ZXPwytPoNX1maFSvRh+l/3iU3n6NiA762a7gN58AK8j10bs++N+3QacQZjq+F17p3Pemyweph7dNpvrob5kCrELPl3zqw7YIIFB5AgRYldfntBiBvATiHGCpod7wdf3K663LpOH4GkXk//VS2xbydEJvH41WyLZOljeSQesq6ddUhTv6JXjFihU5+8K/2Guu+nlfTLWWiffSCAON+tL0GS3QrKlq3ssbsZXty7m2a+9mU1PvNApKU/803eXll1+2//mf/3GLk+vlX+g81w1ypnK8+uVEMnNT8jQiIehLIxn05VqjLlR33dzoV3hNnUxfYDdb3Qupnxca5lPfIAFWPu3JFmAV0p6g3mFsF7cAK1ufFzvASg9g0288dT6lr8eX6/2Zz/mVK6DK9fdCPNLPL68M/4ga/zb+QM/zKPT8b689ChO9kcDe+kYKUBTkazqhplP71+DyRmwpcPOPAvXXPdfngIIpbaNrm6ao/+///q+7Lus67R99l2vKWaZyvPrl+9mV6fwKci3MtF+u8yfbtcb/g5a3jUYIa4qi/tMoJP9ot0I+27t27dqhAEs/bunHK/WdvrOo77yHpPivH4UGWJ6BRmKmr1OZyS1ofbIFWIWeL2F8XnBMBBBIjgABVnL6kpYgEIpA3AMsL0jRlz9NJdTNkdb4KHaAlR6G+TvD/3Qw3ZSsXbs24+LcmTownwBL++vLr6Yram2o9AWA9YuzRjN5Uykz3ShmuxH0f3nWl2AdXyMEMi0y7B2jowFWpqc3ZTvJgwZC8tHUPT2FKttix0EDrELqV8jNV3sBViHtyRZgFdKeUC46AQ9KgPWjVsFt+nVGT7/zv7KtUaNtsgVYhZxfuc7xXH8vZoDV3nUhvZxCz/9c7fEeWqGpd3pyq/+lMEtTu7WeoMKTXH2ofTOFFwrKFL5rIXCtm5Tt1dEAK+hT7VS+/zpaaBBV6H7thVgatavrv35Y8r/0xD/9wOSNvM4VFGrfTP2V7wgsnR9al01TWRVYBfmMKyTA8hax16grLV+gZQb8gZ1XbiH10b6Zri+Fni8BPwLYDAEEKlSAAKtCO55mIxBUIAkBln5p1hdTPb5e01oUXunGppgjsLQIeLYpH94ILK3xoS+Oepy0no6lNZ2y/cqeqX+CfKH29tO6Vbqh0fSHJUuWtDz5TItIa80NjdIoZASW/1ds7zHf+sKvdW6+9a1vuXBQ61ip3GIFWO2NEAt6Hms7/wg13Thq9INuWrR4rfeESU0t0SvT+l3pawcFCQDT65frZjdTe7IFWIW2J1eAVSzvfPqmkG0JsMINsAo9v3Kd47n+XswAK9v0aP8ILO86Vcj7WedtrvZ457ZCJplqhKquyZpWqBBd11HvQSOFjsDSMb0nHWpU0T777OOmb2u6oh58ob/rYSHFCrDy/eyKwggs/zVGYY5Gp2mtSYWKWhNNL41Y9tbL9D5v8/ls1xIF+QRY6SP01FfqO42W1lqNCgH1Y5EW3+/ICCz/kwV1nuj7R6bwqtD65Aqw8j1fCvk8YB8EEKgcAQKsyulrWopAQQJJCLDUcP9UQq19ohsIjS7wBxX5BEQepn8NrAcffNAOPfTQNs7e2ire+iOauqYbq/bWOelogOXfX19K//KXv7gvwJqW4K3vlWsNLP+Cwt76G7oR0WgBra/lf3KRV55GZGntLq3T1dEAK1f98j2hvRuLM8880y3UqxtH/0vTYvQ3hXtBAqxC6uetw6LFuhWqaspJrle2AKvQ9mQLsAppT666h/n3Sg6wvEW7/Te1uUbv5DsCq9DzK1eg097f/cGSP0jNNcUxW1A8bNiwjGvNeWvzyMxbL6zQ8z9Xe7O9B/TDikZl6cmj3nph+rdcnw3ewzcUvGutPj1ZUou360mTuiafcMIJraaKq3yVo9G3HQ2wgqzRlam9ha6Bpc8qfW761+4q1Lu9a5F+VNIDQTT93nuYQiGf7VpPK58AS6Ox1d96YIpGYOlz1b8ml36I0hMk1X+FBlj+UErvB7XTP23V71JofbIFWIWeL2F+bnBsBBCIvwABVvz7kBYgEKpAUgIsIenLqb4semuRpE8V62iApWBHI6z8Xw69J+VpWof3JCV/MDR27Fi3mHD6r6Heo9T1K7r3lKz26tfQ0ODK1toW/ic2eSeHHq+uRex1k+YFWEGfQqigz1vfK9d6L/q79xTBjgZYXv3UBt1UaKFl/0u/KuvphDNnzsz4BKf0N0Z7Iyz8T/cKOoWwkPrlegqhvvBrAX796u+FaNkCrELbky3AKqQ9oV58chw8yQGWN2qzT58+bZ7kp3NETxD71a9+FeoUwkLPr1wBg/fEt0zh0rvvvuuevKfAoxgBlkaGZnrCnfeUV60NqIBA1+xCz//22usF1v5y/Ke1nrCnp9B6AZY+B3S9l32upxB663vp8yzTlHivHO9pfhrx1dEAq9DPro48hVD1vueee2zgwIGuSbnOr2yXDW/EsUYz6UEa/pdCHrnrb5kCrKCf7dnq53126+/+Ude5QmfvScB6smihAZY3Ou+b3/ymG32theuzvQqtT7YAq9DzpZyfK5SNAALRFyDAin4fUUMEyiqQpABLj6TWr936gqpXsQMsHXPUqFHuaVO6cVJYoZFL+vKt9Sb0RMTu3bu7sv1fTLXPOeec4/ZRkPL888+7L5rpN3G5ArYnnnjCRo4c6abGTZo0yU2L0+PANe1Pv84r4NKj7RX6aKqfPwDy9tljjz1c/TT9UIu86kZPC85feuml7hHrmmrxgx/8wK0npuNpez15SW3Vo74VdHkBYUcDrPRQSaOmNA1TN3maiqN1TPTLtL9N7b1ZvF/ztYCyRix4a4EpLNLaMVobJdN5kW30RyH1043S/fff725GZK71b/bbb78WQ63Pddttt7Uy927YdJ5oe+9R94W2x7tJ0bmom7q+ffu6dhfSnnJenJIcYHlBpxZw1ugTXVM0YlAjHNVnmvakbcIcgVXo+ZUrYPCCIj08Qe9DLWauc1r/rmvTH/7wB9e2YgRY3vtZ4b1Gt+il6c26dqkMvd/69+/fofO/vfZ6gbT6Ue9fBVWavqzrgEYFqx4KaPxt9X68kI/20fVWT23VsXTtULilY6juuv7q+q5r47x589y5os8Aba/RO1q8Xdfxl156ybWxowFWoZ9dma6h/muhpj3qM+uwww5z10JdkzWtUgvga4F1fR56T67NdX5luya9+OKLzlLvI5V1yCGHuKcSy+l3v/udG5nUo0ePlh8O/COw8vlsb28EltqlUXPe56z3Plfd9F7Q6DmFqepT/eilzyVdr/UqJMBSgKrPDIVWeuqt95mXzajQ+uh4XuCtQFgjmb0HxhTyXaecnyuUjQAC0RcgwIp+H1FDBMoqkKQAS5D+X/jzCbD8X2b9wYz37/rip0e2K1TxAhyv43SDlP7lUV/e9aVZwVC2hdA1Okv/eSO6cgVYmZ6y5D95FFSkPzZbo6u8kVuZTjSNktAXa02r06u9MnRTpVEDf/zjH90oL/+v5rmmAGW7KdEaMfpCrIXpM73Uh7pB8xbebe/Nkukpjd72uoHSGjGqh37t9j9Rsr26F1I/GWrUmP7L9FLApvPFC5a8aZveeeWNvFDZ8vY/dTJIe7xpIjr/9NKaK7qpUnmFtKdcF6gkB1iZnl7nOR911FFu1I7WsQkzwCr0/ZIrYPAWk9b7Ov2lgEdr/+i6WIwAa/jw4e6cTn+PKMTQWn0KdPyjXws5/3O1178+Vab3itrsn9alvld4oSl/mT4b9D7V37SeoTfdrL0ytJ1GgMlUAZFCQgU1hTyFUPUv5LMr2zU017Uw02dnLu9s16P2zjvto3PC/2S+Qj/bM9XPb62y9GOVPmO0bmT6Uyr99de5oacjKqD0P1EzyCLuOrY+uzXdONfL+y6kNdMKqY+O77XbK0vnqOpcyPmSq778HQEEKluAAKuy+5/WI5BTIGkBlhrsTR/58pe/HHgNrFwBlqZpaOTM6tWr3QgJjVTSgrAaeaX/sq05obU3NPJHo6c06kkhkH4ZHjFihH3nO99ptZZJrgBLbdMoM43OeOihh9wILt2QeY8K17QJLQ6b/vL20a/72kcvjQ469dRTTU8u9Eb8ePvppkPbqgzVWTdUxx57rFsbS1MedfOlUQDjxo1z0+H0i3qhAZbXJj2lSWuMeY8U12K3WkdKbfLCtZwn8/89pVFTLDWVUr9sy0YjQNRHO+ywgxvRpUDPP80kV93ll2/9vCeTKfD02qT+VpvSzxfdeCkQVN1UZ92Ua/0s3XApgMy3PXLSL/O6WdN52q9fPxdgeVM0C2lPEPtib5PkAEtW3jmikY3qJ10bTj/9dPc+0wLUgwcPDjXAUh0KOb+CBAzeNUc38Wqbzj1d83Tu/+Y3v3HTCIsRYCng03H1gI2HH37Y/bigAFAjXlWmf70h7/zM9/wP0l79cKL3qa4TumbqvavRpGrvgAED2lxjVRdvH43Q8q5VCq27pHYAACAASURBVLc1iij9Ou49hVCfQRphpuu+jq/ro9qrUUa6Fq9cudJdR/SeLzTA8pzy+exq7xqaz7XQH5QEffKs/7rjlaVQRyP9FBDq80vTE/V55z8n/J+3+Xy2ZzsfNOJOI8D1w4FCUx1TAZ331D+NDPc+f9V3Clc1alDfKbSupNY6048eCr/CCrD0eVhIfWSs7wVqk0YCylWf//pRSKPA9crnfCn2ZwXHQwCBZAkQYCWrP2kNAkUXiEuAVfSGBzxgkFAp4KHYDAEE8hCIS4CVR5PYtEgCQUKlIhXFYRIqwGd7QjuWZiGAQOwFCLBi34U0AIFwBQiw2vflS2645x9HRyCbAAEW50Y2AQIszo2OCvDZ3lFB9kcAAQTCESDACseVoyKQGAECLAKsxJzMNCRRAgRYierOojaGAKuonBV5MAKsiux2Go0AAjEQIMCKQSdRRQTKKfBpfcoG3/BZaFU4pF+N/WRobWjHD/vAfMkNW5jjI5BZYPOfXraP/+Oc0Hi2OGOkdTvzh6EdnwOHJ0CAFZ5tpRyZz/ZK6WnaiQACcRMgwIpbj1FfBMogsPiPjXb94w3W1FzcwnfdodquGFJnfbaqKu6BS3g0vuSWEJuiEEgT+GzOz23DnJ8X3aX24MOsx0+mFv24HLA0AgRYpXFOcil8tie5d2kbAgjEWYAAK869R90RKKHA5iazdRtTRS2x15bxDa6KCsHBEECgYIHmjz8ya2oseP9MO1b36l3U43EwBBBAAAEEEEAAgY4LEGB13JAjIIAAAggggAACCCCAAAIIIIAAAgiEKECAFSIuh0YAAQQQQAABBBBAAAEEEEAAAQQQ6LgAAVbHDTkCAggggAACCCCAAAIIIIAAAggggECIAgRYIeJyaAQQQAABBBBAAAEEEEAAAQQQQACBjgsQYHXckCMggAACCCCAAAIIIIAAAggggAACCIQoQIAVIi6HRgABBBBAAAEEEEAAAQQQQAABBBDouAABVscNOQICCCCAAAIIIIAAAggggAACCCCAQIgCBFgh4nJoBBBAAAEEEEAAAQQQQAABBBBAAIGOCxBgddyQIyCAAAIIIIAAAggggAACCCCAAAIIhChAgBUiLodGAAEEEEAAAQQQQAABBBBAoJIENm5K2TOvNdmiFY2m//tnp9RZ965VGQlSZvbMXxpt9jOb7b0Pm62x2aym2qxvr2o785DOdsiuNZZpz882peyB/9lsv3m50T76LGWplLkyDti5k513RBfbaou2exVallfxTY1mT/6p0X794mZ758OUa9v4Y2vt2D1rKql7y9pWAqyy8lM4AggggAACCCCAAAIIIIAAAvEWUJiz5JUme+KlzfbXv38eROm187bVNu20zAGWAqHrn2iw/36l0QVQXbtUWW1ns4bN5sKhqiqzE/ftbKOO6NIqxPp4Q8oue6jeXvug2W2zZW2VVVebrdv4eZC1/Zeq7JqT6+wrvatbUAstyzvAn//WbJMfrbd/rFMMZq7cHl2rbMyRXWzANwmwSnX2EmCVSppyEEAAAQQQQAABBBBAAAEEEEigwKUP1tuyVU2uZd3rqmybHlX25j+a2w2w5j232X7+u00uuBp7VBc74t8+H23V1Gx225Ob7LHlm61LJ7NJJ9bZAbt0alG75+lNNvfZzdazW5VdPqTW9vjy539758Nmu/rRBlfuYd+osSuG1LYEX4WWpeOqXdc+1mDr61P2L72q7ZzvdnH16fRFPpbAHo1mkwiwotkv1AoBBBBAAAEEEEAAAQQQQACBWAhc81iDaWzSyft3tq/3qbaFLzXatCcasgZY6zembPx99fbXfzTbqQd2trMP69KqnZoieNF9n4+yOmr3GpswqNb93dtv1ZpmO29AFxu2X+dW+z3zWqNdt6DButVW2Y1n1FnfntUt++Rblg6selzyQL1pBNbeX+lkE0+odQEdr/IIEGCVx51SEUAAAQQQQAABBBBAAAEEEEikwBM5Aqz3P2q2sXPq3VTBq4bV2T5f+WKElQdyy2832SPLNtu+X+1kU06pc/+sIOnH8+qtusrs+tPqXEDmf61Zl7IL7t1oaz9NuRFYB/ersULL0nEX/7HRrn+8wbbuVmX/+b06+/I2DLsq5wlLgFVOfcpGAAEEEEAAAQQQQAABBBBAIGECuQIsTRNcsz5lGrbVc8sq65JhGSlNB1z6aqNbB0trTen1+9caTaO9tvtStRthpWmE/teGhpRdOLfeVv69uWWB9ULL0nG9Ohy3Z41deOzno8B4lU+AAKt89pSMAAIIIIAAAggggAACCCCAQOIEcgVYuRq8+uOUjZu70T75LNVqDawgx/XW4/IHX+2Vl60sLQqvMOy9tc120XG19sbqZlv0x0Y3JVFPSvza9tVugflv9m07eixX+/h7YQIEWIW5sRcCCCCAAAIIIIAAAggggAACCGQQCBI0ZYPTWloaZfXUnxvdYuk/GVpnnf8vIwpy3HwCrPbK8qYeKsjqUlPlpju6JyXWmH1an3JPWlSQNfrILjZ479ZrcXFShCNAgBWOK0dFAAEEEEAAAQQQQAABBBBAoCIFggRN2WAWLN9st/52k1t36rpT6uwrvb9YdyrIcfMJsNor66W3m2ziLxrcQu51nc3OHdDFjtuzs3v6oP5NTyZ8bmWTbdOd9bFKdZITYJVKmnIQQAABBBBAAAEEEEAAAQQQqACBIEFTJgYvUOrSucomDqm1/XZuPT0vyHGDBli5ynrhzSa7cn69bW4y98RDTUn0v/65PmUX3V9v737YbOce3sVOPoBRWGGf2gRYYQtzfAQQQAABBBBAAAEEEEAAAQQqSCBI0JTO8fxfm2zyYw22aXMq67S8IMcNEmAFKcsLsDRtcOaIOtth67ZPIJz66wZbtKLR+u9WY5NOYJH3sE9xAqywhTk+AggggAACCCCAAAIIIIAAAhUkECRo8nP4AyVN1Tth387W+vmCn2/tPYVQTy6ccUZX690j91MI2wvK2itLI6v+495629RoNvmkWttzp7aLtd/y2032yLLNtu9XO9mUU+oqqIfL01QCrPK4UyoCCCCAAAIIIIAAAggggAACiRTIJ8DS0/0m/qLe/vlpyobt19mtNZUpvBLUn//WbD+eV2/VVWbXn1ZnO2/belTUmnUpu+Dejbb205RdMaTWDu5X08o3n7LWbkjZuHvr7YOPm+2S42ttwDdbH0sHZgRWaU9fAqzSelMaAggggAACCCCAAAIIIIAAAokWCBpgvbmm2X784OfhldaYGnVE9vBKYOs3pmz8ffW2ak2znfPdLjY8bd2pp15ttCm/bHALwN94elfbfqsvorB8y1J5NzzRYI+/1Gh77NTJpgyvsy6+DMtbA+u9tc1ujSyFb7zCFSDACteXoyOAAAIIIIAAAggggAACCCBQUQJBAqwPP03ZZfPq7a//aLYhe38eXukJf7le9zy9yeY+u9m+tEWVXXp8rZu+p9c7Hzbb1Y822Jv/aLZj9qix8cfVtozkKrQsjdi65MF6W7cx1aqO/qcQbv+lKpumsOxL2caN5WoRfw8qQIAVVIrtEEAAAQQQQAABBBBAAAEEEEAgp0CQAOvyh+rtuZVNVlVl1qNrlfvfbK/j96qxsw7t4v6s8OiqhxtMi6xrny1rq6y62lzIlEqZ7bRNtU39Xp1t0/2LAxZalsrT0wpvX7LJrYWlEVhbdKmyT+tT1thstkVt5qcl5gRig4IECLAKYmMnBBBAAAEEEEAAAQQQQAABBBDIJBAkwPKeFhhEUNMLxxz5eYDlhVgP/M9m+83LjfbRZ58HV927VtkBO3ey847oYltt0ToN60hZKu+V95pciLXy780uyNKTCffcqdp+eHgX+3KvAMPGgjSSbXIKxCrAamxstCuvvNKWL19u9913n/Xq1StjAzds2GBz5syxefPm2dKlS902/fv3t+HDh9uIESOsW7dubfZ7//337bTTTrOnnnoq4zH32GMPd7x+/fq1+ntzc7MrY+bMmbZkyRL3twEDBtjYsWNdmdWKgtNeqVTKVqxYYTNmzLAFCxbY2rVr3T6jRo2yQYMGWW0tj9/MeeayAQIIIIAAAggggAACCCCAAAIIVIxAbAIshT4PPPCAnXfeeXbggQdmDbDee+89t83jjz+esRMHDx5sd9xxh2233Xat/q5Q7Pjjj7cPPvggcIClQO3GG2+0yZMn2/r169vsN2XKFBs/frzV1Hyx0pvaoSBszJgxLrhKf40ePdqmTp2aMWSrmLOShiKAAAIIIIAAAggggAACCCCAAAI+gVgEWAqKZs+ebePGjXNB0VFHHZUxwGpoaLDLL7/cpk2bZt/73vfsqquusp133tk0SurFF1+0K664whYvXuxCpWuvvbbVSCeFSqeccordcMMNrpwgr6efftrts+2227rQ6fDDD3e7LVq0yJWhUV3z58+3gQMHthzutddecyPBPv74Y7vmmmts6NChrh7Lli1z+zz77LM2a9YsGzlypFW1Nwk4SAXZBgEEEEAAAQQQQAABBBBAAAEEEEiAQOQDrLfeestNG9SUQAVFGzduzDoC65VXXrGTTjrJvvrVr9qdd95p22+/fasuevXVV12wpRFRDz74oO2yyy4tf7/uuuvssssucwHXkUcembNrFZZNmDDB7r77brv33ntNI7v8Lx1n2LBhLqC6+eab3Ygqjb7SiC0FVdOnT3fTDP0hlaYVKhDbcccdXXv79OmTsx5sgAACCCCAAAIIIIAAAggggAACCCRdINIB1vPPP2/HHHOMm2qnqXUKd84//3wXTGVaA+uXv/ylC5KuvvpqmzhxYpu+++yzz+yCCy5w4dbvf/97O+igg9w23r9rlFZ6sJXtBFi5cqWrT/fu3V1ddthhh1abfvTRR3b22WfbqlWrWtbO0r+dccYZ9vrrr7uRWbvvvnurffyh2MKFC1vql/STkPYhgAACCCCAAAIIIIAAAggggAAC7QlEOsDSdDqtL3XJJZe4BdHfeOMNN/0uW4CVq6u9oErrY/3qV7+yvffe2+3iLeC+9dZbu1FRGv2kxdX1UiCm0Ethk3+0lOp28MEHu2BNUxbr6upaFd/U1ORCNI3s8kZ1edMH+/bt60Ztqbz0l9bn0hpet99+u5177rm5msTfEUAAAQQQQAABBBBAAAEEEEAAgcQLRDrA0tpXeoqf9yQ/LwAqNMDyphjutNNOLkDaZpttXAdr6p6m+ykgy/Tq2bOn3XLLLS4880Isjbo6/fTTs4720nEUvk2aNMnmzp3rnnDohV4KpjSVsGvXrm2KC3LcxJ+VNBABBBBAAAEEEEAAAQQQQAABBBDwCUQ6wErvqY4EWArDtJbWT3/60zaLpHtTDzUd8OKLL7Yf/ehHbnSUpvzdddddLqRSiKVpf/vss4+rVpCgydsmnwDLC7myTYPk7EUAAQQQQAABBBBAAAEEEEAAAQQqTaAiAiz/Uwy1BpWeGKhF1b2Xt4C7RkxdeumlbpF376V9p0yZ4qYD6j+FYJ06dcorwNKaW1oPK8gILG8bLSivEEtlBX0tX7486KZshwACCCCAAAIIIIAAAggggAACCGQU8JZcihJP4gMsBVBaT0qB0OGHH25aY2q77bbLqw+8KYZf//rXW9auiuIILAKsvLqVjRFAAAEEEEAAAQQQQAABBBBAIIMAAVYHT4t8pxCuX7/eTRnUCCqNvNJi67179867FmvWrLFTTz21ZeRVr1693JMF9RTC9qb6pa+B9dxzz9nAgQPdsVgDK+9uYAcEEEAAAQQQQAABBBBAAAEEEKhQgcSOwPrb3/5m48aNs1/84hduWqBGYGmNq0Je3lMKa2tr3dRBBVj5PIVw6dKlduihh1o+TyGcPXu2jRgxopDqsg8CCCCAAAIIIIAAAggggAACCCCQKIFEBlh62qCe9KepfxrpdOaZZ7Za18rfg1qoXaOz3nnnHXvooYds1113bdPBzz//vA0ZMsSOOOII9zRCBWFvv/22G0nVo0ePVk809HbWcbXu1apVq9xorX79+tknn3xiI0eOdE879P7NX1hDQ4NNmDDB7r77blu4cKEddNBBiTrZaAwCCCCAAAIIIIAAAggggAACCCBQiEDiAqxXX33Vvv/979vq1avttttus6OPPtqqqqqy2jQ1NbnF2bWQ+/Tp023s2LGttt+wYYMLlW699VbzFmPXwTZu3OhGeN1///0uwBo8eHCrMhYvXmzDhg2zoUOH2s033+wWjU+lUnbttde68jKVpcBN0xJ33HFHmzNnjvXp06eQPmUfBBBAAAEEEEAAAQQQQAABBBBAIFECiQqwtFaVRl794Q9/ME3B69+/f6DOeuGFF1zYpDWzFDBpZJVGWWnqoIKm66+/3gVU6QvAeyFVz5497aabbrJjjjnGlbdo0SIbP36823/+/Plu3Svv5YVU7733nluT6/TTTzdNTVy2bJnbR1MTZ82a5UZqtRe8BWoYGyGAAAIIIIAAAggggAACCCCAAAIJEEhUgHXXXXe54CfIa+7cuXbaaae5TTUySlP6xowZY2vXrm2zu6by6diaBuh/6QmHmqKoxdoVfqW/tHi8QqmampqWP+Uqa/To0TZ16lQ3YosXAggggAACCCCAAAIIIIAAAggggIBZYgKs+vp6FxZpql+Qlz/A8kIsjY7SSKonn3zSrXG111572cknn+zWssr29MLm5mbTIu0zZ860JUuWuKIHDBjgpiJqBFh1dXWb6ijEUlkzZsywBQsWuNBM+4waNcoGDRrkRmTxQgABBBBAAAEEEEAAAQQQQAABBBD4XCBWARadhgACCCCAAAIIIIAAAggggAACCCBQeQIEWJXX57QYAQQQQAABBBBAAAEEEEAAAQQQiJUAAVasuovKIoAAAggggAACCCCAAAIIIIAAApUnQIBVeX1OixFAAAEEEEAAAQQQQAABBBBAAIFYCRBgxaq7qCwCCCCAAAIIIIAAAggggAACCCBQeQIEWJXX57QYAQQQQAABBBBAAAEEEEAAAQQQiJUAAVasuovKIoAAAggggAACCCCAAAIIIIAAApUnQIBVeX1OixFAAAEEEEAAAQQQQAABBBBAAIFYCRBgxaq7qCwCCCCAAAIIIIAAAggggAACCCBQeQIEWJXX57QYAQQQQAABBBBAAAEEEEAAAQQQiJUAAVasuovKIoAAAggggAACCCCAAAIIIIAAApUnQIBVeX1OixFAAAEEEEAAAQQQQAABBBCIlMDKvzfbA/9vs/3vyibbuCkVSt26dqmy/XfpZN/7TmfbZbvqUMrgoOEJEGCFZ8uREUAAAQQQQAABBBBAAAEEEEAgh4DCq7GzN1pDY2moamvMZp7ZlRCrNNxFK4UAq2iUHAgBBBBAAAEEEEAAAQQQQAABBPIVmPxYgz315xKlV/9XucO+UWMTh9TmW1W2L6MAAVYZ8SkaAQQQQAABBBBAAAEEEEAAgUoXGHT9Z6FNG8xmq+mEv75oi0qnj1X7CbBi1V1UFgEEEEAAAQQQQAABBBBAAIFkCQz46YayNGjJZd3KUi6FFiZAgFWYG3shgAACCCCAAAIIIIAAAggggEARBAiwioBYAYcgwKqATqaJCCCAAAIIIIAAAggggAACCERVgAArqj0TrXoRYEWrP6gNAggggAACCCCAAAIIIIAAAhUlQIBVUd1dcGMJsAqmY0cEEEAAAQQQQAABBBBAAAEEEOioAAFWRwUrY38CrMroZ1qJAAIIIIAAAggggAACCCCAQCQFCLAi2S2RqxQBVuS6hAohgAACCCCAAAIIIIAAAgggUDkCBFiV09cdaSkBVkf02BcBBBBAAAEEEEAAAQQQQAABBDokQIDVIb6K2ZkAq2K6moYigAACCCCAAAIIIIAAAgggED0BAqzo9UkUa0SAFcVeoU4IIIAAAggggAACCCCAAAIIVIgAAVaFdHQHm0mA1UFAdkcAAQQQQAABBBBAAAEEEEAAgcIFCLAKt6ukPQmwKqm3aSsCCCCAAAIIIIAAAggggAACERMgwIpYh0S0OgRYEe0YqoUAAggggAACCCCAAAIIIIBAJQgQYFVCL3e8jQRYHTfkCAgggAACCCCAAAIIIIAAAgggUKAAAVaBcBW2GwFWhXU4zUUAAQQQQAABBBBAAAEEEEAgSgIEWFHqjejWhQArun1DzRBAAAEEEEAAAQQQQAABBBBIvAABVuK7uCgNJMAqCiMHQQABBBBAAAEEEEAAAQQQQACBQgQIsApRq7x9CLAqr89pMQIIIIAAAggggAACCCCAAAKRESDAikxXRLoiBFiR7h4qhwACCCCAAAIIIIAAAggggECyBQiwkt2/xWodAVaxJDkOAggggAACCCCAAAIIIIAAAgjkLUCAlTdZRe5AgFWR3U6jEUAAAQQQQAABBBBAAAEEEIiGAAFWNPoh6rUgwIp6D1E/BBBAAAEEEEAAAQQQQAABBBIsQICV4M4tYtMIsIqIyaEQQAABBBBAAAEEEEAAAQQQQCA/AQKs/LwqdWsCrErtedqNAAIIIIAAAggggAACCCCAQAQECLAi0AkxqAIBVgw6iSoigAACCCCAAAIIIIAAAgggkFQBAqyk9mxx20WAVVxPjoYAAggggAACCCCAAAIIIIAAAnkIEGDlgVXBmxJgVXDn03QEEEAAAQQQQAABBBBAAAEEyi1AgFXuHohH+QRY8egnaokAAggggAACCCCAAAIIIIBAIgUIsBLZrUVvFAFW0Uk5IAIIIIAAAggggAACCCCAAAIIBBUgwAoqVdnbEWBVdv/TegQQQAABBBBAAAEEEEAAAQTKKkCAVVb+2BROgBWbrqKiCCCAAAIIIIAAAggggAACCCRPgAAreX0aRosIsMJQ5ZgIIIAAAggggAACCCCAAAIIIBBIgAArEFPFb0SAVfGnAAAIIIAAAggggAACCCCAAAIIlE+AAKt89nEqmQArTr1FXRFAAAEEEEAAAQQQQAABBBBImAABVsI6NKTmEGCFBMthEUAAAQQQQAABBBBAAAEEEEAgtwABVm4jtjAjwOIsQAABBBBAAAEEEEAAAQQQQACBsgkQYJWNPlYFE2DFqruoLAIIIIAAAggggAACCCCAAALJEiDASlZ/htUaAqywZDkuAggggAACCCCAAAIIIIAAAgjkFCDAyknEBsYUQk4CBBBAAAEEEEAAAQQQQAABBBAoowABVhnxY1Q0I7Bi1FlUFQEEEEAAAQQQQAABBBBAAIGkCRBgJa1Hw2kPAVY4rhwVAQQQQAABBBBAAAEEEEAAAQQCCBBgBUBiE55CyDmAAAIIIIAAAggggAACCCCAAALlEyDAKp99nEpmBFaceou6IoAAAggggAACCCCAAAIIIJAwAQKshHVoSM0hwAoJlsMigAACCCCAAAIIIIAAAggggEBuAQKs3EZswVMIOQcQQAABBBBAAAEEEEAAAQQQQKCMAgRYZcSPUdGMwIpRZ1FVBBBAAAEEEEAAAQQQQAABBJImQICVtB4Npz0EWOG4clQEEEAAAQQQQAABBBBAAAEEEAggQIAVAIlNeAoh5wACCCCAAAIIIIAAAggggAACCJRPgACrfPZxKpkRWHHqLeqKAAIIIIAAAggggAACCCCAQMIECLAS1qEhNYcAKyRYDosAAggggAACCCCAAAIIIIAAArkFCLByG7EFTyHkHEAAAQQQQAABBBBAAAEEEEAAgTIKEGCVET9GRTMCK0adRVURQAABBBBAAAEEEEAAAQQQSJoAAVbSejSc9hBghePKURFAAAEEEEAAAQQQQAABBBBAIIAAAVYAJDbhKYScAwgggAACCCCAAAIIIIAAAgggUD4BAqzy2cepZEZgxam3qCsCCCCAAAIIIIAAAggggAACCRMgwEpYh4bUHAKskGA5LAIIIIAAAggggAACCCCAAAII5BYgwMptxBY8hZBzAAEEEEAAAQQQQAABBBBAAAEEyihAgFVG/BgVzQisGHUWVUUAAQQQQAABBBBAAAEEEEAgaQIEWEnr0XDaQ4AVjitHRQABBBBAAAEEEEAAAQQQQACBAAIEWAGQ2ISnEHIOIIAAAggggAACCCCAAAIIIIBA+QQIsMpnH6eSGYEVp96irggggAACCCCAAAIIIIAAAggkTIAAK2EdGlJzCLBCguWwCCCAAAIIIIAAAggggAACCCCQW4AAK7cRW/AUQs4BBBBAAAEEEEAAAQQQQAABBBAoowABVhnxY1Q0I7Bi1FlUFQEEEEAAAQQQQAABBBBAAIGkCRBgJa1Hw2kPAVY4rhwVAQQQQAABBBBAAAEEEEAAAQQCCBBgBUBiE55CyDmAAAIIIIAAAggggAACCCCAAALlEyDAKp99nEpmBFaceou6IoAAAggggAACCCCAAAIIIJAwAQKshHVoSM0hwAoJlsMigAACCCCAAAIIIIAAAggggEBuAQKs3EZsEbOnEDY2NtqVV15py5cvt/vuu8969eqVsQ9TqZStWLHCZsyYYQsWLLC1a9fagAEDbNSoUTZo0CCrra3NuN+aNWvsrrvusnvuucdee+0169evn5111ll29tlnW+/evTPu09zcbEuXLrWZM2fakiVL3DYqa+zYsda/f3+rrq5us1+h9eOERQABBBBAAAEEEEAAAQQQQCBpAgRYSevRcNoTmxFYCn0eeOABO++88+zAAw/MGmBpu3nz5tmYMWNccJX+Gj16tE2dOtW6devW6k8KrBRUPfvss2322X///e3uu++23XbbrdXfFKjdeOONNnnyZFu/fn2b/aZMmWLjx4+3mpqalr8VWr9wup+jIoAAAggggAACCCCAAAIIIFBeAQKs8vrHpfRYBFgKimbPnm3jxo1zQdFRRx2VNcBSEDV8+HD7+OOP7ZprrrGhQ4e6EVfLli1zYZICqlmzZtnIkSOtqqrK9dPGjRvdse+44w676KKL7MILL7Q+ffrYBx984I5x66232ogRI+ymm26yud9PgAAAIABJREFUHj16tPTt008/baeccoptu+22LhQ7/PDD3d8WLVrkynr//fdt/vz5NnDgwJZ9CqlfXE4m6okAAggggAACCCCAAAIIIIBAvgIEWPmKVeb2kQ+w3nrrLTdtcM6cOS4oUtiUbQSWRjdpRJTCo+nTp7tpfF5Ipe7VtEIFTjvuuKM7nkIqvZ5//nkbMmSIHXzwwS7E2nrrrVvOhnXr1tn5559vjz76qPtP0wP1amhosAkTJriRWffee68NHjy41Rm0ePFiGzZsmAvQbr75Zjfiq9D6VeapSasRQAABBBBAAAEEEEAAAQQqQYAAqxJ6ueNtjHSApWDpmGOOcVMBNfVP4ZPCpO233z7jCKyPPvrIzjjjDHv99dfdyKfdd9+9lZA/dFq4cKEddNBB7u/XXXedXXbZZXb77bfbueee20b1kUcecUGUpgpefvnlLhRbuXKlq0/37t1dXXbYYYdW+6kumpK4atUqN6VR62kVWr+OdzNHQAABBBBAAAEEEEAAAQQQQCCaAgRY0eyXqNUq0gGWpvspNLrkkkvcguhvvPGGmx6YLcDypuf17dvXjYryj6Ty4DXCSutoeWGVN33w/vvvN42aOuCAA9r0kUZuaTSV/nbLLbe40Ep104gtBWvTpk2zurq6Vvs1NTXZxIkTXTim4x555JFuYXjVP5/6Re2EoT4IIIAAAggggAACCCCAAAIIFFOAAKuYmsk9VqQDLK19paf4eU/y8wKgbAGWFyppFJWmEnbt2rVNz2m01Omnn25XX321C5g+/PBDO+2002z16tUtI6XSd8pUbvpxMp0iCt8mTZpkc+fOdWUUUr/knnq0DAEEEEAAAQQQQAABBBBAAAEzAizOgiACkQ6wggRJ/m2CBETeNvkEWF7IpbIUXPXq1cv9rz8Iy4TtbZNPgJVevyCdyDYIIIAAAggggAACCCCAAAIIxFWAACuuPVfaeldsgKU1rxRi6WmFuUZgeQHWpk2bTFMNvRFgQQOsO++8062HlU/A5tWvU6dOpT0jKA0BBBBAAAEEEEAAAQQQQACBEgoQYJUQO8ZFVWyAxQisGJ+1VB0BBBBAAAEEEEAAAQQQQCAxAgRYienKUBuSqADrueees4EDB9qpp54aeA0s78mA7733Xl5rYOnJgnoKoReEZeql9DWwCqlfPr2/fPnyfDZnWwQQQAABBBBAAAEEEEAAAQTKLjBh0a5lqcPUo/5SlnLjUOjee+8duWomKsDK5yl/s2fPthEjRlg+TyHUkxBnzJhhW2yxRV5PIVy6dKkdeuiheT2F0KtfPmcMAVY+WmyLAAIIIIAAAggggAACCCAQBQECrCj0Qus6EGB1sE9yPYXwk08+sZEjR9obb7yRcTRVQ0ODTZgwwe6++25buHChHXTQQa5GemLhhRde2PK0wPRqPvLIIzZ06FDTiKrLL7/cqqqq7O2333YjvXr06GH33nuvbbPNNq1208gurXu1atWqlroUWr8OsrE7AggggAACCCCAAAIIIIAAApEVYAphZLsmUhVL1AisVCpl1157rU2cONGmT59uY8eOdWGT91qxYoWb9rfjjjvanDlzrE+fPu5PWlz9mGOOsaOPPtruuOMO23rrrVv2WbdunZ1//vn26KOPuv8GDBjg/uYfuaUAa/Dgwa06dvHixTZs2DAXfN18883WrVs3K7R+kTpjqAwCCCCAAAIIIIAAAggggAACRRQgwCoiZoIPlagAS/3khVRa02ratGmmJwXW1tbasmXLbPz48S6smjVrlhup5YVbXkilUOucc86xq666yoVbH3zwgV1zzTV26623uumGN910kxtx5b28kKpnz57ubwrB9Fq0aJEr6/3337f58+e7dbnSQ7R86pfg84+mIYAAAggggAACCCCAAAIIVLgAAVaFnwABm5+4AEujnLTA+pgxY2zt2rVtGEaPHm1Tp051I6L8L01P1JQ/BVzpr/33399NO9xtt91a/amxsdFNP9TUwvXr17fZb8qUKS7IqqmpaflbofUL2J9shgACCCCAAAIIIIAAAggggECsBAiwYtVdZats4gIsSSok0kgsLbi+YMECF2Rp6t+oUaNs0KBBbkRWpteaNWvsrrvusnvuucctuN6vXz8766yzXLDVu3fvjPs0NzebFmmfOXOmLVmyxG2jsjR9UYu+V1dXt9mv0PqV7SyhYAQQQAABBBBAAAEEEEAAAQRCEiDACgk2YYeNVYCVMHuagwACCCCAAAIIIIAAAggggEDFCxBgVfwpEAiAACsQExshgAACCCCAAAIIIIAAAggggEAYAgRYYagm75gEWMnrU1qEAAIIIIAAAggggAACCCCAQGwECLBi01VlrSgBVln5KRwBBBBAAAEEEEAAAQQQQACByhYgwKrs/g/aegKsoFJshwACCCCAAAIIIIAAAggggAACRRcgwCo6aSIPSICVyG6lUQgggAACCCCAAAIIIIAAAgjEQ4AAKx79VO5aEmCVuwcoHwEEEEAAAQQQQAABBBBAAIEKFiDAquDOz6PpBFh5YLEpAggggAACCCCAAAIIIIAAAggUV4AAq7ieST0aAVZSe5Z2IYAAAggggAACCCCAAAIIIBADAQKsGHRSBKpIgBWBTqAKCCCAAAIIIIAAAggggAACCFSqAAFWpfZ8fu0mwMrPi60RQAABBBBAAAEEEEAAAQQQQKCIAgRYRcRM8KEIsBLcuTQNAQQQQAABBBBAAAEEEEAAgagLEGBFvYeiUT8CrGj0A7VAAAEEEEAAAQQQQAABBBBAoCIFCLAqstvzbjQBVt5k7IAAAggggAACCCCAAAIIIIAAAsUSIMAqlmSyj0OAlez+pXUIIIAAAggggAACCCCAAAIIRFqAACvS3ROZyhFgRaYrqAgCCCCAAAIIIIAAAggggAAClSdAgFV5fV5IiwmwClFjHwQQQAABBBBAAAEEEEAAAQQQKIoAAVZRGBN/EAKsxHcxDUQAAQQQQAABBBBAAAEEEEAgugIEWNHtmyjVjAArSr1BXRBAAAEEEEAAAQQQQAABBBCoMAECrArr8AKbS4BVIBy7IYAAAggggAACCCCAAAIIIIBAxwUIsDpuWAlHIMCqhF6mjQgggAACCCCAAAIIIIAAAghEVIAAK6IdE7FqEWBFrEOoDgIIIIAAAggggAACCCCAAAKVJECAVUm9XXhbCbAKt2NPBBBAAAEEEEAAAQQQQAABBBDooAABVgcBK2R3AqwK6WiaiQACCCCAAAIIIIAAAggggEAUBQiwotgr0asTAVb0+oQaIYAAAggggAACCCCAAAIIIFAxAgRYFdPVHWooAVaH+NgZAQQQQAABBBBAAAEEEEAAAQQ6IkCA1RG9ytmXAKty+pqWIoAAAggggAACCCCAAAIIIBA5AQKsyHVJJCtEgBXJbqFSCCCAAAIIIIAAAggggAACCFSGAAFWZfRzR1tJgNVRQfZHAAEEEEAAAQQQQAABBBBAAIGCBQiwCqarqB0JsCqqu2ksAggggAACCCCAAAIIIIAAAtESIMCKVn9EtTYEWFHtGeqFAAIIIIAAAggggAACCCCAQAUIEGBVQCcXoYkEWEVA5BAIIIAAAggggAACCCCAAAIIIFCYAAFWYW6VthcBVqX1OO1FAAEEEEAAAQQQQAABBBBAIEICBFgR6owIV4UAK8KdQ9UQQAABBBBAAAEEEEAAAQQQSLoAAVbSe7g47SPAKo4jR0EAAQQQQAABBBBAAAEEEEAAgQIECLAKQKvAXQiwKrDTaTICCCCAAAIIIIAAAggggAACUREgwIpKT0S7HgRY0e4faocAAggggAACCCCAAAIIIIBAogUIsBLdvUVrHAFW0Sg5EAIIIIAAAggggAACCCCAAAII5CtAgJWvWGVuT4BVmf1OqxFAAAEEEEAAAQQQQAABBBCIhAABViS6IfKVIMCKfBdRQQQQQAABBBBAAAEEEEAAAQSSK0CAldy+LWbLCLCKqcmxEEAAAQQQQAABBBBAAAEEEEAgLwECrLy4KnZjAqyK7XoajgACCCCAAAIIIIAAAggggED5BQiwyt8HcagBAVYceok6IoAAAggggAACCCCAAAIIIJBQAQKshHZskZtFgFVkUA6HAAIIIIAAAggggAACCCCAAALBBQiwgltV8pYEWJXc+7QdAQQQQAABBBBAAAEEEEAAgTILEGCVuQNiUjwBVkw6imoigAACCCCAAAIIIIAAAgggkEQBAqwk9mrx20SAVXxTjogAAggggAACCCCAAAIIIIAAAgEFCLACQlX4ZgRYFX4C0HwEEEAAAQQQQAABBBBAIAkCL7zZZFfOr7f6zcFac+K+nW3MkV1aNl7ySqP97FcN1tScff/0ffxbrv44ZU++0miLVzTad77WyUYd8cWxsx1RZT23sskefWGzvf5Bs21oSFl7ZQRrWfy2IsCKX5+Vo8YEWOVQp0wEEEAAAQQQQAABBBBAAIGiCqx4p8l+9uuG9gOslNmn9SlLmdlFx9XawG/VtNThiZcabdoTDe3WKT1cUmj12PLN9tSrjfbP9SlL6cBmgUKoDz5O2U8erreVf/88MauqMtuytsqG7FNjZx2aO/wqKl6ZD0aAVeYOiEnxBFgx6SiqiQACCCCAAAIIIIAAAggg0DEBjXa6+pF6226rarvxtDrbqltVywFv+e0me2TZZjtq9xqbMKg2Z0Hvf9RsY+fU20cbUi582mGraqvfnLIPP809iurNNc12xUP1tvqTlPXassrOOLiLK7fLF3lazvKTtAEBVpJ6M7y2EGCFZ8uREUAAAQQQQAABBBBAAAEEIiKgwVFXP9Jgz7zWaOd8t4sNP6Bzq5pN/XWDLVrRGGj0lHbU6KurH623/XfpZMft2dm26V5llz5Yb8tWNbV7DNXjmsca7Kk/N9pXtq22ycPqrM9WXwRpEeEqaTUIsErKHdvCCLBi23VUHAEEEEAAAQQQQAABBBBAIKjAn95tsh8/1GBb1prdeHpX2z4tNPLCp/HH1tqxexY2FCpIgOXVo7k5ZVcNq7N9vtIpaBMSux0BVmK7tqgNI8AqKicHQwABBBBAAAEEEEAAAQQQiJqARj1Ne7zBFr7caMftWWMXHtt6iuDGTSm7+P7P16O6YkitHdwvvABr9jObbM4zm+3b/9rJfjq8zjqTXxkBVtTeMdGsDwFWNPuFWiGAAAIIIIAAAggggAACCBRJYNU/ml1ApSDrZ6fU2de2r2515PUbUzb+vnp758Nm23OnTvbXvzfbR599viK7pgaevH9nG7x3Z+vUerc2tcs1AktHvOSBelv+ZpObxlhTbTbvuc0tZf1Lr2r7/qGd7ZBda6ySJhUSYBXpRE/4YQiwEt7BNA8BBBBAAAEEEEAAAQQQqHQBb4H2Q3etsUkn1rYJh/wLsmey0iLtB36tk10xpK7dhdZzBVheUPbXfzTblnVV7omIWrh9i9oq+6whZZsaP38aoZ52OOqILhUTYhFgVfo7NFj7CbCCObEVAggggAACCCCAAAIIIIBADAW02Pq4uRvtk89SNunEOjtgl7Zz9vQkwYm/qLd316bs1AM72wn7dHbB0vr6lN2xZJP9ZkWja/l5A7rYsP1aL/7uJ8kVYKkuY+dsdE8q1Oiroft1trMO7eLKamo2u+3JTfbY8s1WW2MVtT4WAVYM31hlqDIBVhnQKRIBBBBAAAEEEEAAAQQQQKA0Avc8vcnmPrvZ9tqpsDWnNjeZ/eThentuZZPttkO1/eepdda1S+YJfrkCLP9IL4VkYwa2HmWlEViXzqu3l99usqN2r7EJg1qv1VUasdKXQoBVevM4lkiAFcdeo84IIIAAAggggAACCCCAAAI5BT7ekLJx99Xb39Y220XH1drAbxW2OPvvX2u0ax5rsB5dq2zmiLZPMPQqEjTA0qLx2Z5A+NBzm+2O/96UMyzL2fgYbUCAFaPOKmNVCbDKiE/RCCCAAAIIIIAAAggggAAC4QnMf36z3b5kk321d7VNO63OunctbGn0F95ssivn17uRVzNH1NkOW2dezT1XgLVuY8ounFtvb/2z2S4+rtaNskp/PfFSo017osF23rZjdQ5PtfhHJsAqvmkSj0iAlcRepU0IIIAAAggggAACCCCAQIULfLYpZRfdV2+vr27OuXbVtQsa7A9vNdmIgz9/2mD6q1gjsDQdccID9bbinSYbcUhnO/OQLm3KYgRW6U7cJZd1K11hlNRhAQKsDhNyAAQQQAABBBBAAAEEEEAAgagJLP5jo13/eIP12rLKbjw9+7Q/1Xv2M5tszjOb7dv/mnmdrBueaLDHX2rMOa0v1wgsleWNCuvbs9quP7XOtun+xagw/xpYx+1ZYxceyxpYYZ5XBFhh6hb/2ARYxTfliAgggAACCCCAAAIIIIAAAmUU8AdBeqrg2Ye1Henkr94bq5vtkgfrbUN9yobt39l+0L+Ldao2S5nZk39qtJmLNlnD5pSNObJLxhFa3rGCBFj/XJ+yi+6vt3c/bHZPRLx8SK1t0aWq1VMIt6ytsmtOrrV/69v2iYllZA2taKYQhkabqAMTYCWqO2kMAggggAACCCCAAAIIIICAnhh49SOfr1mlpwZ+ddvMa1b5pRYs/3y9LIVf2q+2s9nmRrMNDSmrqjI78Gud7IohddalnXXggwRYKnPZqia79rEGW1+fsppqsy3rqkxTHlW2/v/ROYKypPUwAVbSejSc9hBghePKURFAAAEEEEAAAQQQQAABBMogoHWmfvJwvSnEOnTXGpt0Yq0FXbr91febbc4zm+ylt5tawqS+vapt2H6d3RMMNSqrvVfQAEvHeOfDZpv13yqr2fRUQgVju2xX7dbr+maFjLzyLAmwyvBGiWGRBFgx7DSqjAACCCCAAAIIIIAAAggggEBSBAiwktKT4baDACtcX46OAAIIIIAAAggggAACCCCAAALtCBBgcXoEESDACqLENggggAACCCCAAAIIIIAAAgggEIoAAVYorIk7KAFW4rqUBiGAAAIIIIAAAggggAACCCAQHwECrPj0VTlrSoBVTn3KRgABBBBAAAEEEEAAAQQQQKDCBQiwKvwECNh8AqyAUGyGAAIIIIAAAggggAACCCCAAALFFyDAKr5pEo9IgJXEXqVNCCCAAAIIIIAAAggggAACCMREgAArJh1V5moSYJW5AygeAQQQQAABBBBAAAEEEEAAgUoWIMCq5N4P3nYCrOBWbIkAAggggAACCCCAAAIIIIAAAkUWIMAqMmhCD0eAldCOpVkIIIAAAggggAACCCCAAAIIxEGAACsOvVT+OhJglb8PqAECCCCAAAIIIIAAAggggAACFStAgFWxXZ9Xwwmw8uJiYwQQQAABBBBAAAEEEEAAAQQQKKYAAVYxNZN7LAKs5PYtLUMAAQQQQAABBBBAAAEEEEAg8gIEWJHvokhUkAArEt1AJRBAAAEEEEAAAQQQQAABBBCoTAECrMrs93xbTYCVrxjbI4AAAggggAACCCCAAAIIIIBA0QQIsIpGmegDEWAluntpHAIIIIAAAggggAACCCCAAALRFiDAinb/RKV2BFhR6QnqgQACCCCAAAIIIIAAAggggEAFChBgVWCnF9BkAqwC0NgFAQQQQAABBBBAAAEEEEAAAQSKI0CAVRzHpB+FACvpPUz7EEAAAQQQQAABBBBAAAEEEIiwAAFWhDsnQlUjwIpQZ1AVBBBAAAEEEEAAAQQQQAABBCpNgACr0nq8sPYmKsB69tln7eCDDw4kce6559qNN95oXbt2ddu///77dtppp9lTTz2Vcf899tjD5s2bZ/369Wv19+bmZlu6dKnNnDnTlixZ4v42YMAAGzt2rPXv39+qq6vbHC+VStmKFStsxowZtmDBAlu7dq3bZ9SoUTZo0CCrra0N1AY2QgABBBBAAAEEEEAAAQQQQCDuAgRYce/B0tS/YgOsCRMm2OTJk61Lly5Oevny5Xb88cfbBx98EDjAamxsdCGYjrN+/fo2+02ZMsXGjx9vNTU1LX9TeKUgbMyYMS64Sn+NHj3apk6dat26dSvNGUApCCCAAAIIIIAAAggggAACCJRRgACrjPgxKjpRAVYud42UOvPMM23PPfe0O+64w7bbbruWXRQqnXLKKXbDDTfYuHHjch3K/f3pp592+2y77bYudDr88MPdvy9atMgFVxrVNX/+fBs4cGDL8V577TUbPny4ffzxx3bNNdfY0KFD3YirZcuWuX00imzWrFk2cuRIq6qqClQPNkIAAQQQQAABBBBAAAEEEEAgrgIEWHHtudLWu2ICrDfeeMPOOOMMW716tQuV9tlnn1bS1113nV122WW2ePFiO/LII3P2QkNDg2kU191332333nuvDR48uNU+Os6wYcNcQHXzzTe7EVUafaURWwqqpk+f7qYZ+kMqTStUILbjjjvanDlzrE+fPjnrwQYIIIAAAggggAACCCCAAAIIxFmAACvOvVe6uldEgKWw6fLLL7dp06ZlDI4+++wzu+CCC+zFF1+0Bx980HbZZZecPbBy5UoXNnXv3t3uu+8+22GHHVrt89FHH9nZZ59tq1atalk7S/+mEO311193Idruu+/eah9/KLZw4UI76KCDctaDDRBAAAEEEEAAAQQQQAABBBCIswABVpx7r3R1r4gAy5vqt++++9rPf/5zN+XP//IWcN96663dqCiNftLi6nppZJXCLYVN/tFS3oLxWrNKwVhdXV2rYzY1NdnEiRNNI7u8UV3e9MG+ffu6UVsqL/2lqY3nnXee3X777aaF5nkhgAACCCCAAAIIIIAAAgggkGQBAqwk927x2pb4AGvdunV2/vnnu1Dq4YcfthNPPLGNnqbuabqfphlmevXs2dNuueUWt3aVF2Jp1NXpp59uV199tQuqMr20uPukSZNs7ty57gmHXuiV/gRE/75Bjlu87udICCCAAAIIIIAAAggggAACCJRXgACrvP5xKT3xAdaSJUvshBNOsCOOOMLuuuuujKOefvnLX7qRVpoOePHFF9uPfvQjt52m/GkfhVQKsfxrZwUJmrxt8gmwvJCrvWAsLicX9UQAAQQQQAABBBBAAAEEEEAglwABVi4h/i6BRAdY3ppSM2fOzDr6SgjeAu4aMXXppZdaTU1Ny9nR2NhoU6ZMcaOs9N+VV15pnTp1cute5RqB5W1z5513uvWwgozA8rbRgvIKsVQWLwQQQAABBBBAAAEEEEAAAQSSKkCAldSeLW67Eh1gvfLKK3bSSSfZdtttl3Gh9aCU3hTDr3/96y1rV+UTYJVqBNby5cuDNontEEAAAQQQQAABBBBAAIGKFnh/XZ397s2e9pc1W1pDU3UoFrWdmm3X3p/ad7+y1nboUR9KGUk46IRFu5alGVOP+ktZyo1DoXvvvXfkqpnoAEvT/0aOHNlq5FQhPbBmzRo79dRTW0Ze9erVyz1ZUE8hzGcNrOeee84GDhzojnXjjTda165d21QnSDCWrQ0EWIX0LvsggAACCCCAAAIIIIBApQkovLrlf3eyzc1VJWl65+qUjdn/bUKsLNoEWCU5DfMqhAArL66Obbxx40YbN26c6al+3lMACz2i95TC2tpaN5JLAVY+TyFcunSpHXrooZbPUwhnz55tI0aMKLTK7IcAAggggAACCCCAAAIIIJBFYPJjDfbUnxtL6nPYN2ps4pDakpYZl8KYQhiXnipvPRM7Auvtt992I530uv/++22nnXbKKK2F2s844wx755137KGHHrJdd207dPH555+3IUOGuIXg9TRCLfbuHb9Hjx5uWuE222zT6vg6rta9WrVqlRut1a9fP/vkk0/ciDA97dD7N/9O3ppdd999ty1cuNAOOuig8p4dlI4AAggggAACCCCAAAIIJFBg0PWf2cZNqZK2rGuXKvv1RVuUtMy4FEaAFZeeKm89ExtgedP1hg8fbjNmzLAttsh8oWhqanJTDLWQ+/Tp023s2LFWVfXFMNINGzbYhAkT7NZbbzVvMXZ1mTfCS+GYAiw9xdD/0qivYcOG2dChQ+3mm2+2bt26WSqVsmuvvdaVl6ksrbWlaYk77rijzZkzx/r06VPes4PSEUAAAQQQQAABBBBAAIEEChCYRKtT6Y9o9UdUa5PYACuftaReeOEFFzatX7/eBUwauaVRVpo6qKDp+uuvdwGVpiNqQXjv5YVUPXv2tJtuusmOOeYY96dFixbZ+PHj3f7z58936155Ly+keu+992zatGnuSYaamrhs2TK3j6Ymzpo1y43U8gdpUT2BqBcCCCCAAAIIIIAAAgggEDcBApNo9Rj9Ea3+iGptEhtgTZ482SZNmmTeEwDb6wCNjNKUvjFjxtjatWvbbKqpfFoQXtMA/a/Gxka3GLvKUviV/poyZYoLpWpqalr+lKus0aNH29SpU92ILV4IIIAAAggggAACCCCAAALFFyAwKb5pR45If3REr3L2TXyAFXQBdwVLGh2lkVRPPvmkW+Nqr732spNPPtmtZdW7d++MZ0Vzc7NpkfaZM2fakiVL3DYDBgxwUxH79+9v1dVtH8fqlaWpjQsWLHChmfYZNWqUDRo0yI3I4oUAAggggAACCCCAAAIIIBCOAIFJOK6FHpX+KFSusvZLbIBVWd1IaxF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eh3GCyAAAgAElEQVR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f7/7J0LmJXT/se/e+/Zl5lpLimREofcb1EuoVCKLk4hlaI4cqiOSBfpqvtdiUQnB4lESm79S1E6SIl0IpGSUOk299n39/+stXunPTN7z957Zl/W7Pmu5/GQvS6/9/N997C+81u/Vd1XoYFV3RVk/CRAAiRAAiRAAiRAAiRAAsoQ+PmAF0+8aUdukYY7rjSjfxtL0Ng8XmDjLg+Wf+3CT/u9KHRUPOb73z14Ya0Tuw564XQDqRYDmpxhxD9bWdCojjHgOmKNFVtceGeTCwfzNGhaeOOUARqjQGiYxAhsJaelHpUEV8OG0cCqYYLzcUmABEiABEiABEiABEiABGJDQJhKw5bY8d1ej1ygIgNrf46Gp96xSzNKNIMBqGU1oHOzFNzXsrzpJUyo5z92wu0FLClAmsWAArsm/5xhM2BEZyuuPMtU6sGKnBrGLXNg825fPOlWA8wmlIxLsxowqrMVV51delxs6Kg1Kw0T6iEIrB2erhYIRlMhARpYfEFIgARIgARIgARIgARIgARIIAoElmx04d+fOmWWU0UG1p5DXox8y44DuRrq1DLg3ustuOXSFGlMBWrbf/dg5FsOFDg0dG5qRt+bLTAZgXy7hvHLHdiyx4PT6xgxo4cNdTMMJVMs3eSSGVsiU2v4361ofo7PqMop0jBphW9co7pGzOppQ3b6iXFRQKH8FDSw1JKIeqilh6rR0MBSVRnGRQIkQAIkQAIkQAIkQAIkUG0I6EcHRcAik+qPY96AGVjC25rwrgPrfnDjb/WMGN/FhvrZFZtHcz92YtlmFy47w4Qp3WyljK7D+RoGv2HH70e9eLi1BV2uMktmYp0nFtulSRUoE+yXv7wY/LodTreGsV1saPa3mpWFRcNEra8W9VBLD1WjoYGlqjKMiwRIgARIgARIgARIgARIoFoQ0I8ObvvNgwdvsuDbXz3y2F4g42j7Pg+efMsBrzc848jlAYYutkPM/VArC7pe4zOo/JtucF3T2ISJXW3yI1FP6/FFviOKg9pb0b5J6fQuYXwNXGTHwVwvnrjNitYXBUn/qhYKRB4kDZPImcVyBPWIJd3kmZsGVvJoySchARIgARIgARIgARIgARJIAAH96OCljXwZUqOX2oMaWK9ucGLhBheuONOESd1ssiZVRS2/WMOg1+0QGVOBjCgx9qOtbsz8yIGz6xkxs6cNGam+jK5xyx1Yv8ONluenYPQdVvjneelGmtEATO5mw4UNAheBTwDOuCxJwyQumMNehHqEjapGd6SBVaPl58OTAAmQAAmQAAmQAAmQAAlUhYD/0cGp3W0451Qjhr0Z2MDyP9YnMrVSjIAwv44V+YpmiTpW97c0o8X5KSVmU7FTw5A37NjxpzdoBlYwA0uYXiJ7q6BYw21XmNG7pRm1bAaZzTXzQyf+zPEdcxQ1tWpWBSyAhklV3vroj6Ue0WeajDPSwEpGVflMJEACJEACJEACJEACJEACMSdQ9uhgt+PH+4IZWP7ZVMJIErcIyhsFrQYUOTSI+cRthGVNpWkfOLBqmztgDSxhfc1d7cTyr13lMrAEgJ37vZj8ngP7jvhuO9SbWPfvV5jxwI2WoMXjYw4wgQvQMEkg/ABLUw+19FA1GhpYqirDuEiABEiABEiABEiABEiABJQmUPbooH6LYDAD60COhgELi3GkQJPZV3deZcZ9LX0GkscLzFvjxLtbXLCmoFRh9a/3eDBmqR0ON0rdQljk1PDyehfe2+KC24tyBpYwt5Z86YI4tihqaYni8uL2QmGceTTgooYmDLvNGrKIvNIiVDI4GiaVBBejYdQjRmCTbFoaWEkmKB+HBEiABEiABEiABEiABEgg9gQCHR3UVw1mYP15zIsBC+04Vqjh9mZm9G9b+uientH13V4Pbrk0BUM7WuWUwogS5pa4iVDTgFSLAVYzZNaWMKZOq23EH0e95QysFVtceP5jJ7LSDBjR2YrLGvkKbgnja9ZKJz79wS3HiKOP2ek16xAhDZPYf0ciWYF6REKr5valgVVzteeTkwAJkAAJkAAJkAAJkAAJVIJAsKOD4RpYoq7V2C42NPtb+Qrub2104cVPnLjgNCOm97BJs0o3sTb86MbLn7lKjgPqNbOEITZnlRNXnmXClO6+WwhzCjUMfN0uja3BHaxoe0npWwb144y7D3nxcGsLulxV/nbDSqCpNkNomKglFfVQSw9Vo6GBpaoyjIsESIAESIAESIAESIAESEBJAqIe1fQPHTIbKpxWO92AOb1ssoD644vs+PWwF0M6WGWWVdkWrCB7Revotw12vcYsC72LtnWvB6PedsjjibPvtckC8WWbML1EltY1jU2Y2NVnfNWURsNELaWph1p6qBoNDSxVlWFcJEACJEACJEACJEACJEACShJY+70bz69xBo1NL8iuH/WrnWbAhK421KllkLcCilsAe7Uwo3cLn9nk34JlYAVbTNTVGrioGLlFGkbfYZNmlGh63SwRgzDPxDHDsm3ux75jif6ZW0oCj0FQNExiALUKU1KPKsCrQUNpYNUgsfmoJEACJEACJEACJEACJEACsScQrAaWWHnpJhdeWOtEw5OMmNHDhroZJ2pP+dfA6tAkBY+399XACtZE//HL7fjiZ0+5Gwp/P+rFwNfsyLdrGPZ3K268oHS2l6iDNfh1u7ylUNx62L9NeTMt9qQStwINk8SxD7Qy9VBLD1WjoYGlqjKMiwRIgARIgARIgARIgARIoFoSqMjAOpyvYfAbdlnHSmRLieLqaRZDqVsIxW2BE7pacXHD8jWyBBBxY6HI4hJG2K6DXmSmGuQRwAsbnMiyEqcbJ7zrwLof3Dg5w4Dxd9lwzqm+z4V5JYrCr/zOLW8mrGitailAGEHTMAkDUhy7UI84wq7GS9HAqsbiMXQSIAESIAESIAESIAESIAH1CFRkYIloN+/2YOK7DpkdlWKErI0lTCWRUSX+3K+NBZ2ali+q/spnTrz3jRt5xVpJ/a16mQaMur20eaUTEYXcn3jTLk0ugwHSrDKZfLcXirVEfSxRwD3QWupRjW5ENEyiy7Oqs1GPqhKsGeNpYNUMnfmUJEACJEACJEACJEACJEACcSIQysASYfx2xIv5nzixda8X4lZCYSY1PsUoDaWLgmRe6TWr0q0GNDzJgI6Xm3HzxSlybLAmjLH3trjx/jcuHMzzGV+iLtYlpxvRq4VF3nZYExsNE7VUpx5q6aFqNDSwVFWGcZEACZAACZAACZAACZAACZAACcSEAA2TmGCt9KTUo9LoatRAGlg1Sm4+LAmQAAmQAAmQAAmQAAmQAAmQAA0Ttd4B6qGWHqpGQwNLVWUYFwmQAAmQAAmQAAmQAAmQAAmQQEwI0DCJCdZKT0o9Ko2uRg2kgVWj5ObDkgAJkAAJkAAJkAAJkAAJkAAJ0DBR6x2gHmrpoWo0NLBUVYZxkQAJkAAJkAAJkAAJkAAJkAAJxIQADZOYYK30pNSj0uhq1EAaWDVKbj4sCZAACZAACZAACZAACZAACZAADRO13gHqoZYeqkZDA0tVZRgXCZAACZAACZAACZAACZAACZBATAjQMIkJ1kpPSj0qja5GDUxKA+vjjz9G27Ztgwr50EMPYdasWUhNTS3V59ChQ3jppZfwyiuvYOfOnTjvvPNw33334YEHHsDJJ58ccD6v14v169djzpw5WLt2rezTunVrDBgwADfccAOMRmO5cZqmYdu2bXjmmWewYsUKHD16VI7p27cvOnbsCKvVWqNeQj4sCZAACZAACZAACZAACZAACcSTAA2TeNIOvRb1CM2IPYCkNLCEOfX4449HZGAJw0oYVZ9//nm5cVdffTVefvllXHDBBaU+c7vd0ggbP3488vPzy42bMmUKBg0ahJSUlJLPhHm1ZMkS9O/fXxpXZVu/fv0wbdo0pKen8/0kARIgARIgARIgARIgARIgARKIAQEaJjGAWoUpqUcV4NWgoUlnYNntdmkaLV++HO+//z6aNm0aUs7i4mIMHDgQL774IgYPHizNr/r162P//v2YMGECnn/+efTq1QvPPvssMjMzS+b77LPP0L17d9SrV0+aTq1atZKfrVq1Ssbw559/YunSpaWywYRR1q1bN+Tk5Mi577zzTplxtXnzZjlGGGjz589Hnz59YDAYQsbODiRAAiRAAiRAAiRAAiRAAiRAApERoGESGa9Y96YesSacHPMnnYF17Ngx3HvvvSgsLMTrr7+O0047LaRSmzZtQufOnXH99ddLE6t27dolY/Ly8vDII49IQ0z8JY76ieZwODB06FCZmfXaa6+hU6dOpdZZvXo1unTpIg2q5557TmZUiewrkbEljKrZs2fLY4b+JpU4VigMsQYNGmDhwoXSRGMjARIgARIgARIgARIgARIgARKILgEaJtHlWdXZqEdVCdaM8UlnYP3444/o2rUrWrRogZkzZ8Jms4VUcvLkyRg+fDheeOEFiPpYZduyZcukESWOCo4YMUKaTrt27ZJmU0ZGRkCjTBhp4kji7t275ZFBUU9LN9d++uknmZl16aWXllrK3xRbuXIlrrvuupCxswMJkAAJkAAJkAAJkAAJkAAJkEBkBGiYRMYr1r2pR6wJJ8f8SWdg6QXchSl1zjnnYN68ebK4erCC7PrxwTfeeAMia+qaa64pp6zIjBLZVOKzuXPnStNKHPUTGVuiZlUgo8zj8WDUqFEQcYh527RpIwvDi+ODDRs2lFlb/ple+qIiA+zhhx8OaqYlx2vHpyABEiABEiABEiABEiABEiCBxBGgYZI49oFWph5q6aFqNElnYOkGUDDgIqtJ3DQoDC3Rjhw5gp49e+LAgQMlmVJlx+rG06mnniqzrerUqSP/fs8992DcuHHSqArURMbW6NGjsWjRIrmGbnoFuwVRzBHOvKq+TIyLBEiABEiABEiABEiABEiABKoDARomaqlEPdTSQ9VoksrAcjqdGDZsmKwzJQyq6dOn45ZbbpG3AP7yyy8YM2YMFi9ejLvuuquk1lU4BpbeRzeYwjWwdDMqEgNLN7kqMsZUfZkYFwmQAAmQAAmQAAmQAAmQAAlUBwI0TNRSiXqopYeq0SSVgaXXmPrmm29k1pN+K6AOX2RZidv9xO2BekH2SAwsYZCJo4Z6JlaoDCzdwFqwYIGshxVOBpbeR9TkEiaWyWRS9d1hXCRAAiRAAiRAAiRAAiRAAiRQLQnQMFFLNuqhlh6qRpNUBlY4kPUjhpMmTcKTTz4Z1hHC6pKBtWXLlnAQsA8JkAAJkAAJkAAJkAAJkAAJ1GgCQ1edn5Dnn3bLjwlZV/VFqYd6CjVt2lS5oGqcgSWyr2644YaS2lV61tbvv/8eUQ0scbOguIUwkhpYGzduRNu2bdGjRw95zDE1NbXcC1GVGlg0sJT7fjEgEiABEiABEiABEiABEiABBQnQMFFLFOqhlh4iGhpYCmii31KoG0+R3EIojK9nnnkGaWlpEd1CuH79erRs2TKiWwhfffVV9OrVSwFiDIEESIAESIAESIAESIAESIAEkosAj6yppSf1UEsPVaNJqgwsPcOpW7duJUaTP3hN02Tm06BBg/DCCy9A3AYomvh3jz/+eMltgWXFWrZsGe68806IWwVHjBgBg8GAvXv3ykyqzMxMvPbaa6hbt26pYSKzS9S92r17d0lmV25urqzB9fPPPwfM9nI4HBg6dChefvllrFy5EuLGRDYSIAESIAESIAESIAESIAESIIHoEqBhEl2eVZ2NelSVYM0Yn1QG1p9//omePXtiz549WLp0KZo1a1ZKxR07duD+++9HXl4e3n77bVx00UXyc1E4vV27drj11ltLbifUB4q+jzzyiCz6rhd+F5/5Z24JA6tTp06l1lq9ejW6dOkija/nnnsO6enpEAbaxIkTMWrUKMyePRsDBgyQZpjetm3bJo8lNmjQAAsXLkT9+vVrxlvIpyQBEiABEiABEiABEiABEiCBOBKgYRJH2GEsRT3CgMQuSCoDSxhEc+bMwWOPPSazlyZMmIDrr79eyvztt99i5MiREMbSlClTZBZWSkqK/Ew3qYRp9OCDD2Ls2LHSPNq/f7+c4/nnn5fH+Z599lmZcaU33aQ66aST5GfCBBNt1apVcn5hqAkjTdS9KmtSiZpbM2fOhLjJ0Gq1YvPmzXKMMNPmz58vM7X8zS2+qyRAAiRAAiRAAiRAAiRAAiRAAtEhQMMkOhyjNQv1iBbJ5J4nqQwsIVVhYaE85idqVQVqjz76qMyCEhlR/m3nzp3yyJ8wkMq2q6++Wh7ru+CCC0p95Ha75fFDcbQwPz+/3LiyRpnoIEw2UQC+f//+OHr0aLkx/fr1w7Rp08rFl9yvIZ+OBEiABEiABEiABEiABEiABOJHgIZJ/FiHsxL1CIcS+ySdgSUkFbWkPvjgAyxYsKDEkBIZWSKrqWPHjjLjKVA7dOgQXnrpJbzyyiuy4Pp5552H++67TxpbJ598csAxXq8Xoki7yPxau3at7NO6dWt5PFAUfTcajeXGCRNLHBcUJtuKFSukkSXG9O3bt8L4+LqSAAmQAAmQAAmQAAmQAAmQAAlUnQANk6ozjOYM1COaNJN3rqQ0sJJXLj4ZCZAACZAACZAACZAACZAACZBAVQnQMKkqweiOpx7R5Zmss9HASlZl+VwkQAIkQAIkQAIkQAIkQAIkQAIBCdAwUevFoB5q6aFqNDSwVFWGcZEACZAACZAACZAACZAACZAACcSEAA2TmGCt9KTUo9LoatRAGlg1Sm4+LAmQAAmQAAmQAAmQAAmQAAmQAA0Ttd4B6qGWHqpGQwNLVWUYFwmQAAmQAAmQAAmQAAmQQFIQ2HXQi8VfuvDVLg+KnVpMninVYsDVjU24u7kZjU8pf5FUTBatxpPSMFFLPOqhlh6qRkMDS1VlGBcJkAAJkAAJkAAJkAAJkEC1JyDMqwGvFsPhjs+jWFOAOb1TaWKFwE3DJD7vY7irUI9wSdXsfjSwarb+fHoSIAESIAESIAESIAESIIEYEhj/rgPrfoiTe3X8OW68MAWjOltj+FTVf2oaJmppSD3U0kPVaGhgqaoM4yIBEiABEiABEiABEiABEqj2BDrOKIrZscFgcMRxwg8Gp1V7drF8ABomsaQb+dzUI3JmNXEEDayaqDqfmQRIgARIgARIgARIgARIIC4EuDGPC+aIF6EuESOL6QDqEVO8STM5DaykkZIPQgIkQAIkQAIkQAIkQAIkoBoBbsxVU8QXD3VRSxfqoZYeqkZDA0tVZRgXCZAACZAACZAACZAACZBAtSfAjbmaElIXtXShHmrpoWo0NLBUVYZxkQAJkAAJkAAJkAAJkAAJVHsC3JirKSF1UUsX6qGWHqpGQwNLVWUYFwmQAAmQAAmQAAmQAAmQQLUnwI25mhJSF7V0oR5q6aFqNDSwVFWGcZEACZAACZAACZAACZAACVR7AtyYqykhdVFLF+qhlh6qRkMDS1VlGBcJkAAJkAAJkAAJkAAJkEC1J8CNuZoSUhe1dKEeaumhajQ0sFRVhnGRAAmQAAmQAAmQAAmQAAlUewLcmKspIXVRSxfqoZYeqkZDA0tVZRgXCZAACZAACZAACZAACZBAtSfAjbmaElIXtXShHmrpoWo0NLBUVYZxkQAJkAAJkAAJkAAJkAAJVHsC3JirKSF1UUsX6qGWHqpGQwNLVWUYFwmQAAmQAAmQAAmQAAmQQLUnwI25mhJSF7V0oR5q6aFqNDSwVFWGcZEACZAACZAACZAACZAACVR7AtyYqykhdVFLF+qhlh6qRkMDS1VlGBcJkAAJkAAJkAAJkAAJkEC1J8CNuZoSUhe1dKEeaumhajQ0sFRVhnGRAAmQAAmQAAmQAAmQAAlUewLcmKspIXVRSxfqoZYeqkZDA0tVZRgXCZAACZAACZAACZAACZBAtSfAjbmaElIXtXShHmrpoWo0NLBUVYZxkQAJkAAJkAAJkAAJkAAJVHsC3JirKSF1UUsX6qGWHqpGQwNLVWUYFwmQAAmQAAmQAAmQAAmQQLUnwI25mhJSF7V0oR5q6aFqNDSwVFWGcZEACZAACZAACZAACZAACVR7AtyYqykhdVFLF+qhlh6qRkMDS1VlGBcJkAAJkAAJkAAJkAAJkEC1J8CNuZoSUhe1dKEeaumhajQ0sFRVhnGRAAmQAAmQAAmQAAmQAAlUewLcmKspIXVRSxfqoZYeqkZDA0tVZRgXCZAACZAACZAACZAACZBAtSfAjbmaElIXtXShHmrpoWo0NLBUVYZxkQAJkAAJkAAJkAAJkAAJVHsC3JirKSF1UUsX6qGWHqpGQwNLVWUYFwmQAAmQAAmQAAmQAAkEIPD97x68sNaJXQe9cLoBgwE4JdOAO68yo1NTM0zG8mSZm9QAACAASURBVIOKnBoWf+HC/33nxrEiTXYINUb0KbtWihFoWMeILleZ0faSlIBr6at7vMDGXR4s/9qFn/Z7UejQcMeVZvRvY6lRunJjrqbc1EUtXaiHWnqoGg0NLFWVYVwkQAIkQAIkQAIkQAIk4EdA2E7/WefEWxtdcHsBSwqQZjXA5YY0h0S79hwTRt1uk5/pLadQwxNv2qXhJcyuWlYDvJpvjPizGDOyc+kxZddKtRhgNaNkrWDj9DX352h46h3fmqLp63ZuloL7WtLAiseLvXZ4ejyWqbZr0DBRSzrqoZYeqkZDA0tVZRgXCZAACZAACZAACZAACfgR2LDTjckrHBCZTfe2sODu5r5sK2E2Ld/swotrnfBowMOtLTJDSjTx2YR3HVj3gxsnZxgw/i4bzjnVl6K19ns3Zv+fE8VODQ/eZEG3a3xjRBOZU+OW2QOutWa7G3NWOeF0aRja0YrWF/u5ZQD2HPJi5Ft2HMjVUKeWAfdeb8Etl6aUMtVqkrDcmKupNnVRSxfqoZYeqkZDA0tVZRgXCZAACZAACZAACZAACRwnIIyo4Uvs2PSLBy3PT8HoO6ww+NERn49b5sBnP7pxaSMTpt1tg9kE/H7Ui4Gv2WW21ZOdrGhxXmmzaclGF/79qROn1zFiVk8bstN9s45b7sD6He6QawljSphYevM3zP5Wz4jxXWyon+0fac2TlBtzNTWnLmrpQj3U0kPVaGhgqaoM4yIBEiABEiABEiABEiCB4wTyizUMet2OX/7yYlB7K9o3KW1EiW4fbXVj5kcOnF3PiJk9bchINeC/O90yA+uULCNm3WvDSccNKh2sbnDZXcD4u6xocobJl7W13IGtv3lw2+WBj/zN/diJZZtduPIsE6Z0t5XotH2fB0++5YDXq2FsFxua/c1U4zXkxlzNV4C6qKUL9VBLD1WjoYGlqjKMiwRIgARIgARIgARIgASOExCm0uF8DS63htrpBoiaVGXbqxucWLjBhavONmFSN5vM0ApkavmPC8cYK7uOKBw/ZLEdwqzq1cKM3i1O1LTSY7jiTF8MIguspjduzNV8A6iLWrpQD7X0UDUaGliqKsO4SIAESIAESIAESIAESCBMAuKWwcGv2/HTAW+pGliiztXU9x2onx04AysSA0uYaL/+5cV/1jvx5S6PzPSa2v3EsUPx+ROL7diyxyNraokbC8URRf3WQ3FM8f6WZrQ4P6XU8ccwH7HaduPGXE3pqItaulAPtfRQNRoaWKoqw7hIgARIgARIgARIgARIIEwCr3zmxKLPXTjr5BPHB8VQceRQGFsOV+AaWHv+8sobCo8UaEGPJurHBfVQxI2C151rwsB2VmSnncgE8zfDatkMKLBrJTclFjk0iMwtMfaOK83oe7OlxphY3JiH+RLHuRt1iTPwEMtRD7X0UDUaGliqKsO4SIAESIAESIAESIAESCAMAqKw+/h3HbLnqM5WeYRQby4P8NQ7dnmrYNlbCL//3YOp7zvxxzGv7B6stpYwx97/1i376EZUmsWAfm0suPWyE9lUB3I0DFhYLM0wkX1151Vm3NfSIk0scXPivDVOvLvFBWsKalR9LG7Mw3iJE9CFuiQAegVLUg+19FA1GhpYqirDuEiABEiABEiABEiABEggBAHdvHK6NGkodWpqLjdizyEvnnzTjkP5msyAykw1wOsFChwaRKaU0QDkFgXPwPKfUBhRoni7MLXcHsgbCFtf7Cso/+cxLwYstONYoYbbm5nRv23pLCuRgTVsiR3f7fWg7O2FySw0N+Zqqktd1NKFeqilh6rR0MBSVRnGRQIkQAIkQAIkQAIkQAIVENCNqcMFWshjeTlFGl5Y48TnP3tkFlWa1YDrzjGhx3VmjFvmwP4cb0RZUU9/5MCHW924tJEJ0+72FWvXDaxiZ/AbCN/a6MKLnzhxwWlGTO9hC1iMPtlE58ZcTUWpi1q6UA+19FA1GhpYqirDuEiABEiABEiABEiABEggCAF/86pzU19NKZMxclw//OHFk0vs8ljfnF6pODW7/O2GgWbVbzdseNKJ4vB5xRoeX2THr4e9GNLBKrOsyrZQtyJG/gTqj+DGXE2NqItaulAPtfRQNRoaWKoqw7hIgARIgARIgARIgARIIAABUWNq+BK7LNB+7TkmjOxsk3WmKtNeWufEG1+4cMWZJkzq5sukKnRoGPOOA8Ik63ezBa0vCm5E/e1kI56+xyaPJYp6W0MX27HtNw96tTCjdwtLuZCYgVUZlSo3Zu3w9MoNrCGjaJioJTT1UEsPVaOhgaWqMoyLBEiABEiABEiABEiABMoQyCnU5K2Buw76zKtRt1fevNLrZ3k8pW8o9DeiOjRJwePtreV0CHSEUHRausmFF9Y6ITKzZvSwoW7GiYwu/xpYweZNRsG5MVdTVeqili7UQy09VI2GBpaqyjAuEiABEiABEiABEiABEvAjUOTUMPFdh7xR8JrGJozobIW4DTDSJkywt75yYcUWFxxuoNWFKXiykxX+M4nP5n7slBlZ/dpY0b6J77ZBDcCa7W7MWeWEKBw/4FYrhBmlt8P5Gga/Yce+I95SMfrfQljLasCErlZc3PDEbYmRPkN16s+NuZpqURe1dKEeaumhajQ0sFRVhnGRAAmQAAmQAAmQAAmQgB8BUfxcHMETNwkKE8hUgf8jjgSO6HQic+pAroaRb9kh/i6KrIsm5rntcl/9rLJHEEW21IyPHPjkezc0DbLYutUMuNy+I4Zi7B1X+saWtdA27/ZIoy3friHFCHnToTDfxJziz8FuS0xWsbkxV1NZ6qKWLtRDLT1UjYYGlqrKMC4SIAESIAESIAESIAES8CMgMqKWbXaFxeTKs0yY0t1W0le/ITC/WEN2ugHN/mZCt2vMaFQ3eOV3YXNt+NGNN790yXpYwoASRpeoe9W9uRktzvdlZQVqvx3xYv4nTmzd65WGmRjX+BQjHm5twUU1JPNK58KNeVivbNw7UZe4I69wQeqhlh6qRkMDS1VlGBcJkAAJkAAJkAAJkAAJkEC1J8CNuZoSUhe1dImXHsLcb3KGCQV2DYu/dIGXHaj1HoSKhgZWKEL8nARIgARIgARIgARIgARIgAQqSSBeG/Oy4XFjXrFg1KWSL3SMhsVSj3+2suDGC1JwUi2DrOvHVn0J0MCqvtoxchIgARIgARIgARIgARIgAcUJxHJjXtGj08CigaX4V6NUeLH4nohsqz43WeTxZbbkIEADKzl05FOQAAmQAAmQAAmQAAmQAAkoSCAWG/NwHpMGFg2scN4TVfrE4nvyzqNpsuYfW/IQoIGVPFrySUiABEiABEiABEiABEiABBQjEIuNeTiPSAOLBlY474kqfaL9PZnewwZxG6ve3Lt3oXD+M3D97ztoDjtgNMLUsBHSetwPW6tb5J9DNk1D4b+fRdFbi2Csdypqz3kJxronlxvmObgfRa+8CMeXG6AV5Ie1lnPTF8gdPRhwu4OGkd77n0i7t0/IMJO5Aw2sZFaXz0YCJEACJEACJEACJEACJJBQAtHemIf7MDSwaGCF+66o0C+a35N2l6VgcAer77E0DcVL30Dhf+ZBczlhsNpgyMwCnA54c3NkF1ub9sgYNAJIMVeIwvXt18gdNQiavTiogeXasR15owbBm3MMBrMFhuxswOn0rWUwwnZLB2Q8NqzcWo4NnyBv7LAK16eBBdDAUuHbyhhIgARIgARIgARIgARIgASSkkA0N+aRAKKBRQMrkvcl0X2j+T3xz77STSd4PEjv+xhSO97hy7bSNNjXrETB05Ogud3IGDIKtrYdgmIQBlTusAFw//yj7BMoA0tkduWNGQrn1xthbdlammKG9FpyLedXnyN/2lhoxcXIfGoqLFdfV2qtotcWoPDV+Ujt0gO1Hn4s0XIouz4NLGWlYWAkQAIkQAIkQAIkQAIkQALVnUA0N+aRsKCBRQMrkvcl0X2j+T2Z3ycVZ9fzmVR5k0fD8ckq2Np3QsbA4YDBryaWpiF/1iTYP1oBS/MWyBozFUhJKY/C7+ig+eImcO/+GYZaGeWOEIrsK2FyGdLSkD1jHkwNTj8xl98c1la3IPPJcaViKXhhtswUY5ZVxW8iDaxEf1O5PgmQAAmQAAmQAAmQAAmQQNISiObGPBJINLBoYEXyviS6bzS/J3rxdq2oELnDH4Nr+3fIHDMF1hat5GMWOTSkWX1Gln50z3zxZciaNBuGtPRyKPQsLtPpZyD9voeQN2mUzKwqWwOrePkSFMydGdQM0+tcpZx5NrKnz4UhI7NkrbwJI+BY93GpOBOtiYrr08BSURXGRAIkQAIkQAIkQAIkQAIkkBQEorkxjwQIDSwaWJG8L4nuG83vScntg5oGb14O4HJLs8hg9dXFcnkA8/H67rrpFCgrSvTVjw569u1F1viZgM3my7IKYGDpWVTBjgG6f/oROU/0hyE1vZT5pTkcyBs9GK7tW5E1cTbMTZomWg5l16eBpaw0DIwESIAESIAESIAESIAESKC6E4jmxjwSFjSwaGBF8r4kum80vyfP9k7FhQ1C3yooalbljnwcrq3fBK6B5XfsL63rPUh/8BG4fvw+qIGlZ1EFOwboPXwIxwY8AK2wAFlT5sB8wcUSu54pJuprWZq3hHvHdnj+Oig/M53WQN48GPZNiYkWMsbr08CKMWBOTwIkQAIkQAIkQAIkQAIkUHMJRHNjHglFGlg0sCJ5XxLdN5rfkyvPMuHBVhbUzzKUHBUUWVei6ZlX4p+Ll72JgnmzYb7okoDHB/2PDgrDyZiVjZI6VwEysCprYOnGlvevA4FlqOD2wkTrFu/1aWDFmzjXIwESIAESIAESIAESIAESqDEEorkxjwQaDSwaWJG8L4nuG+vvyfBOVrS+6ESBdtf325A3apB87MzxM2G+6NJSCMoeHTRf3kx+HgsDS8vPR96E4XDv+gnpffrD1qYdkGKGVlSEokULUPT2G3LtUDclJlrDeKxPAyselLkGCZAACZAACZAACZAACZBAjSQQ6415MKg0sGhgVacvXCy/JwPbWdHx8vLmlVZcLE0hUf+qVAtwdFC/vTAWBlaFOrndyJ8xHvY1K2FpejUyx80oqeVVnfSNVqw0sKJFkvOQAAmQAAmQAAmQAAmQAAmQQBkCsdyYVwSbBhYNrOr0ZYzV9+Tu5mb0bmkpOTro2f+HrGHl+fMPpPd+EGk9/wHdnNJ5BTo6WPLZju1Rr4EVSifX1i3IHfEYjLXrIHvOAhhPqhtqSNJ+TgMraaXlg5EACZAACZAACZAACZAACSSaQKw25qGeiwYWDaxQ74hKn8fie1KReZV27wNIv+cBwFi62LtWXITcEQPh2vZt2Hj0ou36LYS2DrcjY+CT5cYHu4Uw1EIVZX2FGptsn9PASjZF+TwkQAIkQAIkQAIkQAIkQALKEIjFxjych6OBRQMrnPdElT7R/p6IQu6jbrci3WqQj+jNy0XemCFwbd8G2y0dkPHYMFlnqmwTBlb+1Kfg2rkjMBq3C96cHMAAmRElDLC0u3oi9Y7uKF6+BAVzZ8LSvAWyxkwFUk4cWxSTOTd9gdzRg5Fy5tnInj4XhoxMuUbBnGlwfLkBtf75CKw3tS23LjOwTiChgaXKN5ZxkAAJkAAJkAAJkAAJkAAJJB2BaG/MwwVEA4sGVrjvigr9ov09eefRNGSn+8wrrSBfGkciq8rWpj0yBo0IaF6Fw6GibKiSz2ypyJ7xPEynn3FiSk1DwbxZ8uZDW/tOyBg4vOToom58Wa+/CZkjJ5YzvgoXPIeiNxeyBhYAGljhvKXsQwIkQAIkQAIkQAIkQAIkQAKVIBDtjXm4IdDAooEV7ruiQr9ofk/G32XDteeYfOaVw46CWZNlEXTbze1Qa+CTMFhtlX7kigwssVbemKFwfr0RlmuuR8bQMTBmZgGaBudXnyN/2lhoTieyxK2Hx281FIF49u1FzuB+0PJykXbfQzKjSx5t9BvnLSpE5hNPBczQqvTDVMOBNLCqoWgMmQRIgARIgARIgARIgARIoHoQiObGPJInpoFFAyuS9yXRfaP5PZnew4YrzvQZWEWLX0HhS88DBiOM2dkVZl5Zm7dArQFDK0QRqh6VZ+8eWXDdc2A/DGYLDGJNpxPeXHHs0Ii0rj2R3udf5QrHOz5djfwZE6ThZqiVAUNqGuB0lIyr6NhjorWL5/o0sOJJm2uRAAmQAAmQAAmQAAmQAAnUKALR3JhHAo4GFg2sSN6XRPeN5veklIH12gIUvjo/rMez3tjGd4SvghbKwBJDPQf3o+iVF2VdK3F8UWRTmRo2QlqP+2FrdUu5wvH6cu5fd6PojZfh/Hy9z8gyW5DS+FykdusF67Utg44L6+GSpBMNrCQRko9BAiRAAiRAAiRAAiRAAiSgHoFobswjeToaWDSwInlfEt03mt8TfwMr0c/F9aNLgAZWdHlyNhIgARIgARIgARIgARIgARIoIRDNjXkkWGlg0cCK5H1JdN9ofk/+2cqCbteUv2Ew0c/I9atOgAZW1RlyBhIgARIgARIgARIgARIgARIISCCaG/NIENPAooEVyfuS6L7R/p6IQu5NGhmRZvXdRMiWHARoYCWHjnwKEiABEiABEiABEiABEiABBQlEe2Me7iPSwKKBFe67okI/fk9UUEH9GGhgqa8RIyQBEiABEiABEiABEiABEqimBLgxV1M46qKWLtRDLT1UjYYGlqrKMC4SIAESIAESIAESIAESIIFqT4AbczUlpC5q6UI91NJD1WhoYKmqDOMiARIgARIgARIgAUUIHMjRsOZ7N1Zvc6P5OSb0vdkSNDKPF1ixxYV3NrlwME+DpgGpFgOanGGEKKzbqI4x4Njvf/fghbVO7DrohdMNpBiBhnWM6HKVGW0vSYEpwLC137sx9X0HxJrB2h1XmtG/TfB4FUHMMJKYADfmaopLXdTShXqopYeq0dDAUlUZxkUCJEACJEACJEACCSQgTKt3t7iwbocbh/N9RpRoFRlCRU4N45Y5sHm3R/ZNtxpgNgEFdg1uL2Qx3VGdrbjqbFPJk4lp/7POibc2umQfYXZZzYDLDRQ6NBgMwLXnmDCysw2WlNJAPtrqxsyPHBVSooGVwJeIS0sC3Jir+SJQF7V0oR5q6aFqNDSwVFWGcZEACZAACZAACZBAggj8ecyLAQvtOFboM5BOyzbC7tJwpECr0MBauskls6iECTX871aZrSVaTpGGSSsc2LLHg0Z1jZjV04bsdN/NUBt3eTBumV1mUd3bwoK7m5tltpUwttZsd2POKiecLg1DO1rR+uLSDtbcj51YttmFWy5NkZ+znSAgMtkWf+nCV7s8KHYedx+jDEjofHVjk9Ss8SmBM+uivGS1nI4bczVloy5q6UI91NJD1WhoYKmqDOMiARIgARIgARIggQQRENlX45bbpTnRoYkZdTMMGPamXWZWBctoEhbJE4vt0qQK1OeXv7wY/LodTreGsV1saPY3n7k1brkD63e40fL8FIy+wwr/C8/FnCKj67Mf3QFNqmkfOLBqm7tCUy1BCBO6rDCvBrxaDIc7PmFYU4A5vVNpYgXBzY15fN7DSFehLpESi21/6hFbvskyOw2sZFGSz0ECJEACJEACJEACMSQQysASx/0eX2SXNawGtbeifZPS2VLiGOLARXYczPXiidusaH1RisyymrDcga2/eXDb5Sm4r2X5WlV6ltWVZ5kwpbut1BPqMQVaL4YolJ96/LsOrPshTu7VcRo3Xpgij4eylSfAjbmabwV1UUsX6qGWHqpGQwNLVWUYFwmQAAmQAAmQAAkoRCCUgSVCrSibavs+D558ywGjAZjczYYLG4Q+ciaKuQ9ZbIcY26uFGb1bnDC4xLG4IW/4DLORna24/rwyBbIUYhfvUDrOKIrZscFgzyKOE34wOC3ej1ot1uPGXE2ZqItaulAPtfRQNRoaWKoqw7hIgARIgARIgARIQCEC4RhY4pjg0MV2FBRruO0KM3q3NKOWzYBtv3kw80Mn/szxyuN+4hZD/6OCZR9TZGb9+pcX/1nvxJe7PDi7nhFTu5+omyX65xdrGPS6Hb8d8aLJGSb8ctCLY0W+Wk/iyGPXq83o1NRXT6umNW4E1VKceqilhx4NdVFLF+qhlh6qRkMDS1VlGBcJkAAJkAAJkAAJKEQgHANLhLtzvxeT33Ng3xFvqejFDYJ/v8KMB260lLtNUO+oHxfU/ywKyF93rgkD21mRnVba8vIvNB8IU0W3FyqENSahcCMYE6yVnpR6VBpdTAdSl5jijXhy6hExsho5gAZWjZSdD00CJEACJEACJEACkREIx8AS+U9LvnTh1Q1OuDxALatBZkAV2DV4NOCihiYMu82K+tmB869e+cyJ97/11W4qcmgQRwjTLAb0a2PBrZellMraEjckjnrbjn1HNfS41ozbm5mlMZZv1/DiWif+b5tvnodbW9DlKnNkD1vNe3MjqJaA1EMtPfRoqItaulAPtfRQNZqkNLAKCwuxcOFCLFmyBOvXr5fsb7jhBnTr1g29evVCenp6OT3+/PNP9OzZE+vWrQuo1WWXXSbnO++880p97vV65Rpz5szB2rVr5WetW7fGgAED5JpGY/m8dU3TsG3bNjzzzDNYsWIFjh49Ksf07dsXHTt2hNXKApiqfmEYFwmQAAmQAAnUVALhGFgrtrjw/MdOZKUZMKKzFZc18t00WOTUMGulE5/+4A54HDAQU48XWLbZBWFquT3A0I5WtL44vDpXwjx76h07Nu7y4ILTjJjewwZRo6mmNG4E1VKaeqilRyINrLubm9HnpvKXVahJKL5R8XsSX97VdbWkM7B+//13PPzww/jwww8DatKpUye8+OKLOOWUU0p9vmXLFtx2223Yv39/2AaW2+3GrFmzMH78eOTn55cbN2XKFAwaNAgpKSf+Z0uYV8II69+/vzSuyrZ+/fph2rRpAU226vqSMW4SIAESIAESIIHqTyCUgZVTqGHg63b8cdSLwR2saHtJabNJr1m1+5A3oqyopz9y4MOtblzayIRpd9tg9nliIdt/d7ox4V0HMlMNmNMrFacGyfoKOVE17MCNoFqiUQ+19Ii3gTW8kxXnnmrE6XVqYEG+CKTn9yQCWDW4a1IZWA6HAyNGjMDMmTNx9913Y+zYsTj77LMhsqS+/fZbjBw5EqtXr5am0sSJE0tlOglTqXv37nj66acxcODAsF6Jzz77TI6pV6+eNJ1atWolx61atUquIbK6li5dirZt25bMt3PnTpkJlpOTgwkTJuDOO++UcWzevFmO+fzzzzF//nz06dMHBlG8gY0ESIAESIAESIAEFCAQysDauteDUW875DG+2ffaAm7W5qxyQmRpXdPYhIldbWE91Udb3Zj5kQMNTzJi1r02nJQe3v8ffb3HgzFL7TLzak4vG06rXXM2j9wIhvVqxa0T9Ygb6ogWiqUuItPqxgtTcEZdY9ime0TBJ2HnWOpREa61w8ufzkpCvEnzSEllYH3//fe46667cNZZZ2HBggU49dRTSwm1Y8cOaWyJjKg333wTjRs3Lvl88uTJGD58uDS42rRpE1JgYZYNHToUL7/8Ml577TWIzC7/Jubp0qWLNKiee+45mVElsq9ExpYwqmbPni2PGfqbVOJYoTDEGjRoII9A1q9fP2Qc7EACJEACJEACJEAC8SAQysAKxzDSi7RfeZYJU7rbUOjQMOYdB/Yc8qLfzRa0vqj8EUHdwPrbyUY8fY9NZlSJNnGFA9/86kGv6323DZZtzMCKx1tReg1uBAMz58Y8/u9iOCvGQhdx4cRNF5qQbg3PaA8nzprSJxZ6hMOOP7fCoaROn6QysN577z1pJI0bNw6jRo0qR7moqAiPPvqoNLf++9//4rrrrpN99H8vsrTKGlvBpNq1a5c0mzIyMvD666/jtNNOK9X12LFjeOCBB7B79+6S2lni391777346aefZGbWpZdeWmqMvym2cuXKkvjUeV0YCQmQAAmQAAmQQE0lEMrA+v2oFwNfs8si6sP+bsWNF5Q2o0QdrMGv2+UthXdcaUb/NhZZ6H3oYju2/eZBhyYpeLx9+TqgwY4QikLxCze4cMWZJkzqVv5ooT6ONbDi98ZyI0gDK35vW9VXirZhMv4uG649p/wZZ+/Rw3D8dx3s7y+D9cabkdbzH0GDd276ArmjBwNu3yUUgVp6738i7d4+pT7yHNyPoldehOPLDdAK8gGjEaaGjZDW437YWt0i/1y2aQ47ilcshX3F2/D8dRDQvDCeVAfWFq2Qdvd9MNY9ueqQI5gh2nqEuzR/boVLSo1+SWVghUKqG1WiPtb777+Ppk2byiF6AffatWvLrCiR/SSKq4smDDFhegmzyT9bShz1u/766yFqVokjizZb6TR4j8cjTTSR2aVndenHBxs2bCiztsR6ZZuozyVqeL3wwgt46KGHQj0SPycBEiABEiABEiCBuBAIZWCJGwhFzal1P7hxcoYBYjN3zqm+TZMwr+atcWLld255M+GErlZc3NC30RNHCkVmlqht1a+NFe2b+G4bFPOt2e6GOHbodGkYcKtVmlx6+/mAF0+8aUehXUOXq834xw0WeeOh/ziHS5NGWaAMrbhAS9Ai3AgmCHyQZamHWnro0URbl3ceTUP28SPOwrSy/9/7sK/6AJ4//5DmkGiBzCd/Oo4NnyBv7LAKgZWdw7VjO/JGDYI35xgMZgsM2dmA0wlvbg5gMMJ2SwdkPDYMSDmRqer96wByRw+Be9dOaW4Za9cBjAZoOTnQXE4Ys2sjc/xMmC+4OG7iRVuPcAOngRUuKTX61SgDSz9ieMYZZ0gDqW7dulIFcXRPHPf7+eefA6py0kknYe7cubJ2lW5iiayre+65J2i2l5hIFHcfPXo0Fi1aJG841E0vYUyJo4Spqanl1gtnXjVeHUZBAiRAAiRAAiRQkwiEMrAEC1HIXZhKuw56IUp5dbAsAwAAIABJREFUCrPKZAKKHBqcbsj6WA+3Lm0oiX8/4yMHPvneDU2DrFllNQMuN+QRQzGPyNjqe7NFGlv+TZhfL6x1yrkDjRPZECM72+S6NalxI6iW2tRDLT30aKKti26EeA8fwrEBD0CYRMJASjnzLGjFhfAc2B/SwCp6bQEKX52P1C49UOvhx0KCE1lUeWOGwvn1RlhbtkbGoBEwpNeC+GHq/Opz5E8bC624GJlPTYXlat/pI5HdlTdhBBz//RTmCy9BxogJMJ3iK12jFRYgf+ZEOD5bC0uza5A5dhoM1vDqFYYMNkSHaOsRbjw0sMIlpUa/GmNgiRsDx4wZg0mTJpUrkq4fPRTHAYcMGYJ//etfMjtKHPl76aWXpEklTCxx7K9Zs2ZSuXCMJr1PJAaWbnIFOwapxmvDKEiABEiABEiABGoagXAMLMFEZFu9t8WN979x4WCeVmJKXXK6Eb1aWCCO9JVtImtqw49uvPmlS9bD0s0uUfeqe3MzWpzvy8oK1Hb86cXCDU6IIvJiXIoRaFjHiC5XmeVNiCIrq6Y1bgTVUpx6qKWHHk20dSkxsI4eRv7kMbBc2xLWVrfAmJXtM4zWfRzSwCp4YTaKl74Rsp/+DCL7KnfYABjS0pA9Yx5MDU4/AVvTUPjvZ1H01iIZR+aT4yB+I+Deswu5g/vLrLCs6XORcva5pQRy//ITcof0lxlb2bNeLD1nDKWMth7hhkoDK1xSavSrEQaWMK9effVVebugqEElbgwURdX1phdwFxlTw4YNk0Xe9SbGTpkyRR4HFH8JE8xkMkVkYImaW6IeVjgZWHofUVBemFhiLTYSIAESIAESIAESIAESCJcAN4LhkopPP+oRH86RrhJtXSoyQsI1sPR+mWOmyFpUoVrx8iUomDsTluYtkDVmKuC3jxVj9ZpaKWeejezpc2HIyIT7px+RN3k0jLVqIXPsdFn3yr/pGWQiGytrypy4HSOMth6h2Omf08AKl5Qa/ZLewBIGlKgnJQyhVq1aQdSYOuWUUyKirx8xPPfcc0tqV6mYgbVly5aInoudSYAESIAESIAESKAiAo0aNcLJJwcv5HvgwAH88ccfcgpxi7LoG84v3/Lz8yHGWiwWeeuy+HuoZrfbcfDgQRw+fBiZmZnyAh3/X0gGGy/G7du3D3l5eaGWSJrPh646PyHPMu2WHxOyruqLUg81FYq2LvP7pOLseoFTPgMZWOLnoLjc65JLLpE/AzWHA3mjB8O1fSuyJs6GuYmvXnNFTc/Y8j9yWFxcXFKqRphVOU/0hyE1HbXnvBRWYXbn118hb8xgGOvVlxlYoh6WaLHea0Zbj1Ds9M/5cys4Kb1meLgs49EvqQ0s8UNBHBkUGVQi80oUW6/of8KCAT906BB69OhRknlVp04debOguIWwoqN+ZWtgbdy4EW3btpVzxaIGVqx/qMTjheQaJEACJEACJEACahEQv8BLS0srZUyJy2pyc3OxZ8+ecsGK/lartZwpJca4XK4SE8p/oDC/RLkGs9lc6tIcTdPkmKNHj5YYZf7jRD1T8YtJMc7fONPHiRh/++03tYDGIRpuBOMAOYIlqEcEsOLYNdq6XHmWCaNvtyLNWv7Ac0UG1hVXXCF/7mlFhcgd/hjcP/8IS/OWcO/Y7rsdEIDptAby5sGyNwoGm1eUxhEtkmwqYaA5v1iPgvnPQss5howho+TRQ9FEUsh3330XU3WirUe4wdLAooEV7rsS037it4HiyODbb78tjwWKDCz9ixzpwvotheJ/xkTmlTCwIrmFcP369WjZsiUiuYVQHHns1atXpKGyPwmQAAmQAAmQAAmQQA0nwKM4ar0A1EMtPfRoYqXL3c3NyCnSZM2/epk+MyucI4Slir8HQhbgRsFQ84YysAKtaTz5FFkM3tL0alkzK14tVnqEip9HCEMRUuvzpMzAErcNipv+xNE/kenUu3fvUnWt/CUQhdpFdpb47dxbb72F888vn3K9adMmdO7cGTfffLO8jVAYYXv37pWZVCKF3f9GQ31uMa+oe7V7926ZrXXeeefJ31T26dNH3nao/zv/WBwOB4YOHYqXX34ZK1euxHXXHb8pQq13htGQAAmQAAmQAAmQAAkoTIAbQbXEoR5q6RFrA0uff/G/0iIysLT8fORNGA73rp+Q3qc/bG3ayULqWlERihYtQNHbb8ipRWaUrW2HsIyxkAbW0SPIGzMEnsOHALcL3pwcOa+1eQvUGjwSxsysuInH70ncUFfrhZLOwNqxYwfuv/9+WVdh3rx5uPXWW0ulopdVS6Szi+LsopD77NmzMWDAgFL9CwsLpan0/PPPQy/GLuYQZ4tFhtcbb7whDaxOnTqVmnr16tXo0qUL7rzzTjz33HOyRoNIZ584caJcL9BawnATxxJFGv3ChQtlTQg2EiABEiABEiABEiABEoiEADeCkdCKfV/qEXvGlVkh1rpEamBV+AxuN/JnjId9zUqZGZU5bgYMVmvIzK5QBla5vfHB/SiYPQXOzV/C0uwaZI6dBoPVVhm8EY+JtR7BAvLPwHLv2omiNxfC+dXn0IqLIn6GcAYYUtNgufo6pHXvhZTG54UzhH38CCSVgSVqVYnMq2+++UbeOnjDDTeEJfbXX38tzSZRM0sYTCKzSmRZiaODwmiaMWOGNKjKFoDXTSpRs+HZZ59Fu3bt5HqrVq3CoEGD5PilS5fKuld6002q33//Xdbkuueee2SdiM2bN8sx4mji/PnzZaaWOAvNRgIkQAIkQAIkQAIkQAKREFBhIxhJvMnel3qoqXCsdYmqgQXAtXULckc8BmPtOsieswDGk+pG3cASSnn+2IecwX2h5eWGXUw+GgrHWo9QBpYwr3Ie7SOL6cejCQMy+5kFNLEihJ1UBtZLL70kjZ9w2qJFi9CzZ0/ZVWRGiSN9/fv3l0VCyzZxlE/MLY4B+jdRzE4cURTF2oX5VbaJ4vHClErxu8401Fr9+vXDtGnTwrpVJ5znZB8SIAESIAESIAESIIGaRSDRG8GaRTv001KP0IwS0SPWukTdwNqxHbnDBsCQXqvkRkH9FkJbh9uRMfDJchgrcwuhXkzetf07ZAweCdutf4+LPLHWI5SBpdcTi8vDHl/EemMbZI6cGM8lq/1aSWNgiSuShVkkjvqF0/wNLN3EEtlRIpNqzZo1ssbV5Zdfjq5du8paVsFuL/R6vRBF2ufMmYO1a9fKpVu3bi2PIooMMKOx/FWqwsQSaz3zzDNYsWKFNM3EmL59+6Jjx44yI4uNBEiABEiABEiABEiABCpDINEbwcrEnMxjqIea6sZal0gNrII50+D4cgNq/fMRWG86cYJHpxcoA6t4+RIUzJ0JS/MWyBozFfBLnBDjnJu+QO7owUg582xkT58LQ0am/Hf5sybDfN4FyHjiKYgjbf7N38DKHDEhYCyxUDTWeoQysA7fdmPMjg0GW1uwr/v+uljgTNo5k8bASlqF+GAkQAIkQAIkQAIkQAIkEAGBRG8EIwi1RnSlHmrKHGtdIjWwdDPKev1NvqycMmZU4YLnZH0m/xpYLj0ry5aK7BnPw3T6GSdgaxoK5s1C8bI3YWvfCRkDh8tbBXUjzJCZhewZ82BqcHopgWrqEcJDN1+VkBf15DWbErJudV2UBlZ1VY5xkwAJkAAJkAAJkAAJkEAAArHemAeDzuvoA5OhHmp+TWOtS6QGlmffXuQM7idrT6Xd9xDS7uoJiNM8miaLiudPGwtvUSEyn3iqJCtKc9iRN2YonF9vhOWa65ExdIzv5kC/MZrTiazxM2G+vJkUwj/DqtQY8VlhAfJnToTjs7UwX9YUWeNnwJCWHhcBY61HqJ9bNLDiInOVF6GBVWWEnIAESIAESIAESCBaBA7kaFjzvRurt7nR/BwT+t5sCTm10w1886sHH211YfdfXky724bTapc/wh9sop8PePHEm3bkFmm440oz+rc5seawN+3YvNsTMgbRoXa6AXN6RbZ2WBOzEwlESCDRG8EIw0367tRDTYljrUukBpag5Ph0NfJnTIAwpgy1MnzH+5wOeHNzAIMRtls6IOOxYUCKuQSqZ+8eWdzdc2A/DGYLDNnZgNNZMiata0+k9/mXzL7Sm/unHcgdMxTeQwelSSYKw8NogJaTA83llFlZWVPmwFS/QdzEi7UeNLDiJmVMF6KBFVO8nJwESIAESIAESCAUAWFavbvFhXU73Dicr4lfHMtW1kzyn0eYVsJYWv61C9//7oH4c2VMJDFu2BI7vtvrM6nKrjlxhUOaYxU1lxsodGg4r74RM3rakGbhLcKhNOfnsSWQ6I1gbJ+u+s1OPdTULNa6VMbAEqTcv+5G0Rsvw/n5ep+RZbYgpfG5SO3WC9ZrW/qysso0z8H9KHrlRVlDSyvIl31MDRshrcf9sLW6JeAYkW0l1nGsWwPPXwfljKZ6p8B6481ynCgWH88Waz2CPYueOcoMrHiqXfm1aGBVnh1HkgAJkAAJkAAJVJHAn8e8GLDQjmOFmvzl8GnZRthdGo4UlM+G8l9q7sdOLNvskv/KagYa1jbi18NeZKZGlgW1ZKML//7UGZZpFuhRXR5g+BI7vt3rwcOtLehy1YnfilcRDYeTQKUJJHojWOnAk3Qg9VBT2FjrMr2HDVecaVLz4RWMKtZ60MBSUPRKhEQDqxLQOIQESIAESIAESCA6BET21bjldlzd2IQOTcyom2GAfmyvogysl9Y5seugF52bmdHsbyZpII1ZakeqJXwDSz86KJ6kltWAP455K8z6CvTE2/d58ORbDtSpZcCMHjYZPxsJJJpAojeCiX5+1danHqop4osn1roMbGdFx8tT1Hx4BaOKtR40sBQUvRIh0cCqBDQOIQESIAESIAESiB2BcAyssqt/vScyA0s/OrjtNw8evMmCb3/1yCOJFZlmZdcUJx3HLXPgsx/d6HGtGQ/cGLpeV+yocWYSOEEg0RtBalGaAPVQ842Ihy4iC+v8+kakWfnLjVBvQTz0CBQDjxCGUkatz2lgqaUHoyEBEiABEiCBGk8gHgaWfnTw0kYmTOlmw+ilvmLtkRhYegaX2JaITcpZ9cIvHF/jRSaAmBJI9EYwpg9XDSdPhB5XnmXClO62akgrfiEnQhfxdLytM7DGidaDNbDi992ryko0sKpCj2NJgARIgARIgASiTiDWBpb/0cGp3W0451RjWMcWyz7o0x858OFWN9pdloJBHazg79ej/ipwwkoSSPRGsJJhJ+2weOshzKtht1mRnc6fShW9VPHWRY+FBhYNLH8CJ6/ZlLQ/+2LxYDSwYkGVc5IACZAACZAACVSaQCwNrLJHB7td4yu6Humavx32YshiO4qcwOSuVlx8Ogv1VlpwDow6AW7Mo460ShPGUw9hXo2/ywYzfySF1CyeuvgHQwOLBhYNrJBfz6AdaGBVnh1HkgAJkAAJkAAJxIBApGaSCCHcGlhljw5ajtfXjXRNUUT+jS9c8oapSd24WYzBa8Apq0CAG/MqwIvB0Hjq8cpDqTi9zvHjzJoG59avUfSfeXDv+gmaywnjSXVgvbEN0nv/E4b0WuE9rduFvHHD4fhiPcwXX4asSbNhSEsvN9a9excK5z8D1/++g+aww2C2IKXxuUj7R19YmjSDvGpWoRZPXWhghRY+0XrwCGFojVToQQNLBRUYAwmQAAmQAAmQQAmBSM2kcA2sQEcH9UUjWfNAroZBi4pxrFDD6DtsuKYxUx34+qpFINEbQbVoJD6aeOlxd3Mz+tx0/DIJTUPR6/9B4av/BjQvDLUyYLDa4D12BPB6YWp0JrImzoKpfoOQgOwr30P+05PkPMEMLMenq5E/Y4LPuLLaYMjMglZcBK0gHzAakX7fQ0i7+z6lTKx46VIWMDOwAr9yidaDBlbIHwVKdKCBpYQMDIIESIAESIAESKAyZpI+JlQGVrCjg5VZc+kmF15Y68S5pxoxo6cNaRa1sgr4JpFAojeCVKA0gXjp8WzvVFzYwJd95fzqc+Q99YT851qPD4ft5nbSPPIeOYS8scPg+uF/sF57AzJHTwJSfEepAzXPvr3IGdxPjhMtkIHlPXoEOYP7wrPvN6R17Ym0Xg9KE0sYZcUfLEPhvNkwpKcja+pzSDn7HGVej3jpQgMrPMkTrQcNrPB0SnQvGliJVoDrkwAJkAAJkAAJlCIQSTZUuAbWqm1uTP/QAU0LD3btdAPm9LLhtNqlbxbMKdQw8HU7/jjqRf82FnRqGnzjF95K7EUC0SeQ6I1g9J+oes8YLz3eH5SGNKsB4gdd3uTRcHyyCmld70H6g4+UynzSTSmtsABZk5+B+ZImgQHrRwe/3ABL06vg/HpjQAPL8dla5I0fgZRzzkP2tOdktldJ8zt+KI4tpt3bRxkx46ULDazwJE+0HjSwwtMp0b1oYCVaAa5PAiRAAiRAAiQQcwNr7fduPL/GGZR0kUODyNJKtRhgNQO10wyY0NWGU7NKZ1et/p8bMz50oMFJRszqaeMtX3x3lSSQ6I2gklASGFS89NCPpmn5ecgZ0h+efb8ia+JsmJs0Lf30fgZX+gP9fEf7AjT96KC1eQtYb7wZeZNGBTSw8mdNhv3D5Ujt0gO1Hn6s3EzFy5egYO5MWJq3QNaYqUDK8eKDCdRELB0vXWhghSd0ovWggRWeTonuRQMr0QpwfRIgARIgARIggZgbWKEQh5P1VeTUMPh1O3bu96LHtWY8cOPxWjOhJufnJBBnAoneCMb5cZVfLl566AaW9/AhHBvwAGSG1ZQ5MF9wcTlGRa8tQOGr82VB98yRE8t9rmdpiQ+yZzwP96+/yKOH5Y4Qut3IHfsEnF9uQMbgkbDd+vdyc4ni73ljnoD5okuCFoBPhIjx0oUGVnjqJloPGljh6ZToXjSwEq0A1ycBEiABEiABEqgWBtaGnW5MXuFAVpoBs+5JxanZrH3FV1dNAoneCKpJJXFRxUuPEgMr5xhyBj4E71/7A2dgAajQwPI7Opgh6me1+zscGz4JaGBpRYXIHf4YXNu/Q+aYKbC2aFUOtGvHduQOGyBvPaw95yUY656cODH8Vo6XLjSwwpM70XrQwApPp0T3ooGVaAW4PgmQAAmQAAmQgPIGlssDDF9ixze/etChSQoeb2+laiSgLIFEbwSVBZOgwOKlx/89kQ6zuBTVLysqUA0sCINq2jhZIytQBpb/0UG9yDsNrOi9PLyFMDDLeH1PghmKNLCi947HciYaWLGky7lJgARIgARIgAQiJhDOcb6yk4a6hTBUEKHW1Oc3Gg2Y3NWKi08Xu0Q2ElCTQKI3gmpSSVxU8dJjfp9UnF3Pd/GE49PVyJv6FAwGY6lbCMWxwoJ5s2Ff9QGgecsZWGWPDppOP8M3HzOwovYC0cCigeVP4OQ1m6L2btWEiWhg1QSV+YwkQAIkQAIhCXy01Y2ZHzlC9tM7DGpvRfsm5QvRFjs1bNjpgbj1Tvzz1O42ZKSWPmoWrbXCDpYdSYAEahSBeBkmZaFyY57YjfnAdlZ0vPz4f5fcLuTPnAj7xx/JoIxZ2YDFAi0nx/fn0xrAs3dPaQMrwNFB/YloYEXvRwi/J4n9ngT7ucUMrOi947GciQZWLOlybhIgARIggWpDINQtdeJBNA3IK9bkTXX+WTjCqFr7vQcfbXXhl4NeuL2+xxa/CZ/Zs7yBVZW1qg1QBlpjCOw66MXiL134apdHmraxaOI7d3VjE+5ubkbjU3wZJmzBCdDAUuvtiKcei/+VhnqZx39p4vXC/skqWe/K8+cfMKSkwHzp5Uh/6FE4PluLokUvIb33P5F2bx8JLNDRQRpY0X+XaGDRwPInwAysyL5jNLAi48XeJEACJEACNZjA0k0uvLDWicvPMGFSN5uv1ggA/fiZ+OcMmwF1Mw3Y85c3qIEVDsJga4Uzln1IIF4EhHk14NViONzxWdGaAszpnUoTKwTueBomIpQrzzJBZP+cksWLDQJJE0892l2WgkdvtZb89ylQPJrDgbzRg+H8ZjMyx06F9dob4D16GDkD+sBz4M+wv8yyaHvzliW3ENbqPwipt3crN563EJZGQgOLBhYNrLB/zJTrSAOr8uw4kgRIgARIoAYRKHJqGPy6Hb8e8uLJTla0OO/E8cEJ7zog8k66Xm3GufWNWHn8OGKwDKxQ2CpaK9RYfk4C8SQw/l0H1v0QJ/fq+IPdeGEKRnVmEf2KdI6nYSLi8K+9FM/3r7qsFW89RKZi75aWoCaW+5efkDukP2C1InvGPJganA7v0SPIGzMEnsOHAmN1OuDNzYHBbIEhOxuAARkDn4TlqmuRP2sy7B8uR2qXHqj18GPlxhcvX4KCuTNhad4CWWOmAinlj98nQst466I/Iw0sGlg0sCr/jaeBVXl2HEkCJEACJFCDCKz+nxszPnTIzI8ZPW1IswTPNNBrXFXWwIpkrRokAR9VQQIdZxTF7NhgsMcVxwk/GJymIA11Qor3xrzk9jt1ECgVSbz1+GcrC7pdYw7IQCvIR+7owXBt+xYBbygMQi5YDSzRXRxHzBs/AimNz0XWlDm+elt6c7uQO2YonF99jloPPYrUu3oqo028daGBVbH0idaDNbCU+WpWGAgNrOqhE6MkARIgARJIIAGnGxi2xI5tv3nwcGsLulwVeGOgh1gVAyvStRKIhUuTABK94aAEgQnEWxc9o8Sbcww5Ax+CZ9+vQaUxX3wZsibNhiEtvaSP5rCjeMVS2Fe8Dc9fB+XteMaT6sgC46JGkyG9Vklf3UgJV3t5zK1Fq3C7x6RfvPV4tncqLmxQplac2wXnt1+jYN4seH77FSlnn4OsyXMk53BaRQaWyN7KGdwXnn2/IfW2O5D+0AAYrDbA60XxB8tQOG82DJlZyJ7xPPRbDcNZM9Z94q0LDSwaWIEIsAZWZN90GliR8WJvEiABEiCBGkhg4y4Pxi2zo16WETN62FA3o+I6L1UxsCJdqwbKwUdWiAA3gAqJ4RdKPHURx9X63GSRq3sPH8KxAQ/A+9eBsA0s77GjyBv7BFzbvwMMRhjF8TSjCd5jR6QBIo63iaweU/0Gck7npi/kkbUKm9crxxtrZSBr+lyknH1uQoWKpx7iQf0LuRfMmQZhPnnF7YOa74YRUcg9c8QEGOucHDaXigwsMYlr6xbkjhkCrbBAmlfCsNKKiyAyvsSxw1qPDIatfeew14tHx3jrQgOLBhYNrKp/s2lgVZ0hZyABEiABEkhiAi4P8NQ7dghjqce1Zjxwo2+jVlGrrIFVmbVCxcLPSSCWBLgBjCXdys8dT138j6u5dmxH7rAB0mzKnj4XhozMkA9RuOA5FL250GdUTXi6JEPHc3A/8ieOhOuH/8F6/U3IHDkx7NpJ9tUfIn/6eFivuyGicSGDrWSHeOohQvQ3sPImjIBj/VppDJovuhSpd3SH+eImgDGy2zxDGVhiXffuXSic/wxc//sOIqtOGFfiWGHaP/rC0qQZYFCryH+8daGBRQOLBlYlf4j6DaOBVXWGnIEESIAESCCJCWzf58GTbzlgMQHTe9hwVr3Q/9NfWQOrMmslMXo+WjUgwA2gmiLFUxdx+2DHy31FuWUWzojHkHLO+eWOCQYiJbJ1hOHl+vEHZI6aCGvL1qW66fMZsmqj9pyXYKwbOmNIGCe5Ix+He8f3yBo/E+bLmyVcpHjqIR424BHChFNQL4B460IDiwYWDayq/xyggVV1hpyBBEiABEggSQmImwXFDYPilrUOTVLwePvwbj6rjIFV2bWSFD0fq5oQ4AZQTaHiqYsw9q840yRB6Fk6onaVzJgK0bxHDyNnQB948/PkMUHzBReXGiFqaeU8/jDg1ZA1Yy5S/tY41JRwfrkBuWOfgPmSJjKjS9ZiSnCLpx7iUYd3sqL1RWrc9Jdg9BUuH29daGDRwKKBVfWfCDSwqs6QM5AACZAACSQpgd1/eTHkDTucHmByVysuPt23SQvVKmNgVXatULHwcxKIJQFuAGNJt/Jzx1MXfwOrePkSFMydidQuPVDr4cdCPoDmcCBv9GA4t3wV8IY63Ywy1W+I7Fkvwphdu+I53S7kjRsOx5cbkDFkFGxtO4SMIR4d4qmH/jz+usTjGavjGonQRXDSLz2ojsxiGXOi9eAthLFUN3pz08CKHkvORAIkQAJVJrBhpxuTVzjgcAOD2lvRvkno36Dqt9Z9t9eDs+sZMbOnDRmp5etMfP+7By+sdWLXQS/EmBQjcOtlZjxyi0X+s2iub79G7qhB0OzFCPvmJn3D8MV6BLpdSodS3WpjiLif/siBD7e6cU1jE5660wZzeP4VKmNgVXatKr90nIAEqkAg0RuOKoSe1EPjqcsrD6Xi9Dq+/4gUvbYAha/Oh+WKq2QBb/eun6C5nDBmZsF6c7tyNwrK/+4cL/4t/lmYXrY27WQRd+fmL5E/ewq0nGPSjLK2uiWkZq7/bUXuk4/KOloio8uYlR1yTDw6xFMP/+ehUVKxutQlHm9/+GskWg8aWOFrlcieNLASSZ9rkwAJkIAfgcP5Gga/Yce+I75bgsI1sJZsdOHfnzqhaQhqYIk+/1nnhNsLWFKANKsBDhcw7W5byVXb3twcWYvE/fOPcv1wDSz7yveQ//QkebtRMAPL/tEKFDw7XW5kyt5OJG6dSu/9INJ6/kOpAq8HcjQMXFSM3CINo++wSRMr3BapgVWVtcKNif1IIBYE4r3hEDfedbnKjOx0tYpBx4JtVeaMpy7lCoav+zho6KZGZyJr4qySGwX1js5vNqFg1mR49v9RaqwoAl+r3+Ow3dwu9H8f3G7kzxgP+5qVAbO5qsKzqmPjqQcNrPDVoi7hs4pHz0TrQQMrHipXfQ0aWFVnyBlIgARIoMoERP2jmR86sPI7d8lc4RhYPx/w4ok37dJkES1QBpZ+NC23WEPnpmb0vdkCkxHS8Cq5EEjTUPjvZ1H01qKS9cMxsDz79iJncD94jxyS4wIZWJ4/9iFncF9wKoU6AAAgAElEQVR4Dx9G2r0PIP2eB3y3H3m9KP5gGQrnzQZMJmRNfkbWLFGlvbTOiTe+cOG8+kbM6GlDmiX8DXOkBlZV1lKFF+OomQTiueG48iwTxt8VfiZkzVTE99Tx1MXfwCpa+G8ULX8T1utuQvqD//JlQHm9cGzcgIIZE+DNyy1/o6DbhcLXFqBo8asydmPtOvLv3mNH5N9t7TpJQ8qQllahpO5ffkLukP6A1YrsGfPkrYaqtHjq4f/MzMCq+A2gLqp8Q+L/cyvQ94QGllrvQ7BoaGBVD50YJQmQQJIT0I8OiqN/wlQ6lKeFzMDSjw5u+82DC04z4oc/vAENrBVbXJizylnh8UL96KDxpDrS1RKmU0gDy6/WiKXpVXB+vTGggeX4dDXyJo4MnJ3ldstiu6LOSXrvfyLt3j5KKK1nw/15zIvBHaxoe0noo5z+gUdiYFV1LSWAMYgaSyCeG0B/o0Q48M6tX6PoP/NKjqmJ7E7zJZch7Z4+MF90acUZO26XrJNU/N5SuH/eCa0gv9zPPL0gebjihvyZGe5EUegXT13CrbUk/1sw9SkY0zNOFGTXNBS9/h8UvvpvmC+4CBkjJsB0Sn2fgZWXi/xpY+Hc+F/Y2rRHxqARQIo5MB1NQ8GcqSh+fxnSuvdCep9/RYFi9KaIpx40sMLXjbqEzyoePROtBw2seKhc9TVoYFWdIWcgARIggSoR0A2Mv3K9GHCrFcs2ufDLX96QBpZ+dPDSRibccL4pqEn14idOvLXRBZG9MKV7+duY9KODIpsq48lxKH57EVzbvwtpYOlHB63NW8B6483ImzQqoElVtPgVFL70PILdSlXw3AwUv/sWbB1uR8bAJ6vEMlqDl25yyXphoq7LrJ62iI8rRWJgVXWtaD0z5yGByhCI14ZDZF5de87xY7xuFwpeeAbFK5bKo8syy8dilTWXhBElMjzT73sIaXffF9DEcu/Zhbyxw+D5/TffIxuNMutHGCSWq64tweDc9AXyZ02uGIvXKzOFjLUykDV9LlLOPrcyGKM+Jl66iMDfeTQtrJ+RWn4ecob0h/uXn5E5diqs194gf1kiMnThcATk5zmwH7lD+8N79EiFWbqh5ok64AgnjKceNLDCF0cFXdy7dqLozYVwfvW5/BkWi2ZITYPl6uukuZvS+LxYLBGVOROtBw2sqMgY80loYMUcMRcgARIggeAE/I8Otvt/9q4DSopi7X6bd1miCCKoPyqIYlZEUcGAiigqmEBFeSqiiGJA8AkCigRRJJhzwJzFhAF9ZlQMmAP48BkQBZW4bGL3P7eWGntme2Y6d8/srXP2ELYr9L3dXVW3vrBrvgw+qFBGPVSeVsDSroNoeeqAYsG/r3uxwtTK6rWvqmXqcxXSsnGOzBhYIm2aG1zhDK6DjU4cqOJQrRpzUVoBS7sOov/m026W6h9/UBtCMxdCbAJXjbtE8tq0lebTb5XcTTaNAVJbUS6rLr9YBY9vPGyElPTrH/rjsmZ9rYx4sI6Dk/ctkDMPLLQ9JqsClhd92R4cKxABDxEIasNx++AS9X1DKX/lBVlz7VWS26SJNBk1Xm3MlOmqwS05p7RUmk29UfK37Rh3t1XffCmrx46QmpV/S37H7aXx0AulYKfd6tyaHRQ9lqL9DpCml08SybdnremgS0tVguJl9DFF0nNHa/dcW7ZOVo2+MG5+qXjvTVk9/lIp2L6zCrqeU9o4/v5qa2X1VaOl4q3XpPTMc+tESZOy7s4blQiAWFlNLhkbGR70UIPiIxEauhCmfl3C5gXi1coLBguycQZRcuBeO+vOyIpYYfNBASuIp9B9HxSw3GPIFohAxiAAseTtb6vlvrer5Jc/a1RAb2Sf26JlrgzqXiDdt88Xsyg/ZZW18vB7VfLSZ9Xyd1mtip0EV7d9ts2Tcw4plOaNzGMDIetd2xa50kIH2zVz+SgolPwO20mjM4ZK4W5dTE/LIXLgpL18zuOy4Y/f607cN2mpLHrgdlZvwbuRkUzIeqddB1s3y5VpJxdLUb7ExJNkMbCMroNnHVQo/fcpSJn1DtePebxcPlmyQXbcIk9mDCxWMbBQtOugztiUU1BQb4NR7wE3pim/eLQU9z5atKuNaRB3XD9prLqmcK9u0vi8S1RsElh+rbvjRil/+Xnl9tNswjTJadwkY94nDpQIEIHgYi1pKx9s9FaPu0QqP/7ANFC3URRvcsnlUnz40TGa8LvV40cpd+eiA3pKkxFj08ZVSsWx7qv6m6+k2VXXScHuXSLzSAS1ETS6D2qLtcI99pImF42uJyKZWWClnDs2orl64hipeOPVpG7mNX+tkJUXnyM1K5ZHLpYiBazIvBKmAwnqPUkmLOpnO0iUklnDBzmGZH2FzQcFrCg8BenHQAErPUa8gghkBQIQMaa9WCGvf1WtBKiSwhwpKhCViW59Za06vD52r7oA30Y56vdVtTL28TprFFzTuChHHVSvXl8nZLVqkiNTBhTL1q3iT68Rd6lpSY4c1HnjyWyCyweECpg0x1w+kmSiq/n7L1l95aXqxBbZ6nKbN1fptVVw15oaJYTg1DZv83ZxPCHWxpppEwUbjHpZ79K4lwRFuNF18LJjiqR7p3wxWuQkE7CMroNX9y9WWQXTWfysKa+VGXMr5ZCd8mNuOEbXQb35MjshT8TD6DrYdNxkFZMk3SaktqxM1t42S8rnzlG8xUpOrhR27SZNLh4tuS1bBQU9+yECRMAjBILacGhLEnyjVl89XsWtgsux0eVP31IywQOx9hBzL691G2l2zU2S16Yu1pLTottD8olmE6eruSYqJShehhxcd4iCAtfMVZcMEyksMA2iXvXFQll12QUKp2bTbpL8rTsILOKQ/TansFBZ6OZt2T4OQi1Obfj1F2k6dpIU9ehZD+L1jz+o5hcIiFHjQQ82KD4SwaEFVuo3MmxeVhx1oG9ug8nuHGvvTZ97IyqfqrhxhM0HBaxIPhb1BkUBKzN44iiJgGsEtOgB4Wp4r0IlZECo2lAjcsu8Snnm4yopzBMZd2yx7NNhY5wREZn+YoW8sLBaCVWIQdKxTZ1Q9dOfNTLh6QpZ8keN7NE+Tyb3/ycz1LJVtTLigfUy49QSad20Tg7TooeZy8e6B+6SsvvvEpg2J2ai024BSqiaOF1gKYSy4fffZM2ky6Xq6y/qZTRCrAzE1Njw80/S6MRTpNFpZ9VtLCy4l7gG2mIDia6DI44sUnykE7ASXQc1H+kELAR4f+e7ajn9gEIpAL0JroOlZ52vrN/SCViJroOaj3QCljHmTKJ4CfGxMTaie3S1iB4vIwIBIuDUcnTdWll33+3KcgTfJJS0lqMmfaWtEyAUZl0FteGwGmepZtXfsmrUeVL9vyXKqtMocCGeVfkLT3sT5NtoiTpyrBQfdmTITMR3HxQv6DUmkmhM3ntTCvfZX7l35jZtVm/ONrr5Ga3iIAQ2vfLaWJ3adWtlzXWTlPtg3lbtlSimEo0Yij6IwRzTbPxUKezWPVI86MEEyYcRAApYqR+HsHmhYBLed8vsPSEfkfx81hsUBazM4ImjJAKuEEgXZwcugpc8WC7f/VYjvXbJl1F9ilR/sLK6+IFy+XFFjVzUu0iO3C0+zgUEkYnPVEjj4hy5/rRi5S6IAsFrxtwKeW5EqZQUSpwoglTYJSecEnc/RpePkuNPlsbnXKh+j8UrTmarvv3a9OS1auHHsmrMhZLTrIW0uP4uyd20zoIHi93VV42R/I6dpPk1N8a7pRkW2GFmvUt0Hdy0SZ3Ql0rAMnMd1ECmErCWLK+Ryx4pl+sH/SMoJroOqiDIwNwkRkmMLBPXQf27VALWht9+VTzW/PG7lA69UEr6HFsXb6a2VlluYYOSk5cnTeGCg8xhLEQgKgg4tByt/v4bWTV+lNQs/z0WIBy3lNJy1JCNDW7SSugtKv6nzlbtpdmkGfWsTcOGKqgNIOagPruniLVUUyPV/12k3JLhXpiYtU7PJ7im6birBbFn1s95XImLOQWFUrDL7lJ69gWSv00HS5BqayLtfq2/oZYqB3BRULzgVu49u0QlvEBR3/sxF8mGn35UuObAarqmNuVzrOcIBGLXAfUlN0dqV66U2qpKyW3eom5+2GGnesjpGGSm830AOFvtIkg+jGOigJWaobB5oWASzw/5sPpFadjXUcBq2Pzz7hsIAkv/rpHhs8uVq+CVxxdLl63/sbDSENz0aqU8tSA+U92ylbUyfPZ6WVdhXu/7ZTUq4Disiab0L5bO7eoWsLDMKquojWW8Q1yKv4efqQQpuPvpRWh5lUjxxozYZfffqawVjL75ynVg+GCpWbM6rp4e84aff1RxL7A41u4I+J0+ZTeKYUaq1z/9qKy96Tp1UosT26CD7pq5DurxpRKwzFwHdb1UAhas6Hb9v7xYoF0z10HdTioBy8x1UNdLJWDFgusecUxdXBT4ohpKjPv9D4pUEOQG8nngbaZAwInlaMwiZNG3yt0Jme10nD5YMCJpATbqRQnPOzJQrb7iUjWaxogtd0hv9a7U/LlcJUhQ1qb7HiDabTcqxAW54UCii+3b5snBnfOkUVHddyQxhgxEk0YnDZKS/qfGufTpeQjzSk5xicpWWGcNWhITSlC3ycixUnRwr9TwVlfLmmlXSfm8uaZxuKLATZC8nNStQAb12Gjdu/HwCfPs+uefUnGp4P6f13ozFS8RiTrM4lZifYA6eOfiYl12P1gFbtcHVEZsjfOV2eFYFHjQYwiSD+N9U8BK/RSEzQsFrHh+yEeUvlrRHQsFrOhykxUjg7Dx4x81Mvfzannj62r5V49COSLBise4Ybdy08hCdN0pxSqIOMry1bVywf3rVSY2fQIYa6e2Vp0GVrz+sgoUXTrkfCnqfnBcN8YFkJX+E4NUI5PRyovOFogpyYppYGsrnXl0DdwEl6+pFShNmzTOUTGTEgtEpze/qVZxsIYdWpd1DYLXyIfK5Zul5tnYXvmiWqa9UCGwHpp1aom0apojVRtERj1croKRXz1gYzwQpBlf+TeWtXWuAfkb42VsEMnfqKVp0cloFZUuWG8snsnmW0jzGbepU1qprlYxTvC7xAC++p5jWY923FmaTZ4pOY1KPULaWjO3vV4pj71fZe1iEZV5C1Zxox8rlz/X4q2yVhBD64Ad8pQV3QWHF8UExrKH75V1d91srRERlVkQm7pVlw6XDcuWWq7XdPzVUthln7qshp9/Kk3HTJSigw6rVx8bc1ho4dlofv2dcVkKLXfGC4mAxwik2xwnsxzVFqB57baol3UTQ9TfrdymzdV3C+7RsEZcPWWcmquQDVS79Opb0q676hBgyiyBq1VUShgbjofPaxRzT197/TVSMf9tNb9oix24JTe5bIIUdN45BlP199/KykuHSe2aNUpAQfwsFU8pN1fFSlwL98J5cyWv7RZp42NV//C9rBo5TAQZvabdUsdhxErQvNjJRhgxqAIZTtB86JuigJWa3rB5oYAVzw/5CORzlPGdUMDKeAqjdwNatHriwyp5f/EGWVn2z4bbLCg1rHvGP1khcHNKVXSw8R7b58u4Y+viBaHAuujuN6vk8r51bm/YCEC0Wv/ck4JA3ur0b2PBhrqegLW+TNZMvUKqvvsmZf862HhxghVJ7FT3j2VJ64ctYKV7SmBpddED62VVWW29GFhwE5zybF1639O6F0q/LgUqgx0EyZtfq5S162vl3EML5Zg960QpoyA5d1SpqViWOJ5UGYSUm+D4kaoKXAuLD+2tgrhXLpgva2ZeLbUr/447MU8XwwntxILGljaOcz1Mh5NXv7/3rUp57tNq8+ZqRdaW16oMkaVFOVKQLypAPkTFSc9UqCyQZqWqWpSlHLJKwqUTL8i5hxRK123yVFbDiScWxzZ86596RMoefzDJ7fyzCVQuMYVFUtBpBykdMlzWTBknGwzvU1wDlRUqq2DMZURy1AYRz35i2vTEjsPmwytePW/HggCfsk+Du2zSb5BZfKeiYpUVstHAwXUunQkWc57fZ0QbTGY5ahyumeWo2f8Z65i1q7Oz4SCk2aSZUrDbnvGoGASu0jPPVRYpUSlBbjhg6YOYi53a5qrvY2JRGWsfvV/KHr5PckpLpdnUGyV/247qMv2dwTVNRlyuXAzjeFm1Ugnp1Yu+TXr4oa6vrZW110+V9c895U0sLZ+IDJIXfQuIk7lvx/oW3j7dYkY1GwYfAIgCVurHJGxeKGDF80M+MuqzFtpgKWCFBn32dvzRkg0y/olygXsY9j1btcyVv9bWCrKgJcuqlg6Nletq5aIHy+X3lTX1BBb09+PyGjm+a52AElukrlurTlbzt9tBapYtVRZAZgJWur7VenXtGlk56jwV0yHx9Fv3hxPf5tfeJDlNmlppMjLXQA5BHCsIUgjefsVx/wRj14N869tqufGVynrWP40Kc+T0Awqk314FMUHRKGDdfHqJdNo8Pjth/R3HP5sBY2BX43WVn3yoTschTBoLsG587sUxVxvFVaoYThsrR1kwSRfEPdmDk8yFEPyOfrRcTti7buOXrljBz6yNpC6Eho13ybEDpPHQi+oJIrEMUjvtGopFXDpMAv29TQE+1di0+xviKZkKWAnxnbRgGcsMGpFsnYHib+wsieWo8RJTy9GydYKsmyr7aZMm9YavM7XlFBdL85m3S26rzdRBi5mbtbFyOmEsLJyC2nDcMKgkZkWa8l6rq+vcCt/5jxjdyK1899feOlPWP/GQFB/ZTwnwZgXun0gSIhUV0uzamyR/2+3Cgj5lv0HxkjgICibmtJCPSL4mEjYvFLDinwvyEc33JGqjooAVNUayYDwL/7dBbn+9Ug7dOV9luoPbGixAfvijxrGApV3VdtoyT67uXxxn1QMLod9W1qoNOgrcBNbdcYMUHX6UFHXrodwK0lmApINdu3wUdd2vXvwRHUg8v+P2Gbn5nvNxldz8aqW0KM2RKQOKlbWPsSBwOLIUPvdpnctb042umwjwjgKLuIt6F0oTWP1YyKKXiDVcZtZce5Xktt5MxbmCEBhXqqtk3f13qhN1lNwWdRmIVDBkESnufYyKQZLTqJH6txUBxspGJt0z4dfvvRawMM7XvqxWMdMP6pwiAPLGG7KCn9m9p4qBlSy2DywZ8Ls111wpNWvWSGMEeD92gF/QZkS7Xgnw2uUM8ZNQzAQsHfzYLDMoYtesu2VmPSuWjAAxoEGmshxNNQQt2BpjYGlX9Jo/fjO3wBKRhi5g2RFGNFbGOIc1fyyTvy8YLLXl66X51Jskf7vt69FkBeNYTL9DekuTS8YGHkPR6uMd9kbQ6jgbynXkI5pMh80LBaz454J8RPM9idqoKGBFjZEsHI/TDbmGQmfIW/x7jVxyZJEctnP8JhyWJ7Du6r/PxmjgCRg63ZDrZmJxTr5YaJqiWW/cjcHHM4VGLV4VFuTI2L5F0nXbeAsdSFQQrxDcvX2rXBnXr0hZ1KEgFtNVT1fIFz9vUC4DY/vVCYt2+NbiFYLommagM2TlKthhR2kyZqLkbba56r9m9SolfFS+/05ctikrfDc0AUvz2K1DnkAELkhhiGUFP7sCFoSqsgfvlnX33SGx7GoljUQ2uh0iwG9xryOlyYX/jsVHy5R3yOtxeiLAG7JFFu7ZVSo/er+egJUuvpwxvlOyWHJe33tGtWdwI0tmOWp2P9U/LJJVl54ntVVV8YkpDLH7zGJgCTi9ZoKKkRW1uSaIDcde2+T9kxTkrz9l9fiRUlO2TppeNkHyO3RKLkT16ClNx05WVp/aTbP6xx+k2YRpUth133r10llgORUtw3i2g+DF7L7sCI1h4BJWn+QjLORT9xs2LxSwKGABgVbzPozmCxLRUVHAiigx2TQsO4KG2X2/jRhMcypks+a5MuOUYmleGh/34r63K2X221WSLN6S0w25HkvVpx/JqrEjJG+r9tL8mhtV1iJj0RntkmW8iyqXH/6wQa56pkIqq+JjWBnH+98/alQQ98oNIlNOLFLih7H8tKJGRj5crkSrcccWKxdEq3xXffW5rB47QmrXr0+a9Smdq8aGZb/JqlHDVBp07dpphe+GJmCBM4hY4PyBdyoFYjAs6xAva4uWucr9Ftm91HUWXDBtC1iq4VoB52UP3ClVX3ymgiYjXlZ+h+2kpP9pUrRvD+XyyxKPgBM+jNkiiw48RFZPHltfwCpbJ6uvHi/Vi75TrlJmm3md3c2YWIH81CGQ1nLUBCi4oq8ad4l6/ksHnSWNTjkjzp0WMRtXT71CcnJy47IQInD72ltmqkQkEIAbooAFOLUwEhOiflik5o7iw46MRzuJCyEu0tZTZtkcY9kjF39v3i4Smzz+oKy9bZYU7N5Fmk2cHpflMGrvRtgb86jhEfZ4yEfYDJj3HzYvFLDieSEf0XxPojYqClhRYyQLx2NV0DC7dWS0Q/yeT/+3Qc46qNDUyuqmV+sshP59dJEctEN+LKudbs/JBjA2Fr0QfvdNaYK05r2PrjfMmKvCHl0FsWOqF38vtVWVKqNa0SG9BZs/s5TRYVJtFK/O7lkYF8PKOK6XP6+Wa1+okPab5sr0gcUx98EYtiJy6cPl8vGSDXLiPgVy9sGFsSyEn/+0QU7rXiCDutdlNDQWo3hlTBefeF0sW+D2nZW1Qj0cEV/pqtGCrF+xwMYGS4bGw0aolN1J2w0pC2GY3LPvzELA7vdLuw7iLptPu1lgbbL6yn+bx8BKAUXNqr9l1ajzpPp/S5Jaq2QWkt6NNq3lqElXMfHq80/jLEbjLq2ukjXXTZLyV19U/10Xk6xQZdZT/27bTjb8b0mDFbCMmQf1vIv4YbCwimUbrKmRmPtrSYk62Mjv1DkGc8y19q8/pdGpZ0rpwDPrZyHEYdW0WyR3kzp3dV1iAteSxabW2N49Yd60FPZG0Ju7yJ5WyEc0uQybFwpY8c8F+YjmexK1UVHAihojWTgeNwKWDgiPuEszBpZIm+b1sw79+5FyWfDfDTHkhhxcKJ/+uCHmbmB3A2ikQFvq5LbYxDQdOq7VVgrJqIPlVrNJM+rHdgqJ60XLamTs4+WyYm2tsryBgFUf1brBJQsMbhy6xv/YvQpUpjyUCU9XyJvfVEuvXfJlVJ+N2SE3VsIGYtXlF6uA7KX/Orsum1aSLGep4irpMZhZiejAysms4rTVnDE+Skh0sFsikBIBW98vg+ugFtytvENxA6ipker/LpJ1d9wolR9/kFxsCYk3WA8+PL9KPli8QdZXmmfkdDu0ksIc2btDniDjXYfN4q0CrViO1uvfIEwV7LK7EgQTLXljdWpqpPz1l1W8qw1Lf5Wc/HxBndKzL1BCfdkDd6lDkUanDnZ7m57VD2rDce3JxbFEFBAEV8OF/L231H0kJiCAdSess4oO7lXvPmHptmbaxDorUATab9pUiYT64MnUnV1EdMy4/I6dTK2xPQPUo4aC4iVxuHQhNCeQfHj0YHvcTNi8UMCKJ5R8ePyAZ2lzFLCylNgo3ZZTAQtbkwlPVQgy4B25W75cfES8EKLvERZYL31WLXtsnSvnH1YkmzbJkQ01Inkb9x22NoBG4GprZc2MyVL+4pyUqbLLZt8hZU8/IkX7HSSlZ51Xt5CuqZGK99+WtdMmqlhNxmC9YXKzZHmNXPZInXgFwWnoIcnFK4xTC4gFeTlyzcnFsl2b+M3cspW1ctED62X5mlq5qHeR4gnlhYXVMmNuhZy8b4GcfsA/fUC0QppybMzMXGgSsYm5+hUWKgExb8v28Xvtv1bIyovPkQ2//iJNx06Soh491e+x0Vt91RjlngbLLcWJLtVVsmr8KBU8HMHfS044JUxK2DcRSImAne+X0XWw6bjJKp6YVQErUYiHANDopEFS0v/UyLhJQbwaft96qagO5qFBXMADDYkPrFqOxo3OKF7tvJs0vfJaZZ1rt8Riln2yQJpeOVXgAheVEtSGA3Gw/n1U0T9hBDDPvvGqlD3xoGxY8l8lQEEYLNxtT2l02hDJ36ZDUoiq/7tY1t0+6x935sZNpKhbd2n0r7NjcRbjlgMG1+pMmTeC4iURZApY5o8d+YjKFyt+HGHzQgGLfAABxsCy932ggGUPL17tAAGnAtaXv2yQyx+rUEIUTl63ae0sPo6dDaDx9nSwXSkoUO4Eee22tH33OqZJbmkTaTbtJsnfOvmC2nbjNisg6DrcMZENsu+edeKVFvmSNYUA+nAR/PrXGmWJMLl/sbRsXGevtbKsVibPqVDug22a5ch1sJBrVve7ZatqZcQD65UV3JYbg75DyEPg3aovP49z3Uh1GzghXw2xCUGoEzZ/iAsDdxuIVSo+mcHlAzGxkOZ8w88/SclRx0rp2cPrNuFG95KmzZSLVd6W/2cTSV5OBIJDwOr3K9F1UD/XVgWstddfIxXz31bR0rQ1CjKCNrlswj/uWcHdtmlPiNn3xtfBqFewvhp80D/uz3YsR2ODr6mRdQ/cJWX33yV5W27lyhK3+ofvZdXIYSJFRY7nI7/oC3IDCF4G9ShMmYjCr/vMtHaD5MWIDQUsCliZ9K6E/Z5QwKKARQHL/heDApZ9zFjDJgJOBazpL1YoS54e2+fLuGOLkrq5pRuO1Q1gYjuxVNlHHCNNLhqd1M0tpQCzZrWsHDlMIIaFfWo+5rFyeX/xBuWtB5fMJF576naO2j1f/tWjbvOmrbZgZRWrKyJry2ulukakSXGOjOlbJDgdN5Z3vquWTpvnSaumdaLWmqvHS/m8uSreSG6LlikDdjc64RQpOXaAqhez2vr1Z0PdnH9cPpq3qMtguMNOcf1XLfxYVo0fKRC66txEmqkYZXA9gXVJ4/MvkeIj+qZ7fPh7IhAqApa+Xyaug3rQVgUs401COF7/6P1S9vB9klNaKs2m3ij523YMFQd03mdamW9ug8abQ0KDCw4viokkdi1HVVuGzJt5bdspS1AIgk6KMX6WaYZCJ416WCfoDSDCBGCOalSUzAwFfaMAACAASURBVPndw5vL4KaC5kVDRQHL/KEhH9F8mcLmhQJW/HNBPqL5nkRtVBSwosZIFo7HiYCls9+VV9XKlccXS5et48UROzBZ2gAmNKiz39WWlcWnOrfTsYuMbja7sXR5YqywVJWM8axwHaytHnqvSv7zVbX8XVaLvZk0KcmRrtvkyb96FEjbFubWcQjCX7CRunSxwozjSYzxAhEKcavgIrXhj99VJi4E2C3qfrCKoZW7aSvT26nnJrIx612jM4ZK4W5dHImSlsDmRUTAIwSsfL/MXAd1904ELFU3RSY3j27NdjNBLWzvPbvEleUoPpAQ69dOnyy5rTdT2eocWXpWV0nlpx/J2ltmyIafflQiYrMp19cLLm4bSI8rBMVL4rAplKQmkrx4/KC7bI58uATQp+ph80IBiwIWEKALob0XnAKWPbx4tQMEnAhYd71RqQSTPdrnKbc1LYLUW8B+VS03z6uUHdvlyth+5tdZ2QAmtqtTZaeLXVX54XuCgOGFe+xVZ6WVXxcDShdjuu+wLbAcUMcqRIAIhIxAuu9XDeLADR8sG5YttTzSpuOvVuJvuhLLsNqtu8q6lvh9S1ff698HtdEwZrtzYjla/f23svLSYVK7Zo2KyZRT0igpFHmbtqqLi2XIeKfcOd9+XWqQfbC2RtVFIPemYyZKbktzsd5rrO20FxQv9eb/0aV2htngriUv0aKcfESLDz2asHmhgBX/XJCPaL4nURsVBayoMZKF47ErYOnA4IjZdMmRRXLYzvGikBEixGa67NFyyU8RJyvdBjARcrUhRGDwZUvTpsquXrJYVl0yTKTQPE5W1RcLZdVlFygXtrBjYGXho8VbIgJZj0C67xfivSG23IYVy82xqKyQmlUrldtsTnMkM8iRJhddJvkdOql6NWXrpOllE9S/E4sWsJAcoenYyaFbLAa1sDUKWE4sR3XyCViOpiu5rdtIi+vvirMiVX2++ZrkNm8uBTvuotypC3baLaXbdbp+/Px9ULxQwLLHInmxh5ffV5MPvxF21n7YvFDAooAFBGiBZe/9pYBlDy9e7QABuwLWo+9XyR3/qVQZ76adUiyNCpPHuaisFvn3o+Xy2f82yM5b5snYfkWxION6qOk2gIm3pN1xCnbbQ7l+qODfyYqOPfPem1K4z/7SZNT4WIapDb//JmsmXS5VX38hxYf0liaXjA3dgsEBfaxCBIhAiAjY/X4lDjWZC6HROrTJyLFSfNiR8VUbsAuhUcAKkfqM6TrsDWDGABXwQMlLwICn6Y58RIsPPZqweaGARQGLApb9bwMFLPuYsYZNBOwIWCvX1cpFD5bLz3/WyDk9C+X4rgVpe0OQ8csfK1eZ72CJ1bg4R2pF5KkL69w27GwAESx35ajzpHrRd2K6qTMZjQrwO+YiFaMkZuVQUys1f/+pst4hQ16zSTMcB/BNCwAvIAJEIGsRsPP9MgMhVQwsbWGV22ozZWFV0HnnuiaM2TpLSqTZlFmS36lz6BgHtdFA1lu4r7NYQyAoXhJHwxhYqfkhL9ae36CuigIf1Yu/k7JHZkvlB++qpDZ+FLhMF+69nzQacJqpZa8ffbppM2xeKGBRwKKAZf8NpoBlHzPWsImAHQFrzsdVctOrlcqKasbAEmnT3FqWIR1k/LUvq1XAcWTLm3dZXXwMOxvAiv+8IqunXiF5bdpK8+m3Su4mm1q6Wx1kfP3zT0kNXHlyciWv9WZS3PtoKenXX3JKG1tqhxcRASJABIwI2Pl+2RWwINivvuZKqXzvLVU1t1lzkcKiuGydEPKLDu4VCVKC2mggo+pp3QulY5vcpPEXIwFIRAYRFC8UsOwRTl7s4eX31WHzAfFq5QWDpbaiwu9bVe3nFBVJ81l3Rl7ECpsXClgUsChg2f8kUcCyjxlrEAEiQASIABEIBAE/BSx1AzU1UvHGq1L2xIOyYcl/pbaqUgUeL9xtT2l02hDJ36ZDIPdppZOwNxpWxtgQryEv0WSdvESLl7D5sBPPzyvkig48VJpePsmr5nxpJ2xeKGBRwKKAZf/VpoBlHzPWIAJEgAgQASJABAJGIOyNRsC3mzHdkZdoUkVeosVL2HysOOpA39wGkyENd8JNn3sjWkQkjCZsXihgUcCigGX/E0EByz5mrEEEiAARIAJEgAgEjEDYG42AbzdjuiMv0aSKvESLl7D5oFBi/jyQF74nQEDHVOR7Eq3nIak4Xltbi3jXLESACBABIkAEiAARiCwCYW80IgtMyAMjLyETkKR78hItXsLmgxtzClhGBFrN+zBaL8jG0fA9iSQtkRsULbAiRwkHRASIABEgAkSACCQiEPbCloxEcwNIXshLJjwDYX+/KGBF8z0hL/G88D3JhK9Z+GOkgBU+BxwBESACRIAIEAEikAaBsBe2JCiaG0DyQl4y4RkI+/tFoSSa7wl5oYAFBKJqERfVbysFrKgyw3ERASJABIhA6Ags/r1GHp5fJR8s3iDrK/3xuC8pzJG9O+TJSd0KpMNmuaHfc1QHEPYGMKq4hD0u8hI2A9HcmEcTlfBGFfZ7QqEkmu8JeaGARQHL/neZApZ9zFiDCBABIkAEGgACEK+G37deKqqDudmifJHrB5VQxEoCd9gbwGCegszrhbxEkzPyEi1ewuaDQgkFLCMCUbX44XsSre9WVEdDASuqzHBcRIAIEAEiECoCVz1TIW98HZB6tfFOD+ycL2P7FoV631HtPOyFbVRxCXtc5CVsBqK5MY8mKuGNKuz3hAJWNN8T8hLPC9+T8L5RmdQzBaxMYotjJQJEgAgQgcAQ6DOtzDe3wWQ3AXfC5y9pFNg9ZlJHYS9sMwmrIMdKXoJE23pf5MU6VkFcGTYfFEooYBkRoAVW/PPw2uhS9R98T4L4GrrvgwKWewzZAhEgAkSACGQhAmFvOLIQUle3RD5cwedbZfLiG7SuGiYvruDzvHLYfHBjTgGLAlby15oCluefPF8bpIDlK7xsnAgQASJABDIVgbA3HJmKm1/jJh9+IeuuXfLiDj+/apMXv5B11m7YfFDAooBFAYsClrOvV/RqUcCKHiccEREgAkSACEQAgbA3HBGAIFJDIB+RoiM2GPJCXowIaEsG/F/14u+k7JHZUvnBu1K7vswXoHJKGknh3vtJowGnSX6HTr704UWjYb8nFLAoYFHAooDlxbcsCm1QwIoCCxwDESACRIAIRA6BsDcckQMk5AGRj5AJSNI9eSEvZgIWxKuVFwyW2oqKQADKKSqS5rPujKyIFfZ7QgGLAhYFLApYgXyMA+iEAlYAILMLIkAEiAARyDwEwt5wZB5i/o6YfPiLr9PWyYtT5PytFzYvqyeOkYo3XvX3JhNaLzrwUGl6+aRA+7TaWdh8UMCigEUBiwKW1e9V1K+jgBV1hjg+IkAEiAARCAWBsDccodx0hDslH9Ekh7yQFyMC2oVwxVEH+uY2mAxxuBNu+twbkSQk7PeEAhYFLApYFLAi+XF0MCgKWA5AYxUiQASIABHIfgTC3nBkP8L27pB82MMrqKvJS1BI2+snbF4omMTzRT7sPb9BXU1egkLaWj/kwxpODf0qClgN/Qng/RMBIkAEiIApAmEvpEhLtDaA5MMcAb4n0XwywuaFAla0vl/kI5rfL/LC9wQItJr3YTQnkoiOigJWRInhsIgAEWhYCCz+vUYenl8lHyzeIOsra325+ZLCHNm7Q56c1K1AOmyWG9cHs0XVhzzsDaAvD0EGN0o+okkeeSEvRgS0CyE35tyYZ8LGPOzvF98TvieZ8J5EbZajgBU1RjgeIkAEGhwCEK+G37deKqqDufWifJHrB5XERCxmi4rmyWwwT0Pm9BL2RiNzkAp2pOQlWLyt9hY2L9yYc2OeCRtzvidWvyjBXEc+gsE503uhgJXpDHL8RIAIZDwCVz1TIW98HZB6tRGtAzvny9i+RepfzBZFASsTXqKwF7aZgFEYY4wCL7Qgrc982LxQwKKARQEr+ReZlorRXHfxuxXGKsJ+nxSw7GPGGkSACBABTxHoM63MN7fBZAOFO+HzlzRSv2a2qGgupDx9yLKgsbA35FkAoS+3EDYvtCCN5veLG0EKWBSwKGDZnXTCnk/43bLLWDjXU8AKB3f2SgSIABGIIcAJO5oPQ9i8RBOV8EZFPsLDPlXPYfNCC1IKWEYEohoMOez3hBtzvid8TygoRnMVYX9UFLDsY8YaRIAIEAFPEeDC1lM4PWssbF48u5EsaYh8RJPIsHmhBSk35tyYc2Pu9OsY9veLwmI8c+TD6ZPcsOpRwGpYfPNuiUAMAWa9i87DwAk7OlwYRxI2L9FEJbxRkY/wsE/Vc9i8cANIAYsCFgUsp19Hfr+cIudPPfLhD67Z1ioFrGxjlPdDBCwgwKx3FkAK8BJO2AGCbaOrsHmxMdQGcSn5iCbNYfNCAYsCFgUsClhOv478fjlFzp965MMfXLOtVQpYITBaW1srn3/+ucyaNUvmzJkjf/31l/Ts2VOGDh0qffr0kaKiusxgLETALwSY9c4vZJ21ywnbGW5+1wqbF7/vL9PajwIfzHZX/6kJmxcKWBSwKGBRwHI6n/H75RQ5f+qRD39wzbZWKWAFzCjEq0cffVSGDRumhKvEcu6558o111wjpaWlAY+M3TUkBJj1Llpsc8KOFh96NGHzEk1UwhtV2Hww2x2FkkwQSqLy/aKwGP++hP39Ih/8fmXC94vvSXhrrEzqmQJWwGx999130r9/f1m5cqVMnDhRjjvuOGVxtWDBAhkxYoS8++67cvvtt8vgwYMlJycn4NH50x1jLfmDq5tWOUG4Qc/7uuTDe0y9aDFsXry4h2xqI2w+mO2OG8BM2ABSwPowkp+9sL9fFLD4/cqE7xffk0h+viI3KApYAVIC66sZM2YooWrmzJkyfPjwOJEKboUDBgyQdu3ayezZs2XzzTcPcHT+dMVYS/7g6rZVThBuEfS2PvnwFk+vWgubF6/uI1vaCZsPZrvjBjATNoAUsChgGZ/T10bXeXRQwOL3KxO+X2HP83xPMmPFSAErQJ7+/vtvOfXUU+X777+XJ554QnbZZZe43isqKmTUqFFyzz33yNy5c2W//fYLcHT+dMVYS/7g6rZVThBuEfS2PvnwFk+vWgubF9zH2hunSfnLz0vt+jKvbsu0nZySRlLcq480Pu8SX/tx03jYfHBhyw1gJmwAKWBRwKKAZX2m4bxiHasgriQfQaCc+X1QwAqQQ+0+uMUWW8j9998vLVq0qNf7bbfdJuecc47ceuutcvbZZwc4On+6Yqwlf3B12yonCLcIeluffHiLp1ethc0LxKv1zzzm1e1Yaqek74mRFbHC5oMCFgUsCljpPyO0+OF7wveE70l6BPieZNJ74pRPv+pRwPILWZN2Ed9q//33V8IUXAlLSkrqXfXggw/KwIEDZcKECTJ27NgAR+dPV9xw+IOr21bJi1sEva1PPrzF06vWwuaFLmvxTIbNBwUsbjgyacPB98WrmcCbdsiHNzh63Qp58RpRd+2RD3f4NZTaFLACZNqKgKWvoYDljhieAKbGjxOEu+fL69rkw2tEvWmPvHiDo1etkA+vkPS2HfLiLZ5etUZevELSm3bIhzc4et0KefEaUXftkQ93+DWU2hSwAmTajoA1evRoZYWVl5dneYRdunSxfG1QFzY79s2guorrZ9VTB6h/z22eG0r/vVfWhNKv1U7Ji1WkgrmOfASDs91eyItdxPy9nnz4i6/T1smLU+T8rUde/MXXbuvkwy5iwVxPXoLB2Wov5MMqUsFd99FHHwXXmcWeKGBZBMqLy+wIWE4ssKIoYBV1GugFdLbbqPjuAVVnQHGO7bpeVHikvNaLZnxrg7z4Bq2jhsmHI9h8r0RefIfYVgfkwxZcgV1MXgKD2lZH5MUWXL5fTD58h9hRB+TFEWy+VSIfvkHruGEKWI6hy46K77//vhx22GFy8sknN5gYWNnBHO+CCBABIkAEiAARIAJEgAgQASJABIgAEQgTAVpgBYi+nSyE9913n5x22mkBjo5dEQEiQASIABEgAkSACBABIkAEiAARIAJEIJoIUMAKkJdVq1bJ4MGDZdGiRfLoo49Kp06d4nqvqKiQUaNGyT333CNz586V/fbbL8DRsSsiQASIABEgAkSACBABIkAEiAARIAJEgAhEEwEKWAHyUltbK5MmTZKxY8fKzJkzZfjw4ZKT80+Mps8//1wGDBgg7dq1k9mzZ8vmm28e4OjYFREgAkSACBABIkAEiAARIAJEgAgQASJABKKJAAWsgHnRItUvv/wi1113nQwcOFCKiopkwYIFMmLECEGg99tvv11ZahnFrYCHye6IABEgAkSACBABIkAEiAARIAJEgAgQASIQGQQoYAVMBayw4D44bNgw+euvv+r1fu6558o111wjpaWlAY+M3REBIkAEiAARIAJEgAgQASJABIgAESACRCCaCFDACoEXiFiwxJo1a5bMmTNHCVk9e/aUoUOHSp8+fZRFFgsRIAJEgAgQASJABIgAESACRIAIEAEiQASIQB0CFLD4JBABIkAEiAARIAJEgAgQASJABIgAESACRIAIRBoBCliRpoeDIwJEgAgQASJABIgAESACRIAIEAEiQASIABGggMVngAgQASJABIgAESACRIAIEAEiQASIABEgAkQg0ghQwIo0PRwcESACRIAIEAEiQASIABEgAkSACBABIkAEiAAFLD4DRIAIEAEiQASIABEgAkSACBABIkAEiAARIAKRRoACVqTp4eCIABEgAkSACBABIkAEiAARIAJEgAgQASJABChg8RkgAkSACBABIkAEiAARIAJEgAgQASJABIgAEYg0AhSwIk0PB0cEiAARIAJEgAgQASJABIgAESACRIAIEAEiQAGLzwARIAJEgAgQASJABIgAESACRIAIEAEiQASIQKQRoIAVaXo4OCcIVFRUyFtvvSUPPfSQLF++XHr06CHHHHOMbLfddpKTk+OkSdZxiUBNTY188MEH8sgjj8i3334rXbt2lb59+8ruu+8uubm5LltndScIkBMnqPlf56efflLvCb5hrVq1kuOPP14OPPBAKS0t9b9z9mCKwJ9//ilPPvmkzJ07V4qLi+Woo46SXr16ScuWLYlYSAiQk5CAT9Et117R44TzPDmJHgLRHBHXXtHkJdmoKGBlFl8cbRoEIFiNGDFC7r///npXnnbaaXLllVdK+/btiWOACKxbt04mT56sfhJLnz59FCcQsiguBkcKOQkOa6s91dbWytNPPy0XX3yx/O9//4ur1qlTJxk3bpwcd9xxUlRUZLVJXucBAvPnz5ehQ4fKZ599FtfaJptsIpdffrkMGTKE4qIHONtpgpzYQSuYa7n2CgZnO71wnreDVjDXkpNgcLbTC9dedtCKzrUUsKLDBUfiEgFMDKNGjVLi1ZgxY+SUU06RgoICee2112TmzJmyYMECwUYQf8fpOQUTl4BbqF5dXS3XXXed/Pvf/5aLLrpIzj33XGnWrJl89NFHMmvWLHn55ZcFG8Hp06crvvLz8y20ykvcIEBO3KDnX90333xTBg0apL5R+H7tuOOO8uuvv8odd9wh9913n6xZs0a9P1dddZV6Z1j8R+Cbb76R008/XcrLyxXu++yzj6xatUpZ9+L79ddff0m/fv1kxowZ8n//93/+D4g9CDmJ3kPAtVf0OOE8T06ih0A0R8S1VzR5STcqCljpEOLvMwYBCFXYTGCjMXz48DiBChuNKVOmyLRp09Tm76abbpL+/ftTxPKZ3a+++kpOOOEEOeKII2TSpElx1iPr16+Xm2++WVlgoYwdO1aJXBSx/CWFnPiLr5PWsQE877zzZNGiRfLAAw/EWYnidPD1119XlqWwAsL7dMMNN8hmm23mpCvWsYjAhg0b1Ldp9uzZ8sQTT0iXLl3iai5cuFAuvfRSeeWVV2S//faTu+66S4mPLP4hQE78w9ZNy1x7uUHPn7qc5/3B1U2r5MQNev7U5drLH1yDaJUCVhAos49AEIBwBesrbDZ22WWXen3iROrWW2+V0aNHq9/h7yeddBJFLB/ZefDBB2XgwIFqk3fooYfW6ynRdPfqq69WG3WKWP6RQk78w9Zpy999950S1CH04juWl5dXrymIWxC58C4hpt9tt91GEcsp4BbqIcYSrEJbt26tDjyaNGlSr5bRbWrvvfeWe+65R3bYYQcLrfMSJwiQEyeo+V+Hay//MbbbA+d5u4j5fz058R9juz1w7WUXsehcTwErOlxwJC4RSLeIQvMQseCOA0sfWGLh7wcccIDLnlk9GQLpJmzUg4j10ksvqTgzsJSjsOjv80RO/MXXSetWFlFoF7Gxhg0bJi+88IJyJ7zmmmsYf8kJ4BbqWBFL0Ay+WXCRhqsnhUULwLq4hJy4AM/Hqlx7+Qiuw6Y5zzsEzsdq5MRHcB02zbWXQ+AiUI0CVgRI4BC8QUBPDrfffrsMHjw4qWWVMTYAT829wT5ZK++++6707t1bzj//fOWOk8yyCiLWww8/LOeccw6FRX8pEXLiM8AOml+xYoWceuqpgixesCJt165d0lZ0DCBk9aTFogOwLVaBizMOOpANElkhzax6dVO///67nH322TJnzhwKixbxdXIZOXGCmv91uPbyH2O7PXCet4uY/9eTE/8xttsD1152EYvO9RSwosMFR+ISAe1f3rRpU7UJ7NixY9IWddBRxGCCy1pifCaXQ2H1jQj89ttvguyPcH/CIhexYpIVo7CIOD9wkWrRogWx9BgBcuIxoB40p2P7wJIBVlXIRGjmRqi70kFH8W+z+EweDIlNiKi4VjgMgesmeCkpKUmKixYWv/76azX/wBqLxXsEyIn3mLptkWsvtwh6X5/zvPeYum2RnLhF0Pv6XHt5j2lQLVLACgpp9uM7AvgQYZOBGFdW3GuWLVumNieffPKJPPfcc7Lnnnv6PsaG2IE+nbXiXgNhEVYPcMeBNcPRRx/dECHz/Z7Jie8Q2+5Am7KvXLkyrWszLBbBIay28L7AEquwsNB2n6yQGoE//vhDzjrrLPnPf/5jybUZwfYR8w9C/Z133qkyrrJ4iwA58RZPL1rj2ssLFL1vg/O895i6bZGcuEXQ+/pce3mPaRAtUsAKAmX24RkCsNKB6wxiwCxZskQOOeQQOeqoo1SgXRSjK8cVV1who0aNSnlq/tRTT8lxxx0n06dPVxtBFvsI1NTUCKwOnn76afn888/V5q1v374qrXxOTo4Yrd2wGcRmG/HHkpUPP/xQ1R8wYAA35vbpiNXARg/C7Lx582TrrbeWI488UuAyCzdOcuICWBdVU3FidKPt3LmzChyeSlT/+++/5cwzz1TfvIceeki9byz2EVi9erW8/PLL8uKLL0qjRo2U5VT37t1j84bR2u2WW26Rww8/PKl7OlxAMec8/vjjPBSxT0WsRrp5npy4ANdh1XSccO3lEFgX1bj2cgGej1W59vIRXIdNc+3lELgIV6OAFWFyOLR4BH799VclMmFzYCxIXT5z5kzp1auX2ljMnz9fBQRHyvnJkycrd5yioiJTOCG4HH/88cqSYezYsYTcJgJr1qyRMWPGyA033BBXEwIVREFk8YJgYsygBm6mTp1qmtULjSxdulTVA68zZsxIKUDaHG6DuByLWsTsQdwxBJg2Flgmwk0N/JCT4B4Hq5xAWMQ3Cz8QG2HFs9NOO5kOFFYP+GZBeHn00UfV+8JiHQEIhhBCEHcPJ7DG0q9fP/XtgShozF6L9+buu++Wgw46KKmIBddntPnOO++kdJm2PtKGdaWVeR7Pvs4oTE78fz6scMK1l/88GHvg2itYvK30ZnWe59rLCpreXGOVE669vME7yFYoYAWJNvtyjIA+3Xv77bflggsukGOPPVbKysrk3nvvFZyKI3W5MdCuPqFF1i64FOKntLS0Xv8ff/yxsuDCZv+yyy5zPL6GWFFb8SDey6BBg5QICAuGxx57TAmKKIjPc9hhh6m/G4NP49rrrrtOWrVqVQ86cHbyySfLbrvtpq4pLi5uiPA6umejFc++++6rXGl33nlnwXsDQRGiLt4FHVCfnDiC2VYlu5wYreN23XVX9X3r1q1bvT4rKytV9jsdZLxDhw62xtXQL9ZzBKx38f3ff//95YsvvlDC1RtvvKFi90GYR0xFY3w+iFp4lyByYdOeWFB//Pjx8sorr8g+++zT0GG2df925nlyYgtaxxfb4QSdcO3lGGrLFbn2sgxVYBfanee59vKfGruccO3lPyde9kABy0s02ZYvCMAtA1Y+cJNBbKQjjjgitnHAIhYuabBEwA82Dgh+nHi6ftJJJymrny233DI2Rl0XcbPg/tazZ09fxp+NjQLf66+/Xi688EJB1sfTTz89lmHQGJ/nX//6l9x4440x8RDBXpGtC9lYIGyBEwhVuhjrwvoELlIs1hH46KOPlEUhLEQg/hldNbFgwnsA4QNWjDvuuKNqmJxYx9fJlU44MZ6uQzCBRdaJJ54Yl8VT87n77rvHvWNOxtjQ6vz4448qVlXjxo2VJU/79u1jEOjYiBAGjfMC5qFZs2bJxIkT1bWYayAQGwO767q4dvbs2bL55ps3NGgd36+TeZ6cOIbbUkUnnHDtZQlaxxdx7eUYOl8rOpnnufbylRJxwgnXXv5y4mXrFLC8RJNt+YKAznADSylkC4RLmrHo32+zzTYq+5Mxcx0CtA8fPlwJJnCxgXiCzT1cEGCxBXePIUOGMAuhTeZ0NpXNNttMxepJDFasf484PcDZaB0CCyu4gmJzCIEFFnUQs5o0aaLixlx77bVKTGQWQnuk6GwqwBsuZRA2jMWYbQXX9O/fP/ZrcmIPa6tXu+Fk/fr1SoSEwI5FFcRHWAXhOwfXZ/w/4jowC6FVNv65Tmeyg/tl79696zWgfw/h0GiZi0MPBOGFWzrcc+G2jkQgsHJETEZ8C2GBwiyE9jlxOs+TE/tYuFlgQwAAIABJREFUW63hlBO0z7WXVZTtXce1lz28grjazTzPtZc/DLnhhGsvfzjxulUKWF4jyvY8RwCbcQT0fuCBB1RspMQCkQQuab/88otpLBhsNLDZu/nmm9VG0FhSuRd6fiNZ1OD777+vRKeRI0eaxg4rLy+XESNGKMzNYsFggoDlA6wZEuM0pXIvzCIIPb8V/R7oDV3Lli3r9aHfpQkTJtTjjZx4Tom45QSn7ciAB1fBBQsWxA0wlXuh93eSPS3qbxMONZLFDtPfN7gym8XhW7hwoXp/nn/++Thg0rkXZg+K3t+J23menESPE669vOeEay/vMXXbott5nmsvtwzUr++WE669vOfE6xYpYHmNKNvzHAG9sIU1Aix3EuOO4OOP/8fEniqYMawVkOYcJx5IOX/ooYcKsn3l5uZ6PuZsb1AvouA6CHHQLEg+goWPGzcuZTBjZABDfKYvv/xSuX4i1o/OlJftGHp9f3rCXrFihTz88MMq82BiwaYdsX7MBCx9LTnxjhmvOIEo+emnn6p3CS6gsMKC9Q/iM7HYQ0ALWLAAfeaZZ6Rr1671GtBptRHDKlkiCQSHxXUQGHEwAmtUuLfrjLj2RsWrvZjnyYm3z5EXnGBEXHt5xwvXXt5h6VVLXs3zXHt5xYjEDg/droe59vKOE69booDlNaJsz3MEtBk73M1ghWWMV4LOrApYng+sATeozdiRTSWZC5MVAasBQ+j5rRtdBBFEH66ziWKvFQHL84E14AbJSTTJ1y6CsBKFW3qiAG9FwIrmnWXuqDjPR487chI9Trj2ih4nnOfJSfQQyP4RUcDKfo4z/g51IFGcPCFw+B577BF3TxSwgqdYBxJFhjSIJbAGSRRLKGAFzwuCVsLtCbGSsDk3BpjGaChgkZPgEYhejzqIO9ww8Z0yJjvAaClgBc8Z5/ngMU/XIzlJh1Dwv+faK3jMrfTItZcVlIK9hpwEi3fQvVHAChpx9pcSAYhRZWVlKqA33Px0gYsGTDmNAdqNvxs2bJj8/PPPKsBu27ZtY/XgUvDYY4+pE/a+ffuapj0nJakRSMYJ/n/t2rXSqlWreg3gRAoxYmCdhZ9ddtkldo3OUoRNIrIMJgblJx/pEcC7gHeioKBAZVLTBdguXbpUZT8zc4199dVXVewyxB9DQgNj+fXXX1WWT7xLZpymH1XDvgLfmlWrVinc4dqnBV1yEt5zkYwTjOj333+X5s2bm7o/I0g+snniBwIX3JuN8w1Ee8Rl7NixY3g3l8E9Y96oqqpS87zx+895PjxSufYKD/tkPXPtFT1OuPaKHidce0WPkyBGRAErCJTZR1oEID4hLTnEDixicSJ+3HHHqdhW22+/fUrh6c8//4wFd4eApYNX46P20EMPqVTniBmTKj5W2gE2wAvccJLMKk4HRjzjjDMUz4hD06NHjwaIrrNbBq633367isuDWG4oyNiI9+SQQw4x3Ywbe8L7MXDgwHoJESBeQbiaM2eO2rAj85px0+5stA2jFha0+G4hY90XX3yhbhpx3IYOHaoEkNLS0pRAkBPvnxO3nCSzVMQ369JLLxVYnp511lnK+rRRo0be30CWtohA64i/h+8+CoLew2L0nHPOka222irlXXOe9+ehcDPPk5PoccK1lz+ccO3lD65uWnU7z3Pt5Qb98OtSwAqfgwY/gm+++UYQDPyDDz4QBM2FRQliK2GDjhPa888/X2Xhwt/NCq7DInjbbbdVacxxnVG8ghh23333yQEHHNDgsbYKgFtOYImC9PIIoKit4oziFbITwQropJNOolWcRVLWrVsno0aNUpkdO3XqpDZ/y5cvV8G9Ufr06SPXXnutEnyTFQhfF198sbzyyisqiQGKUbyC2Iug/OlEF4tDzvrLsIBCcgl8n8AHLHJgXQJ3Z5S99tpLiRxITpDoYqvBISfePiZecPLss8/KMcccE2epaBSv8LvbbrtNBW5nsYbAm2++KYMGDVJZZ3fbbTdlefXZZ5+pf2OOhrCFOcMsIQh64DxvDWc7V7md58mJHbStXeuWE669rOFs5yquveygFcy1XszzXHsFw5VfvVDA8gtZtmsJAWTvgCvT999/r8SnfffdV230cNrx5JNPyuWXX64WrieccIKyOmnXrl29dhPjlWABrC2vKF5ZoiHuIi84STyZBQ/I1gXLK4pX9jnRcS/glomg00OGDFEbPQi1n3zyiYwZM0aJUhC2IAxCrDUTTBLjklG8ss+FsQYs1k499VRlvTZ69GglnoOrJUuWqG8XskHi2b/hhhuUy5mZWyc5ccdBYm0vOEk8maV45Y4jHXMMwvisWbNiIjuybsGiFOIVMMZhFb5vZodVnOfdcZBY24t5npxEjxOuvbzlhGsvb/H0qjUv5nmuvbxiI5x2KGCFgzt73YjAa6+9Jv369ZOpU6cqN4LETfe3334rF1xwgdqcH3nkkUrkgqWDsRgXUbCGgHsCLEkoXjl7zLzgxLiIQuZIxJSheOWMD9TSmYdg8YF3oFmzZnGNYfMHF7arr75avR9wcTr88MNTBtZHNk/tNkjLK/vc4FT2vPPOkx9++EEJ5ltssUVcIwiAjM05xEUUCPCwQEmM+WZcRJET+zwYa3jFiVHAOvroo2Nug7S8csaPzvr44osvSu/eveMawQbxvffeU98iWGTBNRPfsVSB9TnPO+PBWMuLeZ5rL/c8eM0J117ecsK1l7d4etGaV/M8115esBFeGxSwwsOePYso9zLE5HnnnXdkv/32M8XEaCVitoHQiyhkJ4TLDmKUULxy/nh5wYleRMHMF4HaEVOJllfOOdHPOOLCwQrLrEAwmT59urIEgohl5jarJ+z7779fxW3CKRbFK2e86GccohPEqcSMj2jV6MqMf5u5zZITZ/ib1fKKE/0NhLUQDlEgCFO8cs4TnnFYVKeKQ/nll18qF0KEEjD7JnGed46/WU0v5nlyEj1OuPbylhOuvbzF04vWvJrnufbygo3w2qCAFR727FlELWjhWgMrnVNOOSUpJsgYBVdDsw034gAhBta8efNU/WSbdwJuDQEvOEEmSVjO3XnnnapTuIQw5pU1/M2uWrx4sXpPunTpklQsQT1jXAAEEr/nnntkhx12iDU5e/ZsZQWkC8Ur55zABQfug8i4CUFw0003NW0MFiZwJYSFqZmwTk6cc5BY0ytO3nrrrbiYiRSv3HE0ZcoUwc/cuXOTHlShB2P8H1hhjRgxImaxyHneHQeJtb2Y58lJ9Djh2stbTrj28hZPL1rzap7n2ssLNsJrgwJWeNizZxHlWoZMXQjqiqC4LVq0SIqLcXGLwMjDhw9XLlKVlZUqiDKsICheuX+svOAEo9ABEileuecELoJwscHGGpZTELKSFWPAUcSOM75XH3/8sRx11FHKJZHilTteIFzBGu7GG29UAhZEjmTFKCzC0hSCPSy3UMiJOx6Mtb3iRAenhmsbxSv3/Lz66qty2GGHKUEKMa6SBWpHT8Zg78b3ivO8ex6MLXgxz5OT6HHCtZe3nHDt5S2eXrTm1TzPtZcXbITXBgWs8LBnzyIqWPtFF12kNtmIFwMXgmTZuoyL2+bNm8e5IyBGFuLR3HHHHcw26PLJ8ooTLJDhHgpxkdkGXZJicLc97bTTVFDwpk2bJm3UaLFotG5E0GQESkamT2YbdM8JBEVYxiHzIzbbZkkmdC9GYRHxypBRMi8vT8iJex6MLXjBCQTH8ePHy1dffcVsgx7Q88cff6jYVkjkAQEeYlayYrRYPOigg9Sc3rp1a3U553kPyNjYhFfzPDmJHidce3nHCVrS7rZce3mLq5vWvJjnufZyw0D4dSlghc9Bgx/BRx99pKywUMzi9hgB0hlBLrzwwrgU59hwIMaSXug2eFBdAuAFJ+AKQgoCj6cSJV0OtcFU11mjHn/8cRXk2OheYwaC5rBHjx4q8LvO7IV2iouLTWM2NRgwPbpRxB1DkHYElbZi0aazsRUUFKhFcdu2bdVIyIlHhIiIV5zg5B3FLCOed6NtOC3prFGdO3eu59qciIKRQwgkhx56qLqE87y3z4sX8zw5iR4nXHt5ywnXXt7i6UVrXs3zXHt5wUY4bVDACgf3BtUrLA+weIWFArIM7b///iqwd8+ePVV8C0y2iJU0ZMgQ6dSpk7LEwqY7WUFQ3RNPPFH23XfflPGAGhTINm+WnNgELIDLEfAbAYyRsQvx3OBiBmEXcZZ01kGcrMLi55dfflHua7BeTMxqp4eqY2EsWLAgZfDkAG4tY7vAtwnfG3yfXnjhBWnUqJEce+yxKqOmFp+QZAIcwboEcd/gIlVaWmp6z2jvyiuvVD+pEldkLGABDJycBACygy4QWBex3mBhBaH2kEMOUVZXXbt2VQcY2qoN1odwo8V3DvN9sqLjkE2YMCFp4goHw2xQVTjPR49uchI9Trj2ih4nnOejx0nURkQBK2qMZNl4EEsEsXuw+UssyJaGH2z2jBnUdt11V5X1qVu3bqZoWMlAkWUweno75MRTOD1pDO4ccOm74oor6rUHdxvEWerYsaMSeyGUQECBxSE2gwgOnkzEspL9y5MbyMJGsOGGRShEQm2No28z8RtlzKBm/K6ZwWIl+1cWwunJLZETT2D0vBHEEsE8DwHeWGC9ZvxG4T1ClmDM78bvmtmArGT/8vxGsqhBzvPRI5OcRI8Trr2ixwnn+ehxEsURUcCKIitZMiYdh2fhwoUybtw46devnxQWFsrLL7+shCssUI3xeXAyBXccpC5HMHYscg8//PB67mc6+CisU7BBRxwZFmsIkBNrOAV5lTHAN8QSxHLbYost5OuvvxZYHzz99NMqAyeC4peUlCgRCxmksGGEiAXRC/GU8Dtj0cFHf/755zh3tSDvLVP7Msbh6dOnj1x22WXKWgSWb1OnTlVWokcffXRcfB5YjMCKFN81WJ7AzRNZB41FBx+FlQp+dtlll0yFKPBxk5PAIbfUoU6uUl5erubjgw8+WCVWwTcK8zkCtj/yyCMxq2rMQYjDB1doZEqFe/Oee+5Zry8d+B3Za/H9Y7GOAOd561gFdSU5CQpp6/1w7WUdq6Cu5DwfFNKZ3w8FrMznMJJ3gI0a3GSQLRAL2UQhCnEtIED16tVLuedoFynjaQhOb0eOHCkXX3xxzCVHn+C++OKLalMOVwQWawiQE2s4BX3Va6+9psRdCFcIHG3M0KXd0+DG9txzz8U2epjkX3rpJRk6dKjgVBf1p02bJttss40aPkziH3roIRWXCa6GeIco9FpnFsG7kcER2R6vv/56QdIIXXTgT6Rghms0hCxdjJYo+Dbh+4fNOVyojNZzyAQJi7tE0dH6CBveleQkepzj0AnfLVhe4TBqjz32iA3SGBoAwjwEXRxgoUB4R3IPBGiHyItv18knnxz79uG7B4F+2bJlKvQArE9ZrCHAed4aTkFeRU6CRNt6X1x7WccqqCs5zweFdOb3QwEr8zmM5B3oNOQ777yzaZwqBM5DHKzFixfLY489prJ46YJTEfwfrLTQDqyxcFLbokULeeONN2Tp0qVpXaciCUrIgyInIRNg0r1OQ/7666+bxqnCJhCWVwjYDnc2ZMExFlg3wiUHgjAEX8Sb2XHHHVWsOaSjR2wmBBhv1apV9G4+wiMC5hAT586dayqSP/XUU3Lcccepa/BjTFIAizdwgnhAKPvss4/i5fvvv5d3331XuUZrl9AIQxC5oZGTyFEiOg05hHJYWyUm61iyZInKQItvEwR143cIh1U333yzOujCwRQsHPFu4JuHeR5l+vTpSpxnEhDr3HOet45VUFeSk6CQtt4P117WsQrySs7zQaKd2X1RwMps/iI7emzUEKw9WQBWPXngY5UsmDECwcKCASewOLFFgSAGl6m+fftKbm5uZO8/igMjJ9FjRcdzw8hgUdiyZct6g3z22WflmGOOSfouwQoC1kBwuf3iiy9UfVg1wIIBFozMomaPd51e/v33308a/F5v3GF9pV07jb0gpt/zzz+v3KHffvtt9SvwgAD8+Ca2adPG3qAa+NXkJJoPgI7nZgwFYBzpqlWrZPDgwbJo0aKkAj1CAkCogqu0jjXXvXt3ZbEFQYvilT3uOc/bwyuIq8lJECjb64NrL3t4BXE15/kgUM6ePihgZQ+XkboTvcGDiyCsDcyyciFeBmJjpcvGBbELC1sIVtgEJgtYHSkAIjgYchI9UvQGD2bTiAkD66nEkm7xq6+H2yDaw5/Ilkf3NGd8a3Edrs3YVCNbamLRAaZhXWUmYOnrYU0Cl0NYlcI1tHHjxs4G1cBrkZNoPgBaXIebMiwRE92UrWxI9J3hWmROxTyPkAI8oHLGOed5Z7j5WYuc+Imus7a59nKGm5+1OM/7iW72tU0BK/s4jcQdaRfBefPmmcbAwiCtCliRuKEsGAQ5iR6JRhdBBApPjIGFEVsVsKJ3d5k7Iu0iCBfMxBhYuCurAlbmIhC9kZOT6HGiXQQh0ibGwMJo7QhY0bu7zBwR5/no8UZOoscJ117R4wQj4jwfTV6iOCoKWFFkJUvGhMxDiNsDCwVjjCt9e6kELEwu+OEprLcPAznxFk8vWoN7DbLXIY4M4iolPvPpBCwEiGWAdi+Y+KeN5cuXKz569OihuDEG1rciYJETb/lAa+TEe0zdtojnHO5/cF1GUoJE19h0AhasReEiSDdBt0zE1+c87y2eXrRGTrxA0ds2uPbyFk8vWuM87wWKDaMNClgNg+dQ7hKLU/yYufxpU1FYaJkFcYfw9eWXX8rEiRNN3Q9DuaEs6JScRJNEvA86Q1fiCLWbjlkQd7gmTJ48Wf0gCDKLdwhUVVWpb5fZ5lq7hEDcSgzijoC9COKuBTDvRsSWyEn0ngGIWChmIrp201m5cqVpEHdkHywuLhZkKWRoAO+45TzvHZZetUROvELS23a49vIWTy9a4zzvBYrZ3wYFrOznOJJ3mOxkFrFisFHHgrZt27Zy7733qixeLP4jQE78x9hJD8kCJUNEQaD2r7/+WgUGHz58OC0WnQDsoE4yqziIV+DkhRdekEsuuUS5SWODzuI/AuTEf4zt9pAsUDLmGlhsISELArZjnt9mm23sNs/rHSDAed4BaD5XISc+A+ywea69HALnYzXO8z6Cm2FNU8DKMMKyZbiICYD4MsjWpdNrJ4pXt99+u3LhYQkGAXISDM52e5kyZYqMHj1a3nzzzdj7YBSvEECZFgx2UXV3/aOPPqoyChqt4ozi1QUXXCCTJk2i9ag7mG3VJie24Ark4sWLF6v3ZPfdd1cZOZFcwihe7bfffnLXXXfRejQQNuo64TwfINgWuyInFoEK+DKuvQIG3EJ3nOctgNRALqGA1UCIjtptJp7MIuuQ0fKK4lXwjJGT4DG30mNirDiKV1ZQ8/eaxJNZilf+4m2ldXJiBaVgr0lMdoDeteUVxSv7XHgRG5TzvH3cU9UgJ97i6UVrXnCCcXDt5QUb/7ThRWxQzvPecpLJrVHAymT2MnjsxkUUhKvnn38+5jZI8SocYslJOLin69W4iII7mnYbpOVVOuT8+71xEbX//vvH3AZpeeUf5ulaJifpEAr+90YBC3H6brjhBuU2SPHKPhewUEdCHMRSuvDCC+sllrDaIud5q0ilvw5CCSxC4NaE57tJkybpK5lcQU4cwWZayStOEgUsrr3ccYS5AJ4EV155pey0006OG+M87xi6rKtIASvrKPX3hhCU9fvvv5fGjRvLtttumzTwdLpR6AkbwV0PP/xwlckIMa8oXqVDrv7v4ZKByQEFgbxLSkrsNyIi5MQRbPUqYQH19NNPy+effy4jR4507UamBSzEuUJsJcS8onhljyuvOdGLKMS5+uabbxQvFK/scYKr58+fLw888IASNVq1amW/AUMNcuIKvlhlLznRAtbWW28t7du3l5kzZ1K8ckCTFq8wF3Tu3Fnuv/9+6dixo4OWOM87As2kkhZKcKAE4QrfHwizTgrXXk5Qq1/HS06MAhbXXu74wTxw5plnKqEXFrgXX3yx48zZnOfdcZFNtSlgZRObPt4LUpted911cvPNN8uaNWtiYgkWpL169bKdBru8vFxGjBih2tPCC8UrewSuW7dOCX7I1PjXX3+pyptssokSA0855RTbWZ3IiT38k12t41lA1MCJE35KS0sdN659/tEAFsoUr+xD6TUn77//vhx22GGxbyHFK/ucGL83iIeI+cWNiEVO7HOQWMNrTozvHfqi5ZV9jhLFqzvvvNOVBQPnefscJNZIFEruvvtuOeigg2yvg3W75CR6nGBEXHu558UoXsFKEeJVUVGR44Y5zzuGLusqUsDKOkq9v6Hff/9dzj77bHn99delT58+avGEU1q4/f3f//2f45On2267Tc455xxlNUTxyh5vEK9GjRqlBEBw0q1bN/nyyy8VJyjAE8Fz7RZyYhex+tcnLkbdiliw5Dr++ONl2bJlFK8c0uM1J0uXLlUi8RtvvEHLK4ecoJoOkou/uxWxyIkLIgxVveQEMU8guKNNilf2+fFavNIj4Dxvnwtdw2vxipw458JvTrj2cseN1+IVRsN53h0n2VSbAlY2senDvSBL4JgxY+SJJ56QW265Rbn75eTkCBZWODH/97//rWJXXX311bbdCX/88UcVO+bSSy9ltkEb3GEBdf3116uNAWJiDBo0SFlb4f8ffvhhJQrCKg4ntQiOb6eQEztoJb/WuAnEVW5ELLyDl19+ubRu3ZrZBl3Q4yUn+h1csmQJsw264MR4wu1WxCInLogwVPWSEzT70UcfyWWXXSY33ngjsw3aoMgv8QpD4DxvgwjDpX6JV+TEGR+o5ScnXHs558UP8Urzjf0P117OucmWmhSwsoVJn+5Dn0D069dPbdQglOiyYsUKdWqOCQR+yS1btkw7iqqqKiWA6XYqKyttC19pO8nyC/QJRLt27eSmm26KE6kQDwuCIsxssRGBdVu6goUyOCwoKFCXkpN0iKX/PbDH+wLhCm62H3zwgS0RK5ET/Ds3N1f9sDhDwC0neEewoEUwVxRYl6Dk5eU5GxBrqe8UXDFhSYpDkjlz5ti2xIJ1HVwSMK+QE/cPldec4L3B90vPL+5HmP0tpBOvgOkvv/wir7zyimAdtummm6r3aIsttkjqxsa1l7vnxopQ8scffyhPBWSlhbs/3AqxBks2b3PtFX1OuPayz1E68Qr7FKyJcbiB0qVLF9l7772Txu/l2ss+Bw2hBgWshsCyi3t89tln5ZhjjlGBduEyYyyIhQULKmwe+vfvLwsXLlSbOVhpbb/99vUWUnBFPP/882X33Xd37Qft4pYyvurHH38sRx11lAwdOlRZYRmLdtn45JNP1Kk3/sT/wX0DE0TiQgquiLCwg2g1depUx1l0Mh5Uj29Ac4QMm5tvvrkMHjzYsohFTjwmY2NzbjjRmxdYkdx6662uYtD4c3eZ2So2eieffLKcdtppyhUa84kdEeutt94SBNKHBbCbGDSZiZ4/oyYn/uBqp1V8b2BBPWTIEPVuIHtj06ZNVRPY/MH6HcGQdTxS/D8EE4QVQGzRxEQuXHvZQT/5tRAM4c6PDTcC6eMQEQUiBw5xEd9HxyPVrZx77rmC4PuIT2osnOfJiTcIRK+VX3/9VR1EQaDCwRTEdV2wJxk+fLgK6G4s2KPAsmqPPfaI+3+uvaLHb1RGRAErKkxEdByvvvqq+vhgAobQgVNuXb766is54YQTVBYuYzELNI3Uz9j8Idgx4mbde++9cuCBB0b0rqM9LG0Vd/DBBysXQuNi9bffflML3nnz5tW7CbNA088884y6HgXWXJh0WNwjYNwEIn4c4pMlilgQE7HoPfTQQ9U7oQs5cY+/WQtuOIHLzcCBA9WiC3xiA+kmML8/d5h5rSKrLd4LZFTDHIM4b4kiVosWLVRWT2S9NS5usVHE5hCWdThkgbDYpk2bzAMhYiMmJ9EgZPXq1erAb/bs2SqmJd4THEbp0A0777yzHH300Uq4gjj/+OOPq4HjnYC4pb9PXHt5xyeEqvHjxwuCUcO6+sorr1SHtjp0A0QqrIlhEbd48WL1bYLIiO8T4o5tttlmnOe9o0O1RE48BtSj5szEXuwVTz/9dJVJGwdWu+66q+A79+STT6pM6lgH49D3gAMOiI2Cay+PCMnCZihgZSGpXt6SToONNo0uaTqIOE6hEIMJCykUWGzhA4RJG7+D1ZYWvTDR4CQRHym4JBrFMC/HnO1tadfNzz77TB555JFY/DBjXLKTTjpJYQ93J2y6Z82apU4GsUlE3DLtwonTDbSB32FjbnQRzXYc/by/xE0gFrlGEQtunsD62muvlbPOOku5GTZq1EgNiZz4w4wbTjAiLL4gkiAemZtsef7cXWa2CstPfI/wTYOAjs04Tm+1iIXvGBa5cMft3r273HPPPSoWnC6wLMHvsNGHCMbiHgFy4h5Dr1rANwfvADjBPA132b59+6rNH6wOtVUP5oyXXnpJWWVDqOfayysG6rcDkR1iIqw/YV2C7w44gmiFb5jxMArCIr5lcJfi2ouc+IdA9FrGfgTfKHiJ6Biw+BMW1sZ4yhg59h9YB9xxxx1y5JFHKutT42EU117R4zcKI6KAFQUWIjwGfIRw2tShQwc58cQTYwLHokWLlOUOJme4gGjXNJz2PfTQQ+oUEKflOD3caqutInyHmTc0LFaRtnnlypUKZ22BtXz5ciVC7bXXXnEumrj+P//5j5xxxhnqZmHhs9tuu2XejWfQiPUm8Oeff44Lpm8UsXA7OJnFole7ImTQLWbcUMlJNCmDFSk2gpg39ObPKGJh1HB/xqIWGXBZ/EeAnPiPsZUedHxRWEbjB3FGcXBldF8ztqOtHvC+YO0F93UW7xFAnCtY5CJUBizh8e2CwLjLLrvU6wwW8zojNKzkdtxxR+8HxBZV7DFyEq0HwSj2wnIR3y3sGSEAJxowGC1OMdefeeaZ0brdlhC1AAAgAElEQVQZjiZyCFDAihwlmTMgBBGFJQJiYBkLrLPOO+885Sb45ptvMsNggJTCIqFx48b13JvgegBzd5wCwkJOuw0GOLQG15XZJhDxSyZMmKBOplBGjhypXBLojhbM40FOgsHZTi+w2kXm1Oeee0723HNPVRUHJ1jEwqIEBRtAxMeg5ZsdZJ1fS06cY+d1TW3tjkQHKJgv8GNmwa7XXnDJgZi1zz77eD0ctrfx+6RdOQEINuSwctdW1EaQjGsviFyIF8viPQJGDwRy4j2+TlvEHhBeOrAMhdvzY489poRfs/Laa68p7xyI9Xi/dMIcp32zXnYjQAEru/m1dHfIrAVzaJwiwYqnR48eyjJku+22c+zmB39/bErMgr9bGlQDvwiWbDA7x4Ln22+/la5duyrXAQTAd5qJTsczg4CSGPy9gcNt+fZ/+uknxQneF2ymEdAVsdzMBCjgjYlbb8whXiE2yRVXXKF4LCsrU37/2ryaIpZlGuIuJCfOcPOz1p9//qniWsydO1ctQpF0olevXqaZanVMv2nTpilXdGxEILLDzbZt27ZqU/jpp5/azk7o5/1lYtt25nlyEgzDVjnRsWOwJoAbMyytkxW99nrnnXdU8hYWewhYXXvhsBA8wCUKCXNwOJgsI61ee3E9bI8L49VW5nly4hxfJzWtcGIUFrFWRtxXzOtmRWdYR+bOxPi+TsbHOtmNAAWs7OY37d1BsELWGph2JhZY6cBqp3379mnbSbwAHx9kZKEFlm3oBKeocNvET2JB7AtwAgHEbgwxnVGSFlj2OYErBwJJ45nGSZKxYLIdN26cHHfccXHWiHoTiIUtNuZavNJug3///bet7IT2R53dNchJNPmdP3++spyCq5OxIF4P4ochs5pRrNWLViQLgUWiFq86d+6srLAQxN1udsJoIhPeqOzO8+TEf67scoKDEwQLR7bgZBYMGDXWXrDQogWWfQ7trr0QXxTJjbBW69atW9I1mV570QLLPid253lyYh9juzXscoJvHeZwBGeHtWKi147uXyfaQYgTWmDZZaXhXU8Bq+FxHrtjYyB2TMII+l1QUCAw40RQ6QULFgg25/g7Ts+tCibYmMN/GYHcGYfB3gNmPK2ABQJiXDVr1kylo4WJ+ssvv6wCt06fPl3xZTXoOk56kWIbJ4GMw2CPE1ytzaDxPuBdQRwLxOlB0EmdtCAxXbbeBO67775SWFioLK8SY17pmFhwnTJmjrI/woZXg5xEj3NtKYJg0xBu4cKE4Pmw7tWJJOAigE22jneFeQKLW7wjWLjCIlGLVzrmlY6JhTtOzOYVPRSiNSIn8zw58ZdDJ5zAMgg/qeZ8rr2c8+Zk7YWNPOph3ZyscO3lnBMnay9y4g5vK7WdrL2qqqrUtyvVPvKpp55SB8GMgWWFBV5DAasBPwPa3xgbjeHDh8d9WJAVYsqUKQK3DggmCDQN333jxwcTxYcffijbbLNNLDaJ0U1Kp362Knw1YCpit/7VV1+pNMxHHHGEyq5lPKkAtoiDAQssFLgB6mx2Ruy++OILlc1LW84ZXXKQrQv1rQpf5ESURRxiuiFxAVwAjBaJeAcQPBRWjLA4AXfItIl02XoTqK0bkwVsx+kU4pbpYPzEPD0C5CQ9RkFfoWO94NACQdm7dOkSN4SFCxfKpZdeqixD4Np01113qQMS1MO3DPMNSrKA7dic47uFbxuLdQSczPMQSsiJdYztXumEk8R1FOaj5s2bm669ErMQ2h1fQ7zei7UXkrZgTaATFxnXXjhANGaAbogY271np/O8sR9yYhf11Nd7wQna+OGHH1RSFh0SRWfsRDbPxCyE3t4BW8sWBChgZQuTDu4DwhUWOthsmGVPweSLeAs4EUfB35EuWC+k9Gk7FlJIfYq0pzCVZlwfB2RsrAL/cGRSwSbv0EMPrddQoukugoFDPNGClI4BAFGlZ8+eytUAGQgRO0MHRmQgZHv84HmGeAtRMVmcC7wDELnAG4QqWIlgIoalHBauzDZoD/N0V5OTdAgF/3vEvYJVaOvWrdWBh5nQZHSbglB1zz33yA477KDiysG1MNHyKvi7yL4enc7zjz76KDnx6XFwyomVtRcsfTHn8EDEHnl+rr3OOusslbgFh8Es1hFwOs/jABEl1XqYnFjnwXilW06Mlo5YAxx00EEqzi9Efcz/WDvoZC7ORshaDQUBClgNhWmT+0y3iEIV4wkSJl+4S8GPGeXHH39UsRZw4q4L3EJwyn7GGWck9XNuwJCnvfV0iyg0ABHrpZdeUnFmYClnFBaxQYTvOCy1YAGEAt7gooP4MrReSEtBvQusTNioBP994PzCCy8o10+4BOJ0CXFL4ILbrl07+52zhikC5CR6D4YVAQujxjcLlghwv9Vib8uWLVWMOSxgmWbeW26dzvOwkiMn3nKhW3PKiV57YcOHg0Xwo0uyWIz+3EH2tep27bVs2TIVCxNivHHtZRb3L/vQ8+eO3MzziLNITrznxS0ncKm9++67VSw/YzxZNzGXvb9LtpgJCFDAygSWfBqjnrDTufolKub61FyLKdiQYEEFoWTbbbdVsUxYnCGAAJS9e/eWdK5+ELEgjCDTY6KwiJ4Rd+b7779XsRmwsOVprDM+UGvFihXKeg0TLywWUwlRxmxRidZxzkfAmokIkJPoPRNwcYZLMzJ0YhNnZtWrR23MFqXFXmbh9IdTL+Z5f0bWcFv1ghO4eWKDDlccHExB/OXay/kz5cXaC+syvR4GF+CE3zXnnHgxz5MT5/ib1fSCE7SL9QLEMIi9HTt2VGE3GG7GW66yvTUKWNnOcIr70z7/TZs2VRtzfESSFR10FJY9cFlLjM/UgGH09NZ/++03wUkEXNKwyE2VBtsoLCL2EtzWkLGLxVsEdGwfnJrDqgqZCJOly0bPOsAl/m4WC8jb0TXM1shJNHlHXCtkGYI7Ld6VVMK5Fnu//vprNf/AGovFewQ4z3uPqdsWyYlbBL2vz7WX95i6bZHzvFsEva9PTrzHlC06Q4ACljPcsqIWPkTYZMAU3copOE77sDn55JNP5LnnnqOfsk9PgT6d1e412p/frDsIi7B6gDvOnDlz5Oijj/ZpVA27WW02vXLlyjg3WjNUcOIHDmG1BW5gicWTce+fH3LiPaZuW/zjjz8EsUUQdy8xZqJZ24jVh5h/EOoRuBUZV1m8RYDzvLd4etEaOfECRe/b4NrLe0zdtsh53i2C3tcnJ95jyhbtI0AByz5mWVXD6MphJfinTnOK4NTYnLN4j4DR2s1KoElkguzbt68MGDCAYon3dKgWjS6bVgJN6nTmeL8eeughQWw4Fm8RICfe4ulVa0YLxFtuuUUOP/zwpK4BOsX8448/zkMRrwgwaYfzvI/gOmyanDgEzsdqXHv5CK7DpjnPOwTOx2rkxEdw2bRlBChgWYYqey+cP3++Cgj+2WefyeTJk5WLVFFRkekNf/7553L88ccr6xKk2WbxBwFjVjtwg4CHyQKwL126VGX/QqyrGTNmMN6VP5QIFrd4P/CD7CmwGEEaYLOCE3a8Hy+++KIgmxe4YfEeAXLiPaZuWzRmr0V8PgRsRaahZPEt4PqMWH7vvPNOSpdpt+Nq6PU5z0fvCSAn0eOEa6/occJ5npxEDwGOKGwEKGCFzUBE+ten5sgKAZdC/JgFn/z444/lqKOOUkHGL7vssoiMPjuHYQwIDsEQ2QVbtWpV72bB2cknnyy77babuqa4uDg7AYnAXRlPaHfddVeBhUm3bt3qjayyslJlWtMBrTt06BCB0WfnEMhJ9Hg1xueD9SEsdvv162cqYkF0RzbbV155RfbZZ5/o3UwWjYjzfPTIJCfR44Rrr+hxwnmenEQPAY4oTAQoYIWJfoT6hkkoFlI4CYd/80knnaSsfrbccsvYKLEpQTwfxM1C+uaePXtG6A6ycygI9nr22WcLMuQcdthhihMIVboY4y3BIujMM8/MTiB8uCtgh1g9H3zwgVx44YWWLdeQNWXMmDFyww03KNdAWGSdeOKJkp+fHxslFsB4h3bffXe58cYbmYnIB/6MTZITnwF20DzcA2fNmiUTJ05UtSFSIdaiMbC7jquIa2fPni2bb765g54aZhU888uXL5dtttnGMgCc5y1DFdiF5MRfqJGtEW78VVVVynPAOE+n6plrL395cdI653knqPlbh5z4iy9bT44ABawsfDogNOGjAgsqu8GjEaB9+PDhSjCB2xPEE7h/wCUKqdHh7jFkyBBmIQzwuYGFFeKNQTSES84FF1ygxCy4FCKY/rXXXqvERGYhtE6KFq/OOOMMAb523ZeQAhjWbhBz8a5BrEL2SGwm4WaL/0dAa2YhtM6J2yvJiVsEva+PuQiBkeGWjvTyvXr1UolAdt55Z1myZIncdNNN6uCEWQjtYY9vzqWXXirvvfeeSuCx11572WqA87wtuAK5mJx4D7MWryCcY262687PtZf3nLhtkfO8WwS9r09OvMeULaZHgAJWeowy5gqY2N5+++3q1BsTL8QOWFTBusTM9SzZjWGjgQ34zTffrDbnxpLKvTBjgApwoAjUCssCWEaBD6cFEwSyesGaAfwYSyr3Qqf9ZXO9RPEK9wpxtn///rZuW7cDV8EFCxbE1U3lXmirkwZ08Z9//inPPPOMzJs3T70rSEzQo0ePpPH4zKAhJ94+MEZO0PK+++6rXMhheZgsppXZCBYuXKhiwj3//PNxv07nXujt3WRHa1q8gvvyCSecoCxBU2Wq5TzvP+9ezfNce3nHlVG8wjuDAz8nbspce3nHCebnb7/9Vh3sQbDdY489VEzd7bff3tZ8wnneO07QkhfzPDnxlhO2lh4BCljpMcqIK7CAQlwqZHPCpqBNmzbKNQrBpu+55x7ZYYcdbN8HLEiQ5hxiGCy5Dj30UEEGttzcXNttNdQKr776qrKWspJN0ApGq1evlrffflu+/PJLycvLU/GXwLFVs3grfWTzNUbxCotabMbvu+8+FaPHaVZNWJl8+umnyooLsa9w0gtLk6ZNm2YzlJ7dGziBcIWYenBfNhZYG06aNMm2CyY5cUdPKk6wEcRcA+E2WWIJs96xoQS/cNvFuwfR5YgjjpDWrVu7G2wDqu2VeGWEjPO8+wfI63menLjjxChetW3bVoVdgPXVnDlz5Oijj3bUONdejmCLVcIBO0KQ4IDdeDCOwypY4uIA0c6hCBrmPO+OEz/meXLijhPWto4ABSzrWEX2SsQPQUweWF8hIO7AgQOV1cJPP/0kOD1iBrTwqMNpE+IjffHFF56JWOHdTWb3nCheYdGEGFVYOB188MFqcWXX5TazEYnG6HUQY3yn8B2D2P7+++8rix1kRmVst+B5MnICAREn5ZhL4MYMK1AIUQjKjvkGByYs/iPgh3jl/6gbRg+c56PDc6J4hXUxDvv2339/VwdV0bnDzBuJMakHDgrh0olkQ3Avx/yyxRZbqMP3HXfcMfNuLoNHzHk+g8nj0IUCVhY8BDoz4Omnny5XXnklrXEixCk2ehBIsBFH8coSK0K3mBFDMROvwMuKFStUBkdYsCEOz6abbpoR95Mtg4SlAd4JbM6Bf7t27WK3phdXcCOE2GjH2idb8AnjPv7++2/l8rx06VLFSceOHeOGAetPxLGChS+sS5GkIPGaMMadzX1SvIo2u5zno8GPmXiF+UMLjHCBhuhuTCQRjZFn9yiQjXnAgAGSuEcxClsIkYGYuyzBIMB5Phic2Yt/CFDA8g/bwFrGKQasruDfDzc/Y4Fv85NPPilz585V/41g38cdd1zSbE9wF8RJyNChQ2277QR2wxnUEQJ6w8cfrpewYABHdkUscuKO8GTiFczVy8vLZcSIEcqyBAHx99xzT0udIVbJXXfdpQK3O4k/Y6mTBnARLK0ggkB4T3ThxKZ92LBh6r2BFVazZs1SIoLFMNxEttpqK+nevXsDQM+fW9ScnHfeeXLVVVcp64XEAlccxN4DR8ccc4wSGI3io76enLjnCAlUpkyZoiwS4Zp89913C9yidIFrDuIswhUaoiIs4o499liVjKV9+/b1BoDvIeYh1IMVnV23Hfd3lH0tcJ4Pn9Nk4hVGhs06vlf4ExkJrVqNcu3lDa/4fiFWn9kaS7872HNYCePAtZc3nHCe9wZHthIeAhSwwsPes56TCVjz589XQpS2/tEdYvJG5joIWcZ4VjhxxwkIAu0i8PvkyZN5UuWSJR0bA5sLxKvCptCOiEVOXBIgorKcDRo0SG22zWItIHsjkh1YPQFELAxkAMP1sOLCwsxOkgT3d5Q9LehvF94PiIHGAus4bDqw4W7evLm8+OKLUlBQYJqYApsXtAXBC5t7iIv77bdf9gAV4J1ABMRp+YQJE5RoYlbwXTrllFOUK+Fvv/2mgoknZkElJ96RtmjRIvUuLFu2TAlVBxxwgGrcGPsysTe45M6cOVOJXkaR6rXXXlMWdvge4hsG7ljcIcB53h1+bmtjjnj44YfV3IDvP9wGYXmlC0RgfMsgpJgd9Cb7xnE97JYZUQdQEKaQMfWxxx5TAduNBRnPe/furQ56Fy9erGK8IkstYmJCiEc4FF249nLPh26B87x3WLKlcBCggBUO7p72+uyzz6pT8Ouuu05NFFis6gUv/hw5cqQKlouTC1hjYQGMgsXrSSedFFvc4rQcv5s6dapKza0XyZ4OtoE1BnP18ePHKws4bKjBhx0Ri5y4f2CwyUPMBWzUzAKFahfcQw45xJKrGhbLL730kiDA+BVXXBH3DrkfbcNqQZ8Cwo0z0bUDGw0sahMzoQKhI488Un2/EDtDF5yWQ8CCQI8sqqWlpQ0LTI/uFu4e+Pb/61//Uu6BZjjCshcCFix4cECCjHiIIQdrRmNCCXLiESkbM6UOGTJExeuDWIgkEaNGjVIc6bgyLVq0kCVLlqjnXyd0gbBrFHOxDkAAfrjvoh1akLrniPO8ewzdtvDNN98oq0MIVUbxSrer18kQRpJZlhrHwLWXW0b+qQ/hEBnMH3jgATVv6AKMsT7GYblZwSEKvnFaxOLayztOOM97hyVbCgcBCljh4O5pr1iwQohq1KiRilmCEygsqK6//vq401p0ajSzRrY0qPDGIO+YULDAZWYo9xTBRQMLqv/+97/KOkS7fTgRsciJOz7w3EPYNXOX0bEAIKYgG17Xrl3TdoaFFIQxbP7ogpMWrqQXwHoHllcQRPCO6GypWoCHGAJhfq+99lJtLFiwQIkkOLXFnwgAazyhBZcIDssYJ845gegEQRHzCjYcEEwSC9w+YKUFEXHzzTePWQchPXqXLl3iLicnzrkw1tTJWvA+QCxEUGqI8hDSE4VDzD3YFOLHzDpOi8KMK+eeG87z7jH0qgVYWpm5PKN9vU7G32GttfXWW6ftluvhtBBZugBWnzjswLyC75c+FHnkkUcEojysSy+//HI1l8BiC/zg4L2qqkrtaXBArwvXXpYgT3sR5/m0EPGCiCNAASviBFkZHiZtnLjihAMnS0hxfskllyhBC/9v3OChPWPgRKPVlpW+eI09BDBJwFoHQY+NCyu7Ipa9Xnm1HQSwIILgi00gTm9xIphsEWynXV5rDQGIUdtuu620adMmVkFvwBHbT4ta+pc4aYdgX1ZWJhBMdtllF2sd8SpLCOB9wOEH3Mj33ntvZZVojA0H4RauNcuXL4/Fk9GuoHx/LEHs+KIff/xRxbv85ZdflCsO5n7Ev8LG7//bO7uQy6Y/ju/QlJL3EKXkJTfyFkkxDVeKSc0dSpNcEC7cmHLB1JSXqWFcKMnLXCl5S0lKSCISSV5yq7mhFLnQ5OLfZ9Xv+W/7Oec5e++zz9l7Peuz6rl6zt57rc/vnL3W+q7fS7NFgYSPP/54wwO494O9cEsCzvPT/4IgAOPNw7vNyrbrtReiFCGEiO71/QhzOYck7F3qnr7MQcwpCFv8WcRleHs5zw/P1Duul4AC1np5934aohMJWt977710kkS402233bbhKUVuDEQS3EI5nWWyIDlyM69MdCCq5rD5c3LobZaUFPTHH3+sduzYkRK1dwlbUsTqz32rK/vY5IcffkieCtix6ZW4ml6Wc1feXWy4Ce3r4q02z2uuns+EZOK7d+8uB+ZAI2XxyqabEMx6yF/cHgGRzd7zzz9fnX766em3gccCnjuE4nz//fcpzwxzDjaNnFi8/zgxJ5TN1p0AOV4++OCDlO+NAyg8DyhIUPcorIfWEjrIfM97a1aL/H7N0J3uPSv3ivD4YL7GY415fh7vWZSc51fz3ekzz4cn0K5du1KaDCMNhrPNn3/+WR07dqxzPtB5XnMxp3DPLon3hxtR/ndatPZyns/fxiWPQAErA+sfPXo05bggp0W9NZO0RrJqws1Y8JLAHW+SWZvGyGHC/TjpOOOMMzIgMZ0uspFj40AC73o4BsnC8eSZVf3Jxe1q7beMTeq5GPQiGdZOeCDyu8DLrZ5zb5mnhMcPIQjkNbN1IxCVn0jm3Qw/q4tYvOMOHz78nzxkbOIJ3ST0I07TI1EvHkLOJ91swacRSZi/SULN4VK9EXrDbycqp/Guwi68px5++OEUJtj0so7r8W7E60EBq7tNuIKDwUcffTRVfoyGoMt6DC/EtsU7FLH68Z911TLzPAIxEQp4LeqFNZxNCPVjr/HRRx9Vr7zyyiav6T5Pijnl66+/rpjnL7rooj63KfqaNmsvRCzn+aK/JtkOXgFr4qaLcA0qc5DrgqochM68+uqrKXEu4TW83PGkYhGM9wiJjBGxSNzKwnWWmBLxz1dccUWKSSdvjK0dgfqpxa233pqqC3IaiMAIVxa4hw4dSskqZ3k3NJ/i4rYd960+NYRNIq9PhKY1c/ks38sy7xBJ8v/+++9NhSP6EAkPLN6Bs8py97lnadfE+x9P3VnJ14MHcwrec3j9UBXyzDPPTJ69eG7VD0bYVMa8owdW929THD7hEcIGG9EJLzeEq08++SR5UnNYQuJ2GusCqgWTh2wrr9/wwGpbea17z7fvFbH2YlPOPH/55Zcn73fmedZX86o8ziPiPL/8d2WIeT48GFkzz1sfL9/T8u7AuwpBnbDzIUSs8MBizkFsPOWUU8qDuuSI2669nOeXBO3loxBQwBoFe7uHRtJW3Gdxd6aSYGwa6qewdY+RpohF6AcTy3nnnbfx0MiBxSl6M0Fiu56V/amXXnophc4QQrN3794NkYrFFcLVwYMHk8cCFeoIw2mTUDoWt5y+U1WKBbOtPYEhbIIwgv2wWXPD2L4nfrJJIMKVqVaH906z+mlXYpED68orr5xbJa/rPUv7fHjgEq5G20rEasMmxF+qRppDrg2x/38m8lqddNJJ6bdRP3CqpwZ4++23q5tvvrn1zeNa1hHz8mS1vllhH2Qu2L9/f9o4N9de5H5jbie8lvcZ6ys8TLscVjnP9/tCDTHP49kT1TvJvYSd29iuX4/LuSq8ohnxsiJWPQeWnnL9v0NDr72c5/vbwiuHJ6CANTzTwe4YeXnIdYXY1Jxk4/9UE6yfevPyZ2NCEl5eYJwU4u7OqS4iC6cjLGjvv/9+y813tBZx/ohXeJPAnNOheosyv4Rv4uXAAqmZoHLeI6lWyAkvVb+65ArqOIRt9/EhbRKn7uRWWnZTv+1A9xxQLKKoOMjmgdZGxGLjfeDAgYr32+233548TQiJQrDHK4gFM16mtu4EQsD69ttvk00iLGdeOGH9CcwhVOy87rrrUp4m7kFpen6HQ5y8dx9N3lfEppy8V7fccsumwcT/CRWEc7PFoRWpBvD6JR0AawNK0H/44YceUvX4eoSH4mWXXZYEquYhFIeAR44cSaGENGxD+GcbIcR5vodBqiq9X4Zae3EIwuEj+UvbzEX9elzWVSFgUVCCub6tiIWAz/6GZO3MKcwvRJIQurtz584KL9K2obplEV882r5rL+7sPL+Yr58Yl4AC1rj8t3w6L3FCBOblryBsjZc+m7lZiaeZGDgNR6yqN04NCUfct29fp6TjE0a1tq7Fxo9T8lkL2+gIyfTJEcMEohCyWvMMbZMI52FTj9fDjTfeuNoBbPO7Rx4evNvOPvvstNGjLdo4vPPOO8kTLnLMBSYEea5lcavQ2+/LEwtbxHJEk3vvvTcJ7oveVfUKtvUnYxM8Uv2tdLPHP//8k3KQ8RuZVzwCsZCwTUrQz5pzvvrqq1SZEC/eeiOUnQIt5Ijzd9LNLvH72LNnTxLMZ7W6tzs5gBa9z7r1wE83CQw5z2O71157Lc1FHJBYuGX57xsV0ElrQsQIYbZ4KC4SsTik4oCXtUGzzYoeWb6XZd2h79rLeb6s70muo1XAmrDlQsAiRxUnfc1FaCQ5ZIE7bwKmkheLMUppsxGcl8Nkwhgm1bU4BSQfDCdO55577tz+1ZPqu7hdnRmHtgmLW/LKkecEz8U2p+qrG13+d0ZAJ8QGrza8SWPjsEjE4t3Fb4hFMdWjSGJNDkBErfPPPz9/MCOOAIEdAZCNA3NLvKvaiFjMJ8xJb775ZhoBhyh4+7YtXDHisCf36BCwEMoRbK+99tpNfQwxBe+EWQIWvxNymbFhxPOaAyp+Jw899JA26Wnx8MC68MILt6zSXBdCEAzxyuJ3ZRuewNDzPJt08soxr1AoQZG3v83IG8qhOB5tCFjsM6KK7SIRC08f1gjsYb755pvkVc2cQgXWLlW9+/d++17Zd+0FEef57fu92C4jU8CasCUjRJCF0axkk20ErAkPL8uusWDF3ZlT2XoZ+VmDqS9uSXocyfazHPiEO61NpmscTlhZyCKQhMhe/10sErGmO7J8ewZ/hBDy+Lz//vsbYZhdRKx8Rz+9nkeIIJ5YzC3NioKLBKzpjSj/HsXais34G2+8kTzg5rW6t8KuXbtSyGY952j+NKYxAuf5adhhVi9IfUGFYYpChcheT7i/SMSa7sjy7Zlrr3xtZ8/bEVDAasdplE9FEnc8rJ577tZUMvEAAAkkSURBVLnqqquu+k8/FLBGMUsViQx37NiRvEmoBNlmcTtvgzLOKLbXU7XJNO0ZYTbk4jl8+PDGiaoi1rj2wgOLjQZeO+QsiaaItX67RBJ3qtwRhsOBVb0pYK3fJjwxqtURFksi6XPOOWduR+qb9WeffTZ5v+nRM7zdnOeHZzrEHfn+k7OKnHH33HPPxi0VsYag2+8err36cfOqfAgoYE3cVoT9ccJ32mmnbepplC7/9ddfN4WzEVbw+uuvp9NcEiC7mBrO0PVqdbg5k2SS3D7z2m+//ZZyzJAgHMHrggsuGK4z3ikR0CbT/SKwkPrrr782lcFWxBrXZoTknHzyyZvmBkWs9duFueHUU0/d5H1FT9i0U92RPwSu448/fqODrAEQTMiVefHFF6+/49v4ifVqdW0K3oTQSE4lvOpmrdm2Ma61DM15fi2Yez2EA3fsQ2GPelPE6oVzkItcew2C0ZtMlIAC1kQN06ZbkdSSz5KPiepDNMQrXN9ZdJmgsg3J7p8hgT75kUhW2UbEeuKJJ1Kyys8++8zKad1xt7pCm7TCNKkPKWJNyhwbnVHEmo5dIhEvVQXrCcURrx555JGUI44DEoSs5uZxOqPIsyfhHYcNFolYbRLy50lhWr12np+WPdr0RhGrDaX1fsa113p5+7ThCShgDc90bXeclWi0Ll6ZVHS1puDUHBGL5NSLKqZEMkUFLG2yWgL53d2F1DRtpog1Dbu8++676ZCEQiDMN7S6eNXmAGUaI8mzFz/99FO1d+/e6ssvv6wefPDBlKeMRPnNxnts//79KRm/Ve1Wa2vXXqvlu4q7K2Ktgupy93TttRw/rx6XgALWuPyXenozNwbhguF5pXi1FNrWF1O6/IEHHkj5Mkj0Sp6fSy+99D/Xz0qm2PoBfrAzAW3SGdnoFzQXUi+//HIKmbKNS6AuYlF5kGqDxx133LidKuzpeFffddddqZDLnXfeqXg1gv2/+OKL6r777qu+++67VCHt6aef3pQTC88g8v8Qekgidyqx2VZHwHl+dWxXdee6iEVVVd5pVPq0jUfAtdd47H3ycgQUsJbjN+rVdQGLzQWluHFzV7xar1mOHj2aStETTkhJ5gMHDlR79uypTjzxxArxikma/1ONbd++fdUJJ5yw3g4W+DRtkp/RYyH1+eefV0899ZQltCdiQkQswtQQ57fK9TeR7m67btQFrN27d2+EDep5tV5TUxUaDzjCCUm4j4h10003pfmcjfnBgweTBxbiFUKjeUdXbx/n+dUzHvoJ/FYIfb7++utT5UJ/J0MT7n4/117dmXnF+AQUsMa3Qe8ehIBFdcJrrrkmTQqKV71xLnUhk/KhQ4fSIpbwDtrVV19dUV74jz/+SDlKnnzyyU0VppZ6qBdvSUCb+AWRgARyJxACFgLizz//nMRExatxrPr7779Xjz/+eKreSSOU8JJLLql++eWXNO/zPw6qOLyyrYeA8/x6OPsUCUhAAlMioIA1JWt07AuLqTvuuKOiRD0N758jR45UO3fu7HgnPz4EAU4x2GC8+OKL1VtvvVWRo4yywnjF3X333S5qh4Dc8R7apCMwPy4BCUyKwKeffvqfOV3xalzzkGeUfFjM8+S/5IDqhhtuSOG1eMjpYb1++zjPr5+5T5SABCQwJgEFrDHpL/nsY8eOpZC0Z555RvFqSZZeLgEJSEACEpgagSjWQmit4tXUrGN/JCABCUhAAhJYNwEFrHUTH/h5JA8niTingXpeDQzX20lAAhKQgARGJPDvv/9Wjz32WEUOphdeeME8ZCPawkdLQAISkIAEJDA+AQWs8W2wVA9Y3OLCftZZZy11Hy+WgAQkIAEJSGB6BCKvIjmXbB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v8Dq1UaYeglLv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4" descr="data:image/png;base64,iVBORw0KGgoAAAANSUhEUgAABLAAAALmCAYAAABSJm0fAAAgAElEQVR4XuzdC5gU1Z3+8d8MAzOIEAVRUTZuogmabLzEa7xhRPGGCwqK8YImYhSIuIiiUcEoGgkrCngnugriBYMXkiiByEY07t8ViUpijErwGiUhooLIDMxM/5/3uDXW9HRPV/d0dVdVf/t5fLLLVNU553Oqq7vePudUVSqVShkvBBBAAAEEEEAAAQQQQAABBBBAAAEEIipQRYAV0Z6hWggggAACCCCAAAIIIIAAAggggAACToAAixMBAQQQQAABBBBAAAEEEEAAAQQQQCDSAgRYke4eKocAAggggAACCCCAAAIIIIAAAgggQIDFOYAAAggggAACCCCAAAIIIIAAAgggEGkBAqxIdw+VQwABBBBAAAEEEEAAAQQQQAABBBAgwOIcQAABBBBAAAEEEEAAAQQQQAABBBCItAABVqS7h8ohgAACCCCAAAIIIIAAAggggAACCBBgcQ4ggAACCCCAAAIIIIAAAggggAACCERagAAr0t1D5RBAAAEEEEAAAQQQQAABBBBAAAEECLA4BxBAAAEEEEAAAQQQQAABBBBAAAEEIi1AgBXp7qFyCCCAAAIIIIAAAggggAACCCCAAAIEWJwDCCCAAAIIIIAAAggggAACCCCAAAKRFiDAinT3UDkEEEAAAQQQQAABBBBAAAEEEEAAAQIszgEEEEAAAQQQQAABBBBAAAEEEEAAgUgLEGBFunuoHAIIIIAAAggggAACCCCAAAIIIIAAARbnAAIIIIAAAggggAACCCCAAAIIIIBApAUIsCLdPVQOAQQQQAABBBBAAAEEEEAAAQQQQIAAi3MAAQQQQAABBBBAAAEEEEAAAQQQQCDSAgRYke4eKocAAggggAACCCCAAAIIIIAAAgggQIDFOYAAAggggAACCCCAAAIIIIAAAgggEGkBAqxIdw+VQwABBBBAAAEEEEAAAQQQQAABBBAgwOIcQAABBBBAAAEEEEAAAQQQQAABBBCItAABVqS7h8ohgAACCCCAAAIIIIAAAggggAACCBBgcQ4ggAACCCCAAAIIIIAAAggggAACCERagAAr0t1D5RBAAAEEEEAAAQQQQAABBBBAAAEECLA4BxBAAAEEEEAAAQQQQAABBBBAAAEEIi1AgBXp7qFyCCCAAAIIIIAAAggggAACCCCAAAIEWJwDCCCAAAIIIIAAAggggAACCCCAAAKRFiDAinT3UDkEEEAAAQQQQAABBBBAAAEEEEAAAQIszgEEEEAAAQQQQAABBBBAAAEEEEAAgUgLEGBFunuoHAIIIIAAAggggAACCCCAAAIIIIAAARbnAAIIIIAAAggggAACCCCAAAIIIIBApAUIsCLdPVQOAQQQQAABBBBAAAEEEEAAAQQQQIAAi3MAAQQQQAABBBBAAAEEEEAAAQQQQCDSAgRYke4eKocAAggggAACCCCAAAIIIIAAAgggQIDFOYAAAggggAACCCCAAAIIIIAAAgggEGkBAqxIdw+VQyAaAn/+W7Pd8tsGW7MuVdQK7bdzJ7vouNqiHpODIYBA5Qg0PPVb2zDn55basKF4jd68yeqOH2rdvn9e8Y7JkRBAAAEEEEAAAQQ6LECA1WFCDoBA8gWO/tkG29wUTjv//dud7YKju4RzcI6KQEIEUqmUNTY2WufOnYvWos2bN1tNTY1VVVUV7ZilPFDTu2/Z2u+fHFqRW55/sXUdfFJox+fACCBQWQK6hldXV7v/kvhqbm42/afPFV4IIIBAWAIEWGHJclwEEiLw9j+b7QezNobWmp22qbb/+mHXDh//r3/9q5177rn2zjvv2M9//nPr379/1mN+9NFHNmbMGPvHP/5hd9xxh+28884dLp8DJFvgzTfftJkzZ9qiRYvs448/tsMOO8x+9rOf2b/8y7+E3vAPP/zQbr/9dvvmN79pQ4YM6XB5mzZtsscff9xefvllu/TSS62urq7DxyzHARr+e5Gt++nE0IquPfwo63HZ5NCOH5cDz5o1y/70pz/ZT3/6U9tyyy1dtZ9++mn3/+u8/Nd//dfQm7Js2TIbPHiwnXHGGXbVVVfF9pwNHSqiBVRS/z3yyCP2ox/9yC6++GIbN26c6xGFOs8++6zNmzfPJk+ebFtvvXWHeirTd5j6+nq78sor7d5777UFCxbYvvvu26Ey8t353Xffteuvv95OP/30kpedb13ZHgEE4i1AgBXv/qP2CIQuELcA689//rMddNBBdtNNN9n222+f0YcAK/TTJlEF/P3vf7exY8faM88809KuI444wp1jX/rSl0Jvq3dDdPPNN9uJJ57Y4fK8sHfvvfeOdRhAgNXhUyHQAV599VV3Qz569Gg74YQTTNfPa665xt2EKwDt0iX8EbSVFIAE6pSYbVRJ/ZcpwPK+c6jbbrnllkQGWDfeeKP953/+Z1nCs5i9HaguAgh0UIAAq4OA7I5A0gXiGGCpTxQ4XHTRRRmHshNgJf2sLW77vMBHN+zTpk2zL3/5y8UtIMfRCLAyAxFgleY01PRVjcBSgPq73/3OttpqKxs6dKgb8ar/uxSvSgpASuFZ6jIqvf9KEWCVuk/TyyPAKncPUD4ClSNAgFU5fU1LEShIIG4BVkNDg3366ae2YcMGN0LmqKOOatNuAqyCToWK3ancN18EWARYFfvm+7+Gl/s9WOn+HW1/pfcfAVZHzyD2RwABBL4QIMDibEAAgXYF4hZg7bXXXvatb33LTW3RGhAaNZC+TlG2AMv7d22vEVzTp093w+G1xsuFF15oRx99dM4wTOsjaa2k3/72t9a3b1879thj7eyzz866VtLf/vY3+8UvfmFPPPGEG+Wg9bg0Pe0HP/hB1nq3Vz+tg/Gb3/zG7r//fvv973/v1qyRw6mnnmpHHnlkxuk+WhNJ9dU+utHQK9c+n332mdtH9dbUOrVb7f32t7/t1qn5zne+02qhWv8NjCwfe+wxe/jhh1vaPHz4cLd2RqYRHaqf1g958MEHXVlaCDdX/do7qdXPWgNq4cKFrr0KPOW+//77O/fddtvNLWzunQ9PPfVUm8P51xgppH5aE+X//b//Z3PmzGnxO/jgg+3MM89s6Sdv5Jemxfpf/rVV9O9B2+NfI8V/PK3n5Z/WUkh7ynEZjcsILP+UIr0P7777bnf+qX/1fjn55JPdf/61yHLd8GeapuSdL9tuu60L73Xe6H91HdD5fdZZZ9lpp53mytF6NbpOqR56HXfcce6al2lNt6Dnl3cOeHXTe0Trt2la0QcffOCuhZdffrkbxZW+RpD//PFGcvinzObySD///D7nnHOOe5/dc8899t5771n6+yx933zP/1zt1chN9Y3WJtL1UnVo7zrv1Ud99F//9V/25JNPuv1z7aORcitXrrRHH33U7aPPE700VVg/5Hzve9+zXr16tTQ3fc0kLSx+1113ma53usbKSXYHHHBAxgc95PPZ1V7/ZboW6vPj3//93+2kk06yLbbYolUXBfHOdj1Su/R+0Pmg/9W1P1tZ6d8Tgn62p783vfPZX6dvfOMbrdbflMGLL77oPhflr/7WZ/eee+7p3pvpDkHXwMr2GZLuk762XD718fo2/ZjpU97zOV/K8XlCmQggEB8BAqz49BU1RaAsAnELsPRlfcKECW6ql25YzjvvvDbrtOQKsLp37+6CHgUsem233XY2e/Zs23333dv0gf9Yujm87bbb3A2K/6UbD93E6UbA/3ruuefcQq/6kpn+Uhj0k5/8xI455piWmwevrGz122WXXdzaNGp3ppduRn784x+3ulHWDaYWRZ4/f37GfYYNG+YWhvXf+KxZs8auuOIK+9WvfpVxH33x1gLnWnDce8Kd9yVX65N5NyzpOx9//PE2derUVutKKSibMmWK3XnnnYHr194bRdYK0LygLpP7jBkz3E1NkACrkPrl2kdBg3x1069pWu0FWPm0J0iAlatumc6HslyYzCxuAdZ3v/td++STT+wPf/hDG7L061SuwKa9AEvv1QEDBrgFlXWD7n/pvNJ1TNeB9OtOpsA/n/PLK8er23/8x3+464p3PfzhD3/oAixdN0oVYOn9o1G5ma6JI0eOdJ8N/oCkkPM/V3tfeOEFu+CCC9p8LshLnw033HBDq0WvFUQpXNf1P/2zRPtk+mzQPr/85S9dvypoyfRSiKXra+/evd2f/dcDTQnVAyrSzxddyzONZM73syvb+SxvBan6L9NLD2PRwwK+8pWvtPw5l3e2J7UqvNJDW6699tqMZSkw09+8z7pCP9vzDbBULz0oQT+Ypft7FfU+E7xztdgBlo6vz/na2loXXuZTnyABVr7nS7k+UygXAQTiIUCAFY9+opYIlE0gjgGWAhn9eq0nAL3++usuPNITrLxXrgBLv4BqZITCIN3srV+/3rp169buelreKB2FNpdccolbJ0lPOdQXQYVaAwcOdDeU22yzjauGnmp3/vnn26pVq0w3ehqBpAXB9YVex7ruuuvcjZeeqLjHHnu4ffyBSqb66UuiRhApKJOBRo7pxka/7OrLqSzuu+++lpslfVFVnXTzoJvXSZMmtZSlX+8VQi1durRVCNjU1ORuuPSrsgK78ePHu4BPLy12rvqqvYcccog7rvc3/5dclSWj/fbbz+2nERm6sdXNmm40ZaWXytINh/pBo8fUn//2b//mRnapfzVqaO7cuRlDykxvGNmqHD0JSvXWDazMFai9/fbb7jzRL+DqC93IeDcL2W6+Cqmf+kMj3RRc6lf4iRMnuocOqE1//OMfXVgnc/+v19mmEBbanmyLuBfSnrJdmGIYYMlKgbTW5uvXr59ppI9Ccr1XdX3xh+QdCbAUeCrk0PtZozn1SHuNytG5r3I0ylE367pW9OjRw9544w13fdB5p/e8RmPoVej55Z2vOobeZ6NGjTKFChs3bnTlZQrf/OdRMUdg6biy0PVGI1lkodGcehKcnPzvs0LP//baq/LkrpFuMlZQpBFw+kzRZ4N+aEkf/aJF8xVoKsCWnfpJ1ymFn7p2yEd96P9seO2110wBoYx1vVRYKvPNmze7kUa6nqm9Kk8jsfTyB1gKqrS/ggx9Rulars8GfV4MGjTI/d/qu0I/uzKdz/5roYI8na8aDdqpU6dW1+P0HzZynV/ZrkmekX4A0ntOo7X1A8tbb73l+kaj1vznQ/oPGEE/2/NdxF39oz7++te/7uqlz3udN3r/KcjUe1KhpEbjaVSc/7uA/0nK+T6FUO97faYq0NT3De+hN4XUR3XKtgZWId91yvm5QtkIIBB9AQKs6PcRNUSgrAJxDbD0S6LCCN246IuhfkX2fsUNEmD5b+Ta6wD/l9z0X7i9m0B9OdaNgEYRaRqNvrjr5kVfVlUvPVnOG6nklaWbSY2Y0n8aMaQv9f6yMtVPx9IXUY0g0pQD/0vTV2ShX/V1o6KX94VeNzoKnb72ta+12kdfcHUDpZsg1Vc33bqxGTNmjLv5ufXWW9ssaP7OO++4p5Xp7wqfdGOil3cDo0BLX8R18+C95KE6a3SARhAo2NPLO1bPnj3dDZSmRvlfugnUiJKXXnqppX7t9ZVuDBVa7brrri6ES3+CoII+bwqhf0pdtjChkPp5TzTUl3r/DahXb68OCgA18kA3ltkCrELbky3AKqQ95bw4xW0ElkLn9PeM/6bz9ttvd8GS//2SHm543u2NwFJQoTBW0xW964pGdlx22WVuRFSmY3rH03tPI1h1vSn0/PKOdeCBB7qQ2Qux26u7/zwqZoCVaTSoytJNutqqPvGuBYWe/+21V+GIwihda9T3/pGs3rVUQab+pqDN/wOB+kEj1RRmeC/96KCQRddKhQ/eZ4N3fddnja7v/s8T/+eNf/qx/9zTNHeF6f4nSnrXCZWvc9P7QaSQz65M11DvWqgfVvTZ5YUzXlsVzijs1Q8z/vAm1/mV7ZqkEWrqC4WqcvMbPf3003bKKac4OwWO+kws5LNdZecTYKm/1Zdqv/f9wF9/nRsKWzW1M1O4VmiApVHUOr/0v3q/eZ/9hdZHdc4UYBX6XaecnyuUjQAC0RcgwIp+H1FDBMoqENcAS79y6xdMb0rd97//ffcFXf+eK8DSlI8HHnjArR2S6+X/kpu+5oO37+LFi90v297NoRaY1xfz1atXt9y4pJejqX0KgvTybny8srLVz/uCrpE9+oKukT3pIY2/HG97/02r/+/+YClTKJbJxqujbk4UYGlao/+GXCNC9GU9vV6ZvvR7bv7QLb1MrR+m6TlB69def3o3bLrJ9N9sZguwCqnf8uXL3QgIrafmBVS5zrFCF3HP1p5sAVYh7clV9zD/HrcAyz9Nx+9SSGDTXoCl963/vaey/Demmd4ruUZ8ZerHbOeXV7ds7S3lCCyNRNL1RiG4/7Vu3Tp3DX7llVdccKB17wo9/9trr0ZN6fqq0T0KRxQqfvWrX804mlf187aXrVevdPts7u2917w6+sObbOGpd5xMn5OeW76fXZnOryDXwkz1znV+ZXPwytPoNX1maFSvRh+l/3iU3n6NiA762a7gN58AK8j10bs++N+3QacQZjq+F17p3Pemyweph7dNpvrob5kCrELPl3zqw7YIIFB5AgRYldfntBiBvATiHGCpod7wdf3K663LpOH4GkXk//VS2xbydEJvH41WyLZOljeSQesq6ddUhTv6JXjFihU5+8K/2Guu+nlfTLWWiffSCAON+tL0GS3QrKlq3ssbsZXty7m2a+9mU1PvNApKU/803eXll1+2//mf/3GLk+vlX+g81w1ypnK8+uVEMnNT8jQiIehLIxn05VqjLlR33dzoV3hNnUxfYDdb3Qupnxca5lPfIAFWPu3JFmAV0p6g3mFsF7cAK1ufFzvASg9g0288dT6lr8eX6/2Zz/mVK6DK9fdCPNLPL68M/4ga/zb+QM/zKPT8b689ChO9kcDe+kYKUBTkazqhplP71+DyRmwpcPOPAvXXPdfngIIpbaNrm6ao/+///q+7Lus67R99l2vKWaZyvPrl+9mV6fwKci3MtF+u8yfbtcb/g5a3jUYIa4qi/tMoJP9ot0I+27t27dqhAEs/bunHK/WdvrOo77yHpPivH4UGWJ6BRmKmr1OZyS1ofbIFWIWeL2F8XnBMBBBIjgABVnL6kpYgEIpA3AMsL0jRlz9NJdTNkdb4KHaAlR6G+TvD/3Qw3ZSsXbs24+LcmTownwBL++vLr6Yram2o9AWA9YuzRjN5Uykz3ShmuxH0f3nWl2AdXyMEMi0y7B2jowFWpqc3ZTvJgwZC8tHUPT2FKttix0EDrELqV8jNV3sBViHtyRZgFdKeUC46AQ9KgPWjVsFt+nVGT7/zv7KtUaNtsgVYhZxfuc7xXH8vZoDV3nUhvZxCz/9c7fEeWqGpd3pyq/+lMEtTu7WeoMKTXH2ofTOFFwrKFL5rIXCtm5Tt1dEAK+hT7VS+/zpaaBBV6H7thVgatavrv35Y8r/0xD/9wOSNvM4VFGrfTP2V7wgsnR9al01TWRVYBfmMKyTA8hax16grLV+gZQb8gZ1XbiH10b6Zri+Fni8BPwLYDAEEKlSAAKtCO55mIxBUIAkBln5p1hdTPb5e01oUXunGppgjsLQIeLYpH94ILK3xoS+Oepy0no6lNZ2y/cqeqX+CfKH29tO6Vbqh0fSHJUuWtDz5TItIa80NjdIoZASW/1ds7zHf+sKvdW6+9a1vuXBQ61ip3GIFWO2NEAt6Hms7/wg13Thq9INuWrR4rfeESU0t0SvT+l3pawcFCQDT65frZjdTe7IFWIW2J1eAVSzvfPqmkG0JsMINsAo9v3Kd47n+XswAK9v0aP8ILO86Vcj7WedtrvZ457ZCJplqhKquyZpWqBBd11HvQSOFjsDSMb0nHWpU0T777OOmb2u6oh58ob/rYSHFCrDy/eyKwggs/zVGYY5Gp2mtSYWKWhNNL41Y9tbL9D5v8/ls1xIF+QRY6SP01FfqO42W1lqNCgH1Y5EW3+/ICCz/kwV1nuj7R6bwqtD65Aqw8j1fCvk8YB8EEKgcAQKsyulrWopAQQJJCLDUcP9UQq19ohsIjS7wBxX5BEQepn8NrAcffNAOPfTQNs7e2ire+iOauqYbq/bWOelogOXfX19K//KXv7gvwJqW4K3vlWsNLP+Cwt76G7oR0WgBra/lf3KRV55GZGntLq3T1dEAK1f98j2hvRuLM8880y3UqxtH/0vTYvQ3hXtBAqxC6uetw6LFuhWqaspJrle2AKvQ9mQLsAppT666h/n3Sg6wvEW7/Te1uUbv5DsCq9DzK1eg097f/cGSP0jNNcUxW1A8bNiwjGvNeWvzyMxbL6zQ8z9Xe7O9B/TDikZl6cmj3nph+rdcnw3ewzcUvGutPj1ZUou360mTuiafcMIJraaKq3yVo9G3HQ2wgqzRlam9ha6Bpc8qfW761+4q1Lu9a5F+VNIDQTT93nuYQiGf7VpPK58AS6Ox1d96YIpGYOlz1b8ml36I0hMk1X+FBlj+UErvB7XTP23V71JofbIFWIWeL2F+bnBsBBCIvwABVvz7kBYgEKpAUgIsIenLqb4semuRpE8V62iApWBHI6z8Xw69J+VpWof3JCV/MDR27Fi3mHD6r6Heo9T1K7r3lKz26tfQ0ODK1toW/ic2eSeHHq+uRex1k+YFWEGfQqigz1vfK9d6L/q79xTBjgZYXv3UBt1UaKFl/0u/KuvphDNnzsz4BKf0N0Z7Iyz8T/cKOoWwkPrlegqhvvBrAX796u+FaNkCrELbky3AKqQ9oV58chw8yQGWN2qzT58+bZ7kp3NETxD71a9+FeoUwkLPr1wBg/fEt0zh0rvvvuuevKfAoxgBlkaGZnrCnfeUV60NqIBA1+xCz//22usF1v5y/Ke1nrCnp9B6AZY+B3S9l32upxB663vp8yzTlHivHO9pfhrx1dEAq9DPro48hVD1vueee2zgwIGuSbnOr2yXDW/EsUYz6UEa/pdCHrnrb5kCrKCf7dnq53126+/+Ude5QmfvScB6smihAZY3Ou+b3/ymG32theuzvQqtT7YAq9DzpZyfK5SNAALRFyDAin4fUUMEyiqQpABLj6TWr936gqpXsQMsHXPUqFHuaVO6cVJYoZFL+vKt9Sb0RMTu3bu7sv1fTLXPOeec4/ZRkPL888+7L5rpN3G5ArYnnnjCRo4c6abGTZo0yU2L0+PANe1Pv84r4NKj7RX6aKqfPwDy9tljjz1c/TT9UIu86kZPC85feuml7hHrmmrxgx/8wK0npuNpez15SW3Vo74VdHkBYUcDrPRQSaOmNA1TN3maiqN1TPTLtL9N7b1ZvF/ztYCyRix4a4EpLNLaMVobJdN5kW30RyH1043S/fff725GZK71b/bbb78WQ63Pddttt7Uy927YdJ5oe+9R94W2x7tJ0bmom7q+ffu6dhfSnnJenJIcYHlBpxZw1ugTXVM0YlAjHNVnmvakbcIcgVXo+ZUrYPCCIj08Qe9DLWauc1r/rmvTH/7wB9e2YgRY3vtZ4b1Gt+il6c26dqkMvd/69+/fofO/vfZ6gbT6Ue9fBVWavqzrgEYFqx4KaPxt9X68kI/20fVWT23VsXTtULilY6juuv7q+q5r47x589y5os8Aba/RO1q8Xdfxl156ybWxowFWoZ9dma6h/muhpj3qM+uwww5z10JdkzWtUgvga4F1fR56T67NdX5luya9+OKLzlLvI5V1yCGHuKcSy+l3v/udG5nUo0ePlh8O/COw8vlsb28EltqlUXPe56z3Plfd9F7Q6DmFqepT/eilzyVdr/UqJMBSgKrPDIVWeuqt95mXzajQ+uh4XuCtQFgjmb0HxhTyXaecnyuUjQAC0RcgwIp+H1FDBMoqkKQAS5D+X/jzCbD8X2b9wYz37/rip0e2K1TxAhyv43SDlP7lUV/e9aVZwVC2hdA1Okv/eSO6cgVYmZ6y5D95FFSkPzZbo6u8kVuZTjSNktAXa02r06u9MnRTpVEDf/zjH90oL/+v5rmmAGW7KdEaMfpCrIXpM73Uh7pB8xbebe/Nkukpjd72uoHSGjGqh37t9j9Rsr26F1I/GWrUmP7L9FLApvPFC5a8aZveeeWNvFDZ8vY/dTJIe7xpIjr/9NKaK7qpUnmFtKdcF6gkB1iZnl7nOR911FFu1I7WsQkzwCr0/ZIrYPAWk9b7Ov2lgEdr/+i6WIwAa/jw4e6cTn+PKMTQWn0KdPyjXws5/3O1178+Vab3itrsn9alvld4oSl/mT4b9D7V37SeoTfdrL0ytJ1GgMlUAZFCQgU1hTyFUPUv5LMr2zU017Uw02dnLu9s16P2zjvto3PC/2S+Qj/bM9XPb62y9GOVPmO0bmT6Uyr99de5oacjKqD0P1EzyCLuOrY+uzXdONfL+y6kNdMKqY+O77XbK0vnqOpcyPmSq778HQEEKluAAKuy+5/WI5BTIGkBlhrsTR/58pe/HHgNrFwBlqZpaOTM6tWr3QgJjVTSgrAaeaX/sq05obU3NPJHo6c06kkhkH4ZHjFihH3nO99ptZZJrgBLbdMoM43OeOihh9wILt2QeY8K17QJLQ6b/vL20a/72kcvjQ469dRTTU8u9Eb8ePvppkPbqgzVWTdUxx57rFsbS1MedfOlUQDjxo1z0+H0i3qhAZbXJj2lSWuMeY8U12K3WkdKbfLCtZwn8/89pVFTLDWVUr9sy0YjQNRHO+ywgxvRpUDPP80kV93ll2/9vCeTKfD02qT+VpvSzxfdeCkQVN1UZ92Ua/0s3XApgMy3PXLSL/O6WdN52q9fPxdgeVM0C2lPEPtib5PkAEtW3jmikY3qJ10bTj/9dPc+0wLUgwcPDjXAUh0KOb+CBAzeNUc38Wqbzj1d83Tu/+Y3v3HTCIsRYCng03H1gI2HH37Y/bigAFAjXlWmf70h7/zM9/wP0l79cKL3qa4TumbqvavRpGrvgAED2lxjVRdvH43Q8q5VCq27pHYAACAASURBVLc1iij9Ou49hVCfQRphpuu+jq/ro9qrUUa6Fq9cudJdR/SeLzTA8pzy+exq7xqaz7XQH5QEffKs/7rjlaVQRyP9FBDq80vTE/V55z8n/J+3+Xy2ZzsfNOJOI8D1w4FCUx1TAZ331D+NDPc+f9V3Clc1alDfKbSupNY6048eCr/CCrD0eVhIfWSs7wVqk0YCylWf//pRSKPA9crnfCn2ZwXHQwCBZAkQYCWrP2kNAkUXiEuAVfSGBzxgkFAp4KHYDAEE8hCIS4CVR5PYtEgCQUKlIhXFYRIqwGd7QjuWZiGAQOwFCLBi34U0AIFwBQiw2vflS2645x9HRyCbAAEW50Y2AQIszo2OCvDZ3lFB9kcAAQTCESDACseVoyKQGAECLAKsxJzMNCRRAgRYierOojaGAKuonBV5MAKsiux2Go0AAjEQIMCKQSdRRQTKKfBpfcoG3/BZaFU4pF+N/WRobWjHD/vAfMkNW5jjI5BZYPOfXraP/+Oc0Hi2OGOkdTvzh6EdnwOHJ0CAFZ5tpRyZz/ZK6WnaiQACcRMgwIpbj1FfBMogsPiPjXb94w3W1FzcwnfdodquGFJnfbaqKu6BS3g0vuSWEJuiEEgT+GzOz23DnJ8X3aX24MOsx0+mFv24HLA0AgRYpXFOcil8tie5d2kbAgjEWYAAK869R90RKKHA5iazdRtTRS2x15bxDa6KCsHBEECgYIHmjz8ya2oseP9MO1b36l3U43EwBBBAAAEEEEAAgY4LEGB13JAjIIAAAggggAACCCCAAAIIIIAAAgiEKECAFSIuh0YAAQQQQAABBBBAAAEEEEAAAQQQ6LgAAVbHDTkCAggggAACCCCAAAIIIIAAAggggECIAgRYIeJyaAQQQAABBBBAAAEEEEAAAQQQQACBjgsQYHXckCMggAACCCCAAAIIIIAAAggggAACCIQoQIAVIi6HRgABBBBAAAEEEEAAAQQQQAABBBDouAABVscNOQICCCCAAAIIIIAAAggggAACCCCAQIgCBFgh4nJoBBBAAAEEEEAAAQQQQAABBBBAAIGOCxBgddyQIyCAAAIIIIAAAggggAACCCCAAAIIhChAgBUiLodGAAEEEEAAAQQQQAABBBBAoJIENm5K2TOvNdmiFY2m//tnp9RZ965VGQlSZvbMXxpt9jOb7b0Pm62x2aym2qxvr2o785DOdsiuNZZpz882peyB/9lsv3m50T76LGWplLkyDti5k513RBfbaou2exVallfxTY1mT/6p0X794mZ758OUa9v4Y2vt2D1rKql7y9pWAqyy8lM4AggggAACCCCAAAIIIIAAAvEWUJiz5JUme+KlzfbXv38eROm187bVNu20zAGWAqHrn2iw/36l0QVQXbtUWW1ns4bN5sKhqiqzE/ftbKOO6NIqxPp4Q8oue6jeXvug2W2zZW2VVVebrdv4eZC1/Zeq7JqT6+wrvatbUAstyzvAn//WbJMfrbd/rFMMZq7cHl2rbMyRXWzANwmwSnX2EmCVSppyEEAAAQQQQAABBBBAAAEEEEigwKUP1tuyVU2uZd3rqmybHlX25j+a2w2w5j232X7+u00uuBp7VBc74t8+H23V1Gx225Ob7LHlm61LJ7NJJ9bZAbt0alG75+lNNvfZzdazW5VdPqTW9vjy539758Nmu/rRBlfuYd+osSuG1LYEX4WWpeOqXdc+1mDr61P2L72q7ZzvdnH16fRFPpbAHo1mkwiwotkv1AoBBBBAAAEEEEAAAQQQQACBWAhc81iDaWzSyft3tq/3qbaFLzXatCcasgZY6zembPx99fbXfzTbqQd2trMP69KqnZoieNF9n4+yOmr3GpswqNb93dtv1ZpmO29AFxu2X+dW+z3zWqNdt6DButVW2Y1n1FnfntUt++Rblg6selzyQL1pBNbeX+lkE0+odQEdr/IIEGCVx51SEUAAAQQQQAABBBBAAAEEEEikwBM5Aqz3P2q2sXPq3VTBq4bV2T5f+WKElQdyy2832SPLNtu+X+1kU06pc/+sIOnH8+qtusrs+tPqXEDmf61Zl7IL7t1oaz9NuRFYB/ersULL0nEX/7HRrn+8wbbuVmX/+b06+/I2DLsq5wlLgFVOfcpGAAEEEEAAAQQQQAABBBBAIGECuQIsTRNcsz5lGrbVc8sq65JhGSlNB1z6aqNbB0trTen1+9caTaO9tvtStRthpWmE/teGhpRdOLfeVv69uWWB9ULL0nG9Ohy3Z41deOzno8B4lU+AAKt89pSMAAIIIIAAAggggAACCCCAQOIEcgVYuRq8+uOUjZu70T75LNVqDawgx/XW4/IHX+2Vl60sLQqvMOy9tc120XG19sbqZlv0x0Y3JVFPSvza9tVugflv9m07eixX+/h7YQIEWIW5sRcCCCCAAAIIIIAAAggggAACCGQQCBI0ZYPTWloaZfXUnxvdYuk/GVpnnf8vIwpy3HwCrPbK8qYeKsjqUlPlpju6JyXWmH1an3JPWlSQNfrILjZ479ZrcXFShCNAgBWOK0dFAAEEEEAAAQQQQAABBBBAoCIFggRN2WAWLN9st/52k1t36rpT6uwrvb9YdyrIcfMJsNor66W3m2ziLxrcQu51nc3OHdDFjtuzs3v6oP5NTyZ8bmWTbdOd9bFKdZITYJVKmnIQQAABBBBAAAEEEEAAAQQQqACBIEFTJgYvUOrSucomDqm1/XZuPT0vyHGDBli5ynrhzSa7cn69bW4y98RDTUn0v/65PmUX3V9v737YbOce3sVOPoBRWGGf2gRYYQtzfAQQQAABBBBAAAEEEEAAAQQqSCBI0JTO8fxfm2zyYw22aXMq67S8IMcNEmAFKcsLsDRtcOaIOtth67ZPIJz66wZbtKLR+u9WY5NOYJH3sE9xAqywhTk+AggggAACCCCAAAIIIIAAAhUkECRo8nP4AyVN1Tth387W+vmCn2/tPYVQTy6ccUZX690j91MI2wvK2itLI6v+495629RoNvmkWttzp7aLtd/y2032yLLNtu9XO9mUU+oqqIfL01QCrPK4UyoCCCCAAAIIIIAAAggggAACiRTIJ8DS0/0m/qLe/vlpyobt19mtNZUpvBLUn//WbD+eV2/VVWbXn1ZnO2/belTUmnUpu+Dejbb205RdMaTWDu5X08o3n7LWbkjZuHvr7YOPm+2S42ttwDdbH0sHZgRWaU9fAqzSelMaAggggAACCCCAAAIIIIAAAokWCBpgvbmm2X784OfhldaYGnVE9vBKYOs3pmz8ffW2ak2znfPdLjY8bd2pp15ttCm/bHALwN94elfbfqsvorB8y1J5NzzRYI+/1Gh77NTJpgyvsy6+DMtbA+u9tc1ujSyFb7zCFSDACteXoyOAAAIIIIAAAggggAACCCBQUQJBAqwPP03ZZfPq7a//aLYhe38eXukJf7le9zy9yeY+u9m+tEWVXXp8rZu+p9c7Hzbb1Y822Jv/aLZj9qix8cfVtozkKrQsjdi65MF6W7cx1aqO/qcQbv+lKpumsOxL2caN5WoRfw8qQIAVVIrtEEAAAQQQQAABBBBAAAEEEEAgp0CQAOvyh+rtuZVNVlVl1qNrlfvfbK/j96qxsw7t4v6s8OiqhxtMi6xrny1rq6y62lzIlEqZ7bRNtU39Xp1t0/2LAxZalsrT0wpvX7LJrYWlEVhbdKmyT+tT1thstkVt5qcl5gRig4IECLAKYmMnBBBAAAEEEEAAAQQQQAABBBDIJBAkwPKeFhhEUNMLxxz5eYDlhVgP/M9m+83LjfbRZ58HV927VtkBO3ey847oYltt0ToN60hZKu+V95pciLXy780uyNKTCffcqdp+eHgX+3KvAMPGgjSSbXIKxCrAamxstCuvvNKWL19u9913n/Xq1StjAzds2GBz5syxefPm2dKlS902/fv3t+HDh9uIESOsW7dubfZ7//337bTTTrOnnnoq4zH32GMPd7x+/fq1+ntzc7MrY+bMmbZkyRL3twEDBtjYsWNdmdWKgtNeqVTKVqxYYTNmzLAFCxbY2rVr3T6jRo2yQYMGWW0tj9/MeeayAQIIIIAAAggggAACCCCAAAIIVIxAbAIshT4PPPCAnXfeeXbggQdmDbDee+89t83jjz+esRMHDx5sd9xxh2233Xat/q5Q7Pjjj7cPPvggcIClQO3GG2+0yZMn2/r169vsN2XKFBs/frzV1Hyx0pvaoSBszJgxLrhKf40ePdqmTp2aMWSrmLOShiKAAAIIIIAAAggggAACCCCAAAI+gVgEWAqKZs+ebePGjXNB0VFHHZUxwGpoaLDLL7/cpk2bZt/73vfsqquusp133tk0SurFF1+0K664whYvXuxCpWuvvbbVSCeFSqeccordcMMNrpwgr6efftrts+2227rQ6fDDD3e7LVq0yJWhUV3z58+3gQMHthzutddecyPBPv74Y7vmmmts6NChrh7Lli1z+zz77LM2a9YsGzlypFW1Nwk4SAXZBgEEEEAAAQQQQAABBBBAAAEEEEiAQOQDrLfeestNG9SUQAVFGzduzDoC65VXXrGTTjrJvvrVr9qdd95p22+/fasuevXVV12wpRFRDz74oO2yyy4tf7/uuuvssssucwHXkUcembNrFZZNmDDB7r77brv33ntNI7v8Lx1n2LBhLqC6+eab3Ygqjb7SiC0FVdOnT3fTDP0hlaYVKhDbcccdXXv79OmTsx5sgAACCCCAAAIIIIAAAggggAACCCRdINIB1vPPP2/HHHOMm2qnqXUKd84//3wXTGVaA+uXv/ylC5KuvvpqmzhxYpu+++yzz+yCCy5w4dbvf/97O+igg9w23r9rlFZ6sJXtBFi5cqWrT/fu3V1ddthhh1abfvTRR3b22WfbqlWrWtbO0r+dccYZ9vrrr7uRWbvvvnurffyh2MKFC1vql/STkPYhgAACCCCAAAIIIIAAAggggAAC7QlEOsDSdDqtL3XJJZe4BdHfeOMNN/0uW4CVq6u9oErrY/3qV7+yvffe2+3iLeC+9dZbu1FRGv2kxdX1UiCm0Ethk3+0lOp28MEHu2BNUxbr6upaFd/U1ORCNI3s8kZ1edMH+/bt60Ztqbz0l9bn0hpet99+u5177rm5msTfEUAAAQQQQAABBBBAAAEEEEAAgcQLRDrA0tpXeoqf9yQ/LwAqNMDyphjutNNOLkDaZpttXAdr6p6m+ykgy/Tq2bOn3XLLLS4880Isjbo6/fTTs4720nEUvk2aNMnmzp3rnnDohV4KpjSVsGvXrm2KC3LcxJ+VNBABBBBAAAEEEEAAAQQQQAABBBDwCUQ6wErvqY4EWArDtJbWT3/60zaLpHtTDzUd8OKLL7Yf/ehHbnSUpvzdddddLqRSiKVpf/vss4+rVpCgydsmnwDLC7myTYPk7EUAAQQQQAABBBBAAAEEEEAAAQQqTaAiAiz/Uwy1BpWeGKhF1b2Xt4C7RkxdeumlbpF376V9p0yZ4qYD6j+FYJ06dcorwNKaW1oPK8gILG8bLSivEEtlBX0tX7486KZshwACCCCAAAIIIIAAAggggAACCGQU8JZcihJP4gMsBVBaT0qB0OGHH25aY2q77bbLqw+8KYZf//rXW9auiuIILAKsvLqVjRFAAAEEEEAAAQQQQAABBBBAIIMAAVYHT4t8pxCuX7/eTRnUCCqNvNJi67179867FmvWrLFTTz21ZeRVr1693JMF9RTC9qb6pa+B9dxzz9nAgQPdsVgDK+9uYAcEEEAAAQQQQAABBBBAAAEEEKhQgcSOwPrb3/5m48aNs1/84hduWqBGYGmNq0Je3lMKa2tr3dRBBVj5PIVw6dKlduihh1o+TyGcPXu2jRgxopDqsg8CCCCAAAIIIIAAAggggAACCCCQKIFEBlh62qCe9KepfxrpdOaZZ7Za18rfg1qoXaOz3nnnHXvooYds1113bdPBzz//vA0ZMsSOOOII9zRCBWFvv/22G0nVo0ePVk809HbWcbXu1apVq9xorX79+tknn3xiI0eOdE879P7NX1hDQ4NNmDDB7r77blu4cKEddNBBiTrZaAwCCCCAAAIIIIAAAggggAACCCBQiEDiAqxXX33Vvv/979vq1avttttus6OPPtqqqqqy2jQ1NbnF2bWQ+/Tp023s2LGttt+wYYMLlW699VbzFmPXwTZu3OhGeN1///0uwBo8eHCrMhYvXmzDhg2zoUOH2s033+wWjU+lUnbttde68jKVpcBN0xJ33HFHmzNnjvXp06eQPmUfBBBAAAEEEEAAAQQQQAABBBBAIFECiQqwtFaVRl794Q9/ME3B69+/f6DOeuGFF1zYpDWzFDBpZJVGWWnqoIKm66+/3gVU6QvAeyFVz5497aabbrJjjjnGlbdo0SIbP36823/+/Plu3Svv5YVU7733nluT6/TTTzdNTVy2bJnbR1MTZ82a5UZqtRe8BWoYGyGAAAIIIIAAAggggAACCCCAAAIJEEhUgHXXXXe54CfIa+7cuXbaaae5TTUySlP6xowZY2vXrm2zu6by6diaBuh/6QmHmqKoxdoVfqW/tHi8QqmampqWP+Uqa/To0TZ16lQ3YosXAggggAACCCCAAAIIIIAAAggggIBZYgKs+vp6FxZpql+Qlz/A8kIsjY7SSKonn3zSrXG111572cknn+zWssr29MLm5mbTIu0zZ860JUuWuKIHDBjgpiJqBFh1dXWb6ijEUlkzZsywBQsWuNBM+4waNcoGDRrkRmTxQgABBBBAAAEEEEAAAQQQQAABBBD4XCBWARadhgACCCCAAAIIIIAAAggggAACCCBQeQIEWJXX57QYAQQQQAABBBBAAAEEEEAAAQQQiJUAAVasuovKIoAAAggggAACCCCAAAIIIIAAApUnQIBVeX1OixFAAAEEEEAAAQQQQAABBBBAAIFYCRBgxaq7qCwCCCCAAAIIIIAAAggggAACCCBQeQIEWJXX57QYAQQQQAABBBBAAAEEEEAAAQQQiJUAAVasuovKIoAAAggggAACCCCAAAIIIIAAApUnQIBVeX1OixFAAAEEEEAAAQQQQAABBBBAAIFYCRBgxaq7qCwCCCCAAAIIIIAAAggggAACCCBQeQIEWJXX57QYAQQQQAABBBBAAAEEEEAAAQQQiJUAAVasuovKIoAAAggggAACCCCAAAIIIIAAApUnQIBVeX1OixFAAAEEEEAAAQQQQAABBBCIlMDKvzfbA/9vs/3vyibbuCkVSt26dqmy/XfpZN/7TmfbZbvqUMrgoOEJEGCFZ8uREUAAAQQQQAABBBBAAAEEEEAgh4DCq7GzN1pDY2moamvMZp7ZlRCrNNxFK4UAq2iUHAgBBBBAAAEEEEAAAQQQQAABBPIVmPxYgz315xKlV/9XucO+UWMTh9TmW1W2L6MAAVYZ8SkaAQQQQAABBBBAAAEEEEAAgUoXGHT9Z6FNG8xmq+mEv75oi0qnj1X7CbBi1V1UFgEEEEAAAQQQQAABBBBAAIFkCQz46YayNGjJZd3KUi6FFiZAgFWYG3shgAACCCCAAAIIIIAAAggggEARBAiwioBYAYcgwKqATqaJCCCAAAIIIIAAAggggAACCERVgAArqj0TrXoRYEWrP6gNAggggAACCCCAAAIIIIAAAhUlQIBVUd1dcGMJsAqmY0cEEEAAAQQQQAABBBBAAAEEEOioAAFWRwUrY38CrMroZ1qJAAIIIIAAAggggAACCCCAQCQFCLAi2S2RqxQBVuS6hAohgAACCCCAAAIIIIAAAgggUDkCBFiV09cdaSkBVkf02BcBBBBAAAEEEEAAAQQQQAABBDokQIDVIb6K2ZkAq2K6moYigAACCCCAAAIIIIAAAgggED0BAqzo9UkUa0SAFcVeoU4IIIAAAggggAACCCCAAAIIVIgAAVaFdHQHm0mA1UFAdkcAAQQQQAABBBBAAAEEEEAAgcIFCLAKt6ukPQmwKqm3aSsCCCCAAAIIIIAAAggggAACERMgwIpYh0S0OgRYEe0YqoUAAggggAACCCCAAAIIIIBAJQgQYFVCL3e8jQRYHTfkCAgggAACCCCAAAIIIIAAAgggUKAAAVaBcBW2GwFWhXU4zUUAAQQQQAABBBBAAAEEEEAgSgIEWFHqjejWhQArun1DzRBAAAEEEEAAAQQQQAABBBBIvAABVuK7uCgNJMAqCiMHQQABBBBAAAEEEEAAAQQQQACBQgQIsApRq7x9CLAqr89pMQIIIIAAAggggAACCCCAAAKRESDAikxXRLoiBFiR7h4qhwACCCCAAAIIIIAAAggggECyBQiwkt2/xWodAVaxJDkOAggggAACCCCAAAIIIIAAAgjkLUCAlTdZRe5AgFWR3U6jEUAAAQQQQAABBBBAAAEEEIiGAAFWNPoh6rUgwIp6D1E/BBBAAAEEEEAAAQQQQAABBBIsQICV4M4tYtMIsIqIyaEQQAABBBBAAAEEEEAAAQQQQCA/AQKs/LwqdWsCrErtedqNAAIIIIAAAggggAACCCCAQAQECLAi0AkxqAIBVgw6iSoigAACCCCAAAIIIIAAAgggkFQBAqyk9mxx20WAVVxPjoYAAggggAACCCCAAAIIIIAAAnkIEGDlgVXBmxJgVXDn03QEEEAAAQQQQAABBBBAAAEEyi1AgFXuHohH+QRY8egnaokAAggggAACCCCAAAIIIIBAIgUIsBLZrUVvFAFW0Uk5IAIIIIAAAggggAACCCCAAAIIBBUgwAoqVdnbEWBVdv/TegQQQAABBBBAAAEEEEAAAQTKKkCAVVb+2BROgBWbrqKiCCCAAAIIIIAAAggggAACCCRPgAAreX0aRosIsMJQ5ZgIIIAAAggggAACCCCAAAIIIBBIgAArEFPFb0SAVfGnAAAIIIAAAggggAACCCCAAAIIlE+AAKt89nEqmQArTr1FXRFAAAEEEEAAAQQQQAABBBBImAABVsI6NKTmEGCFBMthEUAAAQQQQAABBBBAAAEEEEAgtwABVm4jtjAjwOIsQAABBBBAAAEEEEAAAQQQQACBsgkQYJWNPlYFE2DFqruoLAIIIIAAAggggAACCCCAAALJEiDASlZ/htUaAqywZDkuAggggAACCCCAAAIIIIAAAgjkFCDAyknEBsYUQk4CBBBAAAEEEEAAAQQQQAABBBAoowABVhnxY1Q0I7Bi1FlUFQEEEEAAAQQQQAABBBBAAIGkCRBgJa1Hw2kPAVY4rhwVAQQQQAABBBBAAAEEEEAAAQQCCBBgBUBiE55CyDmAAAIIIIAAAggggAACCCCAAALlEyDAKp99nEpmBFaceou6IoAAAggggAACCCCAAAIIIJAwAQKshHVoSM0hwAoJlsMigAACCCCAAAIIIIAAAggggEBuAQKs3EZswVMIOQcQQAABBBBAAAEEEEAAAQQQQKCMAgRYZcSPUdGMwIpRZ1FVBBBAAAEEEEAAAQQQQAABBJImQICVtB4Npz0EWOG4clQEEEAAAQQQQAABBBBAAAEEEAggQIAVAIlNeAoh5wACCCCAAAIIIIAAAggggAACCJRPgACrfPZxKpkRWHHqLeqKAAIIIIAAAggggAACCCCAQMIECLAS1qEhNYcAKyRYDosAAggggAACCCCAAAIIIIAAArkFCLByG7EFTyHkHEAAAQQQQAABBBBAAAEEEEAAgTIKEGCVET9GRTMCK0adRVURQAABBBBAAAEEEEAAAQQQSJoAAVbSejSc9hBghePKURFAAAEEEEAAAQQQQAABBBBAIIAAAVYAJDbhKYScAwgggAACCCCAAAIIIIAAAgggUD4BAqzy2cepZEZgxam3qCsCCCCAAAIIIIAAAggggAACCRMgwEpYh4bUHAKskGA5LAIIIIAAAggggAACCCCAAAII5BYgwMptxBY8hZBzAAEEEEAAAQQQQAABBBBAAAEEyihAgFVG/BgVzQisGHUWVUUAAQQQQAABBBBAAAEEEEAgaQIEWEnr0XDaQ4AVjitHRQABBBBAAAEEEEAAAQQQQACBAAIEWAGQ2ISnEHIOIIAAAggggAACCCCAAAIIIIBA+QQIsMpnH6eSGYEVp96irggggAACCCCAAAIIIIAAAggkTIAAK2EdGlJzCLBCguWwCCCAAAIIIIAAAggggAACCCCQW4AAK7cRW/AUQs4BBBBAAAEEEEAAAQQQQAABBBAoowABVhnxY1Q0I7Bi1FlUFQEEEEAAAQQQQAABBBBAAIGkCRBgJa1Hw2kPAVY4rhwVAQQQQAABBBBAAAEEEEAAAQQCCBBgBUBiE55CyDmAAAIIIIAAAggggAACCCCAAALlEyDAKp99nEpmBFaceou6IoAAAggggAACCCCAAAIIIJAwAQKshHVoSM0hwAoJlsMigAACCCCAAAIIIIAAAggggEBuAQKs3EZsEbOnEDY2NtqVV15py5cvt/vuu8969eqVsQ9TqZStWLHCZsyYYQsWLLC1a9fagAEDbNSoUTZo0CCrra3NuN+aNWvsrrvusnvuucdee+0169evn5111ll29tlnW+/evTPu09zcbEuXLrWZM2fakiVL3DYqa+zYsda/f3+rrq5us1+h9eOERQABBBBAAAEEEEAAAQQQQCBpAgRYSevRcNoTmxFYCn0eeOABO++88+zAAw/MGmBpu3nz5tmYMWNccJX+Gj16tE2dOtW6devW6k8KrBRUPfvss2322X///e3uu++23XbbrdXfFKjdeOONNnnyZFu/fn2b/aZMmWLjx4+3mpqalr8VWr9wup+jIoAAAggggAACCCCAAAIIIFBeAQKs8vrHpfRYBFgKimbPnm3jxo1zQdFRRx2VNcBSEDV8+HD7+OOP7ZprrrGhQ4e6EVfLli1zYZICqlmzZtnIkSOtqqrK9dPGjRvdse+44w676KKL7MILL7Q+ffrYBx984I5x66232ogRI+ymm26yud9PgAAAIABJREFUHj16tPTt008/baeccoptu+22LhQ7/PDD3d8WLVrkynr//fdt/vz5NnDgwJZ9CqlfXE4m6okAAggggAACCCCAAAIIIIBAvgIEWPmKVeb2kQ+w3nrrLTdtcM6cOS4oUtiUbQSWRjdpRJTCo+nTp7tpfF5Ipe7VtEIFTjvuuKM7nkIqvZ5//nkbMmSIHXzwwS7E2nrrrVvOhnXr1tn5559vjz76qPtP0wP1amhosAkTJriRWffee68NHjy41Rm0ePFiGzZsmAvQbr75Zjfiq9D6VeapSasRQAABBBBAAAEEEEAAAQQqQYAAqxJ6ueNtjHSApWDpmGOOcVMBNfVP4ZPCpO233z7jCKyPPvrIzjjjDHv99dfdyKfdd9+9lZA/dFq4cKEddNBB7u/XXXedXXbZZXb77bfbueee20b1kUcecUGUpgpefvnlLhRbuXKlq0/37t1dXXbYYYdW+6kumpK4atUqN6VR62kVWr+OdzNHQAABBBBAAAEEEEAAAQQQQCCaAgRY0eyXqNUq0gGWpvspNLrkkkvcguhvvPGGmx6YLcDypuf17dvXjYryj6Ty4DXCSutoeWGVN33w/vvvN42aOuCAA9r0kUZuaTSV/nbLLbe40Ep104gtBWvTpk2zurq6Vvs1NTXZxIkTXTim4x555JFuYXjVP5/6Re2EoT4IIIAAAggggAACCCCAAAIIFFOAAKuYmsk9VqQDLK19paf4eU/y8wKgbAGWFyppFJWmEnbt2rVNz2m01Omnn25XX321C5g+/PBDO+2002z16tUtI6XSd8pUbvpxMp0iCt8mTZpkc+fOdWUUUr/knnq0DAEEEEAAAQQQQAABBBBAAAEzAizOgiACkQ6wggRJ/m2CBETeNvkEWF7IpbIUXPXq1cv9rz8Iy4TtbZNPgJVevyCdyDYIIIAAAggggAACCCCAAAIIxFWAACuuPVfaeldsgKU1rxRi6WmFuUZgeQHWpk2bTFMNvRFgQQOsO++8062HlU/A5tWvU6dOpT0jKA0BBBBAAAEEEEAAAQQQQACBEgoQYJUQO8ZFVWyAxQisGJ+1VB0BBBBAAAEEEEAAAQQQQCAxAgRYienKUBuSqADrueees4EDB9qpp54aeA0s78mA7733Xl5rYOnJgnoKoReEZeql9DWwCqlfPr2/fPnyfDZnWwQQQAABBBBAAAEEEEAAAQTKLjBh0a5lqcPUo/5SlnLjUOjee+8duWomKsDK5yl/s2fPthEjRlg+TyHUkxBnzJhhW2yxRV5PIVy6dKkdeuiheT2F0KtfPmcMAVY+WmyLAAIIIIAAAggggAACCCAQBQECrCj0Qus6EGB1sE9yPYXwk08+sZEjR9obb7yRcTRVQ0ODTZgwwe6++25buHChHXTQQa5GemLhhRde2PK0wPRqPvLIIzZ06FDTiKrLL7/cqqqq7O2333YjvXr06GH33nuvbbPNNq1208gurXu1atWqlroUWr8OsrE7AggggAACCCCAAAIIIIAAApEVYAphZLsmUhVL1AisVCpl1157rU2cONGmT59uY8eOdWGT91qxYoWb9rfjjjvanDlzrE+fPu5PWlz9mGOOsaOPPtruuOMO23rrrVv2WbdunZ1//vn26KOPuv8GDBjg/uYfuaUAa/Dgwa06dvHixTZs2DAXfN18883WrVs3K7R+kTpjqAwCCCCAAAIIIIAAAggggAACRRQgwCoiZoIPlagAS/3khVRa02ratGmmJwXW1tbasmXLbPz48S6smjVrlhup5YVbXkilUOucc86xq666yoVbH3zwgV1zzTV26623uumGN910kxtx5b28kKpnz57ubwrB9Fq0aJEr6/3337f58+e7dbnSQ7R86pfg84+mIYAAAggggAACCCCAAAIIVLgAAVaFnwABm5+4AEujnLTA+pgxY2zt2rVtGEaPHm1Tp051I6L8L01P1JQ/BVzpr/33399NO9xtt91a/amxsdFNP9TUwvXr17fZb8qUKS7IqqmpaflbofUL2J9shgACCCCAAAIIIIAAAggggECsBAiwYtVdZats4gIsSSok0kgsLbi+YMECF2Rp6t+oUaNs0KBBbkRWpteaNWvsrrvusnvuucctuN6vXz8766yzXLDVu3fvjPs0NzebFmmfOXOmLVmyxG2jsjR9UYu+V1dXt9mv0PqV7SyhYAQQQAABBBBAAAEEEEAAAQRCEiDACgk2YYeNVYCVMHuagwACCCCAAAIIIIAAAggggEDFCxBgVfwpEAiAACsQExshgAACCCCAAAIIIIAAAggggEAYAgRYYagm75gEWMnrU1qEAAIIIIAAAggggAACCCCAQGwECLBi01VlrSgBVln5KRwBBBBAAAEEEEAAAQQQQACByhYgwKrs/g/aegKsoFJshwACCCCAAAIIIIAAAggggAACRRcgwCo6aSIPSICVyG6lUQgggAACCCCAAAIIIIAAAgjEQ4AAKx79VO5aEmCVuwcoHwEEEEAAAQQQQAABBBBAAIEKFiDAquDOz6PpBFh5YLEpAggggAACCCCAAAIIIIAAAggUV4AAq7ieST0aAVZSe5Z2IYAAAggggAACCCCAAAIIIBADAQKsGHRSBKpIgBWBTqAKCCCAAAIIIIAAAggggAACCFSqAAFWpfZ8fu0mwMrPi60RQAABBBBAAAEEEEAAAQQQQKCIAgRYRcRM8KEIsBLcuTQNAQQQQAABBBBAAAEEEEAAgagLEGBFvYeiUT8CrGj0A7VAAAEEEEAAAQQQQAABBBBAoCIFCLAqstvzbjQBVt5k7IAAAggggAACCCCAAAIIIIAAAsUSIMAqlmSyj0OAlez+pXUIIIAAAggggAACCCCAAAIIRFqAACvS3ROZyhFgRaYrqAgCCCCAAAIIIIAAAggggAAClSdAgFV5fV5IiwmwClFjHwQQQAABBBBAAAEEEEAAAQQQKIoAAVZRGBN/EAKsxHcxDUQAAQQQQAABBBBAAAEEEEAgugIEWNHtmyjVjAArSr1BXRBAAAEEEEAAAQQQQAABBBCoMAECrArr8AKbS4BVIBy7IYAAAggggAACCCCAAAIIIIBAxwUIsDpuWAlHIMCqhF6mjQgggAACCCCAAAIIIIAAAghEVIAAK6IdE7FqEWBFrEOoDgIIIIAAAggggAACCCCAAAKVJECAVUm9XXhbCbAKt2NPBBBAAAEEEEAAAQQQQAABBBDooAABVgcBK2R3AqwK6WiaiQACCCCAAAIIIIAAAggggEAUBQiwotgr0asTAVb0+oQaIYAAAggggAACCCCAAAIIIFAxAgRYFdPVHWooAVaH+NgZAQQQQAABBBBAAAEEEEAAAQQ6IkCA1RG9ytmXAKty+pqWIoAAAggggAACCCCAAAIIIBA5AQKsyHVJJCtEgBXJbqFSCCCAAAIIIIAAAggggAACCFSGAAFWZfRzR1tJgNVRQfZHAAEEEEAAAQQQQAABBBBAAIGCBQiwCqarqB0JsCqqu2ksAggggAACCCCAAAIIIIAAAtESIMCKVn9EtTYEWFHtGeqFAAIIIIAAAggggAACCCCAQAUIEGBVQCcXoYkEWEVA5BAIIIAAAggggAACCCCAAAIIIFCYAAFWYW6VthcBVqX1OO1FAAEEEEAAAQQQQAABBBBAIEICBFgR6owIV4UAK8KdQ9UQQAABBBBAAAEEEEAAAQQQSLoAAVbSe7g47SPAKo4jR0EAAQQQQAABBBBAAAEEEEAAgQIECLAKQKvAXQiwKrDTaTICCCCAAAIIIIAAAggggAACUREgwIpKT0S7HgRY0e4faocAAggggAACCCCAAAIIIIBAogUIsBLdvUVrHAFW0Sg5EAIIIIAAAggggAACCCCAAAII5CtAgJWvWGVuT4BVmf1OqxFAAAEEEEAAAQQQQAABBBCIhAABViS6IfKVIMCKfBdRQQQQQAABBBBAAAEEEEAAAQSSK0CAldy+LWbLCLCKqcmxEEAAAQQQQAABBBBAAAEEEEAgLwECrLy4KnZjAqyK7XoajgACCCCAAAIIIIAAAggggED5BQiwyt8HcagBAVYceok6IoAAAggggAACCCCAAAIIIJBQAQKshHZskZtFgFVkUA6HAAIIIIAAAggggAACCCCAAALBBQiwgltV8pYEWJXc+7QdAQQQQAABBBBAAAEEEEAAgTILEGCVuQNiUjwBVkw6imoigAACCCCAAAIIIIAAAgggkEQBAqwk9mrx20SAVXxTjogAAggggAACCCCAAAIIIIAAAgEFCLACQlX4ZgRYFX4C0HwEEEAAAQQQQAABBBBAIAkCL7zZZFfOr7f6zcFac+K+nW3MkV1aNl7ySqP97FcN1tScff/0ffxbrv44ZU++0miLVzTad77WyUYd8cWxsx1RZT23sskefWGzvf5Bs21oSFl7ZQRrWfy2IsCKX5+Vo8YEWOVQp0wEEEAAAQQQQAABBBBAAIGiCqx4p8l+9uuG9gOslNmn9SlLmdlFx9XawG/VtNThiZcabdoTDe3WKT1cUmj12PLN9tSrjfbP9SlL6cBmgUKoDz5O2U8erreVf/88MauqMtuytsqG7FNjZx2aO/wqKl6ZD0aAVeYOiEnxBFgx6SiqiQACCCCAAAIIIIAAAggg0DEBjXa6+pF6226rarvxtDrbqltVywFv+e0me2TZZjtq9xqbMKg2Z0Hvf9RsY+fU20cbUi582mGraqvfnLIPP809iurNNc12xUP1tvqTlPXassrOOLiLK7fLF3lazvKTtAEBVpJ6M7y2EGCFZ8uREUAAAQQQQAABBBBAAAEEIiKgwVFXP9Jgz7zWaOd8t4sNP6Bzq5pN/XWDLVrRGGj0lHbU6KurH623/XfpZMft2dm26V5llz5Yb8tWNbV7DNXjmsca7Kk/N9pXtq22ycPqrM9WXwRpEeEqaTUIsErKHdvCCLBi23VUHAEEEEAAAQQQQAABBBBAIKjAn95tsh8/1GBb1prdeHpX2z4tNPLCp/HH1tqxexY2FCpIgOXVo7k5ZVcNq7N9vtIpaBMSux0BVmK7tqgNI8AqKicHQwABBBBAAAEEEEAAAQQQiJqARj1Ne7zBFr7caMftWWMXHtt6iuDGTSm7+P7P16O6YkitHdwvvABr9jObbM4zm+3b/9rJfjq8zjqTXxkBVtTeMdGsDwFWNPuFWiGAAAIIIIAAAggggAACCBRJYNU/ml1ApSDrZ6fU2de2r2515PUbUzb+vnp758Nm23OnTvbXvzfbR599viK7pgaevH9nG7x3Z+vUerc2tcs1AktHvOSBelv+ZpObxlhTbTbvuc0tZf1Lr2r7/qGd7ZBda6ySJhUSYBXpRE/4YQiwEt7BNA8BBBBAAAEEEEAAAQQQqHQBb4H2Q3etsUkn1rYJh/wLsmey0iLtB36tk10xpK7dhdZzBVheUPbXfzTblnVV7omIWrh9i9oq+6whZZsaP38aoZ52OOqILhUTYhFgVfo7NFj7CbCCObEVAggggAACCCCAAAIIIIBADAW02Pq4uRvtk89SNunEOjtgl7Zz9vQkwYm/qLd316bs1AM72wn7dHbB0vr6lN2xZJP9ZkWja/l5A7rYsP1aL/7uJ8kVYKkuY+dsdE8q1Oiroft1trMO7eLKamo2u+3JTfbY8s1WW2MVtT4WAVYM31hlqDIBVhnQKRIBBBBAAAEEEEAAAQQQQKA0Avc8vcnmPrvZ9tqpsDWnNjeZ/eThentuZZPttkO1/eepdda1S+YJfrkCLP9IL4VkYwa2HmWlEViXzqu3l99usqN2r7EJg1qv1VUasdKXQoBVevM4lkiAFcdeo84IIIAAAggggAACCCCAAAI5BT7ekLJx99Xb39Y220XH1drAbxW2OPvvX2u0ax5rsB5dq2zmiLZPMPQqEjTA0qLx2Z5A+NBzm+2O/96UMyzL2fgYbUCAFaPOKmNVCbDKiE/RCCCAAAIIIIAAAggggAAC4QnMf36z3b5kk321d7VNO63OunctbGn0F95ssivn17uRVzNH1NkOW2dezT1XgLVuY8ounFtvb/2z2S4+rtaNskp/PfFSo017osF23rZjdQ5PtfhHJsAqvmkSj0iAlcRepU0IIIAAAggggAACCCCAQIULfLYpZRfdV2+vr27OuXbVtQsa7A9vNdmIgz9/2mD6q1gjsDQdccID9bbinSYbcUhnO/OQLm3KYgRW6U7cJZd1K11hlNRhAQKsDhNyAAQQQAABBBBAAAEEEEAAgagJLP5jo13/eIP12rLKbjw9+7Q/1Xv2M5tszjOb7dv/mnmdrBueaLDHX2rMOa0v1wgsleWNCuvbs9quP7XOtun+xagw/xpYx+1ZYxceyxpYYZ5XBFhh6hb/2ARYxTfliAgggAACCCCAAAIIIIAAAmUU8AdBeqrg2Ye1Henkr94bq5vtkgfrbUN9yobt39l+0L+Ldao2S5nZk39qtJmLNlnD5pSNObJLxhFa3rGCBFj/XJ+yi+6vt3c/bHZPRLx8SK1t0aWq1VMIt6ytsmtOrrV/69v2iYllZA2taKYQhkabqAMTYCWqO2kMAggggAACCCCAAAIIIICAnhh49SOfr1mlpwZ+ddvMa1b5pRYs/3y9LIVf2q+2s9nmRrMNDSmrqjI78Gud7IohddalnXXggwRYKnPZqia79rEGW1+fsppqsy3rqkxTHlW2/v/ROYKypPUwAVbSejSc9hBghePKURFAAAEEEEAAAQQQQAABBMogoHWmfvJwvSnEOnTXGpt0Yq0FXbr91febbc4zm+ylt5tawqS+vapt2H6d3RMMNSqrvVfQAEvHeOfDZpv13yqr2fRUQgVju2xX7dbr+maFjLzyLAmwyvBGiWGRBFgx7DSqjAACCCCAAAIIIIAAAggggEBSBAiwktKT4baDACtcX46OAAIIIIAAAggggAACCCCAAALtCBBgcXoEESDACqLENggggAACCCCAAAIIIIAAAgggEIoAAVYorIk7KAFW4rqUBiGAAAIIIIAAAggggAACCCAQHwECrPj0VTlrSoBVTn3KRgABBBBAAAEEEEAAAQQQQKDCBQiwKvwECNh8AqyAUGyGAAIIIIAAAggggAACCCCAAALFFyDAKr5pEo9IgJXEXqVNCCCAAAIIIIAAAggggAACCMREgAArJh1V5moSYJW5AygeAQQQQAABBBBAAAEEEEAAgUoWIMCq5N4P3nYCrOBWbIkAAggggAACCCCAAAIIIIAAAkUWIMAqMmhCD0eAldCOpVkIIIAAAggggAACCCCAAAIIxEGAACsOvVT+OhJglb8PqAECCCCAAAIIIIAAAggggAACFStAgFWxXZ9Xwwmw8uJiYwQQQAABBBBAAAEEEEAAAQQQKKYAAVYxNZN7LAKs5PYtLUMAAQQQQAABBBBAAAEEEEAg8gIEWJHvokhUkAArEt1AJRBAAAEEEEAAAQQQQAABBBCoTAECrMrs93xbTYCVrxjbI4AAAggggAACCCCAAAIIIIBA0QQIsIpGmegDEWAluntpHAIIIIAAAggggAACCCCAAALRFiDAinb/RKV2BFhR6QnqgQACCCCAAAIIIIAAAggggEAFChBgVWCnF9BkAqwC0NgFAQQQQAABBBBAAAEEEEAAAQSKI0CAVRzHpB+FACvpPUz7EEAAAQQQQAABBBBAAAEEEIiwAAFWhDsnQlUjwIpQZ1AVBBBAAAEEEEAAAQQQQAABBCpNgACr0nq8sPYmKsB69tln7eCDDw4kce6559qNN95oXbt2ddu///77dtppp9lTTz2Vcf899tjD5s2bZ/369Wv19+bmZlu6dKnNnDnTlixZ4v42YMAAGzt2rPXv39+qq6vbHC+VStmKFStsxowZtmDBAlu7dq3bZ9SoUTZo0CCrra0N1AY2QgABBBBAAAEEEEAAAQQQQCDuAgRYce/B0tS/YgOsCRMm2OTJk61Lly5Oevny5Xb88cfbBx98EDjAamxsdCGYjrN+/fo2+02ZMsXGjx9vNTU1LX9TeKUgbMyYMS64Sn+NHj3apk6dat26dSvNGUApCCCAAAIIIIAAAggggAACCJRRgACrjPgxKjpRAVYud42UOvPMM23PPfe0O+64w7bbbruWXRQqnXLKKXbDDTfYuHHjch3K/f3pp592+2y77bYudDr88MPdvy9atMgFVxrVNX/+fBs4cGDL8V577TUbPny4ffzxx3bNNdfY0KFD3YirZcuWuX00imzWrFk2cuRIq6qqClQPNkIAAQQQQAABBBBAAAEEEEAgrgIEWHHtudLWu2ICrDfeeMPOOOMMW716tQuV9tlnn1bS1113nV122WW2ePFiO/LII3P2QkNDg2kU191332333nuvDR48uNU+Os6wYcNcQHXzzTe7EVUafaURWwqqpk+f7qYZ+kMqTStUILbjjjvanDlzrE+fPjnrwQYIIIAAAggggAACCCCAAAIIxFmAACvOvVe6uldEgKWw6fLLL7dp06ZlDI4+++wzu+CCC+zFF1+0Bx980HbZZZecPbBy5UoXNnXv3t3uu+8+22GHHVrt89FHH9nZZ59tq1atalk7S/+mEO311193Idruu+/eah9/KLZw4UI76KCDctaDDRBAAAEEEEAAAQQQQAABBBCIswABVpx7r3R1r4gAy5vqt++++9rPf/5zN+XP//IWcN96663dqCiNftLi6nppZJXCLYVN/tFS3oLxWrNKwVhdXV2rYzY1NdnEiRNNI7u8UV3e9MG+ffu6UVsqL/2lqY3nnXee3X777aaF5nkhgAACCCCAAAIIIIAAAgggkGQBAqwk927x2pb4AGvdunV2/vnnu1Dq4YcfthNPPLGNnqbuabqfphlmevXs2dNuueUWt3aVF2Jp1NXpp59uV199tQuqMr20uPukSZNs7ty57gmHXuiV/gRE/75Bjlu87udICCCAAAIIIIAAAggggAACCJRXgACrvP5xKT3xAdaSJUvshBNOsCOOOMLuuuuujKOefvnLX7qRVpoOePHFF9uPfvQjt52m/GkfhVQKsfxrZwUJmrxt8gmwvJCrvWAsLicX9UQAAQQQQAABBBBAAAEEEEAglwABVi4h/i6BRAdY3ppSM2fOzDr6SgjeAu4aMXXppZdaTU1Ny9nR2NhoU6ZMcaOs9N+VV15pnTp1cute5RqB5W1z5513uvWwgozA8rbRgvIKsVQWLwQQQAABBBBAAAEEEEAAAQSSKkCAldSeLW67Eh1gvfLKK3bSSSfZdtttl3Gh9aCU3hTDr3/96y1rV+UTYJVqBNby5cuDNontEEAAAQQQQAABBBBAAIGKFnh/XZ397s2e9pc1W1pDU3UoFrWdmm3X3p/ad7+y1nboUR9KGUk46IRFu5alGVOP+ktZyo1DoXvvvXfkqpnoAEvT/0aOHNlq5FQhPbBmzRo79dRTW0Ze9erVyz1ZUE8hzGcNrOeee84GDhzojnXjjTda165d21QnSDCWrQ0EWIX0LvsggAACCCCAAAIIIIBApQkovLrlf3eyzc1VJWl65+qUjdn/bUKsLNoEWCU5DfMqhAArL66Obbxx40YbN26c6al+3lMACz2i95TC2tpaN5JLAVY+TyFcunSpHXrooZbPUwhnz55tI0aMKLTK7IcAAggggAACCCCAAAIIIJBFYPJjDfbUnxtL6nPYN2ps4pDakpYZl8KYQhiXnipvPRM7Auvtt992I530uv/++22nnXbKKK2F2s844wx755137KGHHrJdd207dPH555+3IUOGuIXg9TRCLfbuHb9Hjx5uWuE222zT6vg6rta9WrVqlRut1a9fP/vkk0/ciDA97dD7N/9O3ppdd999ty1cuNAOOuig8p4dlI4AAggggAACCCCAAAIIJFBg0PWf2cZNqZK2rGuXKvv1RVuUtMy4FEaAFZeeKm89ExtgedP1hg8fbjNmzLAttsh8oWhqanJTDLWQ+/Tp023s2LFWVfXFMNINGzbYhAkT7NZbbzVvMXZ1mTfCS+GYAiw9xdD/0qivYcOG2dChQ+3mm2+2bt26WSqVsmuvvdaVl6ksrbWlaYk77rijzZkzx/r06VPes4PSEUAAAQQQQAABBBBAAIEEChCYRKtT6Y9o9UdUa5PYACuftaReeOEFFzatX7/eBUwauaVRVpo6qKDp+uuvdwGVpiNqQXjv5YVUPXv2tJtuusmOOeYY96dFixbZ+PHj3f7z58936155Ly+keu+992zatGnuSYaamrhs2TK3j6Ymzpo1y43U8gdpUT2BqBcCCCCAAAIIIIAAAgggEDcBApNo9Rj9Ea3+iGptEhtgTZ482SZNmmTeEwDb6wCNjNKUvjFjxtjatWvbbKqpfFoQXtMA/a/Gxka3GLvKUviV/poyZYoLpWpqalr+lKus0aNH29SpU92ILV4IIIAAAggggAACCCCAAALFFyAwKb5pR45If3REr3L2TXyAFXQBdwVLGh2lkVRPPvmkW+Nqr732spNPPtmtZdW7d++MZ0Vzc7NpkfaZM2fakiVL3DYDBgxwUxH79+9v1dVtH8fqlaWpjQsWLHChmfYZNWqUDRo0yI3I4oUAAggggAACCCCAAAIIIBCOAIFJOK6FHpX+KFSusvZLbIBVWd1IaxF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eh3GCyAAAgAElEQVR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f7/7J0LmJXT/se/e+/Zl5lpLimREofcb1EuoVCKLk4hlaI4cqiOSBfpqvtdiUQnB4lESm79S1E6SIl0IpGSUOk299n39/+stXunPTN7z957Zl/W7Pmu5/GQvS6/9/N997C+81u/Vd1XoYFV3RVk/CRAAiRAAiRAAiRAAiRAAsoQ+PmAF0+8aUdukYY7rjSjfxtL0Ng8XmDjLg+Wf+3CT/u9KHRUPOb73z14Ya0Tuw564XQDqRYDmpxhxD9bWdCojjHgOmKNFVtceGeTCwfzNGhaeOOUARqjQGiYxAhsJaelHpUEV8OG0cCqYYLzcUmABEiABEiABEiABEiABGJDQJhKw5bY8d1ej1ygIgNrf46Gp96xSzNKNIMBqGU1oHOzFNzXsrzpJUyo5z92wu0FLClAmsWAArsm/5xhM2BEZyuuPMtU6sGKnBrGLXNg825fPOlWA8wmlIxLsxowqrMVV51delxs6Kg1Kw0T6iEIrB2erhYIRlMhARpYfEFIgARIgARIgARIgARIgARIIAoElmx04d+fOmWWU0UG1p5DXox8y44DuRrq1DLg3ustuOXSFGlMBWrbf/dg5FsOFDg0dG5qRt+bLTAZgXy7hvHLHdiyx4PT6xgxo4cNdTMMJVMs3eSSGVsiU2v4361ofo7PqMop0jBphW9co7pGzOppQ3b6iXFRQKH8FDSw1JKIeqilh6rR0MBSVRnGRQIkQAIkQAIkQAIkQAIkUG0I6EcHRcAik+qPY96AGVjC25rwrgPrfnDjb/WMGN/FhvrZFZtHcz92YtlmFy47w4Qp3WyljK7D+RoGv2HH70e9eLi1BV2uMktmYp0nFtulSRUoE+yXv7wY/LodTreGsV1saPa3mpWFRcNEra8W9VBLD1WjoYGlqjKMiwRIgARIgARIgARIgARIoFoQ0I8ObvvNgwdvsuDbXz3y2F4g42j7Pg+efMsBrzc848jlAYYutkPM/VArC7pe4zOo/JtucF3T2ISJXW3yI1FP6/FFviOKg9pb0b5J6fQuYXwNXGTHwVwvnrjNitYXBUn/qhYKRB4kDZPImcVyBPWIJd3kmZsGVvJoySchARIgARIgARIgARIgARJIAAH96OCljXwZUqOX2oMaWK9ucGLhBheuONOESd1ssiZVRS2/WMOg1+0QGVOBjCgx9qOtbsz8yIGz6xkxs6cNGam+jK5xyx1Yv8ONluenYPQdVvjneelGmtEATO5mw4UNAheBTwDOuCxJwyQumMNehHqEjapGd6SBVaPl58OTAAmQAAmQAAmQAAmQAAlUhYD/0cGp3W0451Qjhr0Z2MDyP9YnMrVSjIAwv44V+YpmiTpW97c0o8X5KSVmU7FTw5A37NjxpzdoBlYwA0uYXiJ7q6BYw21XmNG7pRm1bAaZzTXzQyf+zPEdcxQ1tWpWBSyAhklV3vroj6Ue0WeajDPSwEpGVflMJEACJEACJEACJEACJEACMSdQ9uhgt+PH+4IZWP7ZVMJIErcIyhsFrQYUOTSI+cRthGVNpWkfOLBqmztgDSxhfc1d7cTyr13lMrAEgJ37vZj8ngP7jvhuO9SbWPfvV5jxwI2WoMXjYw4wgQvQMEkg/ABLUw+19FA1GhpYqirDuEiABEiABEiABEiABEiABJQmUPbooH6LYDAD60COhgELi3GkQJPZV3deZcZ9LX0GkscLzFvjxLtbXLCmoFRh9a/3eDBmqR0ON0rdQljk1PDyehfe2+KC24tyBpYwt5Z86YI4tihqaYni8uL2QmGceTTgooYmDLvNGrKIvNIiVDI4GiaVBBejYdQjRmCTbFoaWEkmKB+HBEiABEiABEiABEiABEgg9gQCHR3UVw1mYP15zIsBC+04Vqjh9mZm9G9b+uientH13V4Pbrk0BUM7WuWUwogS5pa4iVDTgFSLAVYzZNaWMKZOq23EH0e95QysFVtceP5jJ7LSDBjR2YrLGvkKbgnja9ZKJz79wS3HiKOP2ek16xAhDZPYf0ciWYF6REKr5valgVVzteeTkwAJkAAJkAAJkAAJkAAJVIJAsKOD4RpYoq7V2C42NPtb+Qrub2104cVPnLjgNCOm97BJs0o3sTb86MbLn7lKjgPqNbOEITZnlRNXnmXClO6+WwhzCjUMfN0uja3BHaxoe0npWwb144y7D3nxcGsLulxV/nbDSqCpNkNomKglFfVQSw9Vo6GBpaoyjIsESIAESIAESIAESIAESEBJAqIe1fQPHTIbKpxWO92AOb1ssoD644vs+PWwF0M6WGWWVdkWrCB7Revotw12vcYsC72LtnWvB6PedsjjibPvtckC8WWbML1EltY1jU2Y2NVnfNWURsNELaWph1p6qBoNDSxVlWFcJEACJEACJEACJEACJEACShJY+70bz69xBo1NL8iuH/WrnWbAhK421KllkLcCilsAe7Uwo3cLn9nk34JlYAVbTNTVGrioGLlFGkbfYZNmlGh63SwRgzDPxDHDsm3ux75jif6ZW0oCj0FQNExiALUKU1KPKsCrQUNpYNUgsfmoJEACJEACJEACJEACJEACsScQrAaWWHnpJhdeWOtEw5OMmNHDhroZJ2pP+dfA6tAkBY+399XACtZE//HL7fjiZ0+5Gwp/P+rFwNfsyLdrGPZ3K268oHS2l6iDNfh1u7ylUNx62L9NeTMt9qQStwINk8SxD7Qy9VBLD1WjoYGlqjKMiwRIgARIgARIgARIgARIoFoSqMjAOpyvYfAbdlnHSmRLieLqaRZDqVsIxW2BE7pacXHD8jWyBBBxY6HI4hJG2K6DXmSmGuQRwAsbnMiyEqcbJ7zrwLof3Dg5w4Dxd9lwzqm+z4V5JYrCr/zOLW8mrGitailAGEHTMAkDUhy7UI84wq7GS9HAqsbiMXQSIAESIAESIAESIAESIAH1CFRkYIloN+/2YOK7DpkdlWKErI0lTCWRUSX+3K+NBZ2ali+q/spnTrz3jRt5xVpJ/a16mQaMur20eaUTEYXcn3jTLk0ugwHSrDKZfLcXirVEfSxRwD3QWupRjW5ENEyiy7Oqs1GPqhKsGeNpYNUMnfmUJEACJEACJEACJEACJEACcSIQysASYfx2xIv5nzixda8X4lZCYSY1PsUoDaWLgmRe6TWr0q0GNDzJgI6Xm3HzxSlybLAmjLH3trjx/jcuHMzzGV+iLtYlpxvRq4VF3nZYExsNE7VUpx5q6aFqNDSwVFWGcZEACZAACZAACZAACZAACZAACcSEAA2TmGCt9KTUo9LoatRAGlg1Sm4+LAmQAAmQAAmQAAmQAAmQAAmQAA0Ttd4B6qGWHqpGQwNLVWUYFwmQAAmQAAmQAAmQAAmQAAmQQEwI0DCJCdZKT0o9Ko2uRg2kgVWj5ObDkgAJkAAJkAAJkAAJkAAJkAAJ0DBR6x2gHmrpoWo0NLBUVYZxkQAJkAAJkAAJkAAJkAAJkAAJxIQADZOYYK30pNSj0uhq1EAaWDVKbj4sCZAACZAACZAACZAACZAACZAADRO13gHqoZYeqkZDA0tVZRgXCZAACZAACZAACZAACZAACZBATAjQMIkJ1kpPSj0qja5GDUxKA+vjjz9G27Ztgwr50EMPYdasWUhNTS3V59ChQ3jppZfwyiuvYOfOnTjvvPNw33334YEHHsDJJ58ccD6v14v169djzpw5WLt2rezTunVrDBgwADfccAOMRmO5cZqmYdu2bXjmmWewYsUKHD16VI7p27cvOnbsCKvVWqNeQj4sCZAACZAACZAACZAACZAACcSTAA2TeNIOvRb1CM2IPYCkNLCEOfX4449HZGAJw0oYVZ9//nm5cVdffTVefvllXHDBBaU+c7vd0ggbP3488vPzy42bMmUKBg0ahJSUlJLPhHm1ZMkS9O/fXxpXZVu/fv0wbdo0pKen8/0kARIgARIgARIgARIgARIgARKIAQEaJjGAWoUpqUcV4NWgoUlnYNntdmkaLV++HO+//z6aNm0aUs7i4mIMHDgQL774IgYPHizNr/r162P//v2YMGECnn/+efTq1QvPPvssMjMzS+b77LPP0L17d9SrV0+aTq1atZKfrVq1Ssbw559/YunSpaWywYRR1q1bN+Tk5Mi577zzTplxtXnzZjlGGGjz589Hnz59YDAYQsbODiRAAiRAAiRAAiRAAiRAAiRAApERoGESGa9Y96YesSacHPMnnYF17Ngx3HvvvSgsLMTrr7+O0047LaRSmzZtQufOnXH99ddLE6t27dolY/Ly8vDII49IQ0z8JY76ieZwODB06FCZmfXaa6+hU6dOpdZZvXo1unTpIg2q5557TmZUiewrkbEljKrZs2fLY4b+JpU4VigMsQYNGmDhwoXSRGMjARIgARIgARIgARIgARIgARKILgEaJtHlWdXZqEdVCdaM8UlnYP3444/o2rUrWrRogZkzZ8Jms4VUcvLkyRg+fDheeOEFiPpYZduyZcukESWOCo4YMUKaTrt27ZJmU0ZGRkCjTBhp4kji7t275ZFBUU9LN9d++uknmZl16aWXllrK3xRbuXIlrrvuupCxswMJkAAJkAAJkAAJkAAJkAAJkEBkBGiYRMYr1r2pR6wJJ8f8SWdg6QXchSl1zjnnYN68ebK4erCC7PrxwTfeeAMia+qaa64pp6zIjBLZVOKzuXPnStNKHPUTGVuiZlUgo8zj8WDUqFEQcYh527RpIwvDi+ODDRs2lFlb/ple+qIiA+zhhx8OaqYlx2vHpyABEiABEiABEiABEiABEiCBxBGgYZI49oFWph5q6aFqNElnYOkGUDDgIqtJ3DQoDC3Rjhw5gp49e+LAgQMlmVJlx+rG06mnniqzrerUqSP/fs8992DcuHHSqArURMbW6NGjsWjRIrmGbnoFuwVRzBHOvKq+TIyLBEiABEiABEiABEiABEiABKoDARomaqlEPdTSQ9VoksrAcjqdGDZsmKwzJQyq6dOn45ZbbpG3AP7yyy8YM2YMFi9ejLvuuquk1lU4BpbeRzeYwjWwdDMqEgNLN7kqMsZUfZkYFwmQAAmQAAmQAAmQAAmQAAlUBwI0TNRSiXqopYeq0SSVgaXXmPrmm29k1pN+K6AOX2RZidv9xO2BekH2SAwsYZCJo4Z6JlaoDCzdwFqwYIGshxVOBpbeR9TkEiaWyWRS9d1hXCRAAiRAAiRAAiRAAiRAAiRQLQnQMFFLNuqhlh6qRpNUBlY4kPUjhpMmTcKTTz4Z1hHC6pKBtWXLlnAQsA8JkAAJkAAJkAAJkAAJkAAJ1GgCQ1edn5Dnn3bLjwlZV/VFqYd6CjVt2lS5oGqcgSWyr2644YaS2lV61tbvv/8eUQ0scbOguIUwkhpYGzduRNu2bdGjRw95zDE1NbXcC1GVGlg0sJT7fjEgEiABEiABEiABEiABEiABBQnQMFFLFOqhlh4iGhpYCmii31KoG0+R3EIojK9nnnkGaWlpEd1CuH79erRs2TKiWwhfffVV9OrVSwFiDIEESIAESIAESIAESIAESIAEkosAj6yppSf1UEsPVaNJqgwsPcOpW7duJUaTP3hN02Tm06BBg/DCCy9A3AYomvh3jz/+eMltgWXFWrZsGe68806IWwVHjBgBg8GAvXv3ykyqzMxMvPbaa6hbt26pYSKzS9S92r17d0lmV25urqzB9fPPPwfM9nI4HBg6dChefvllrFy5EuLGRDYSIAESIAESIAESIAESIAESIIHoEqBhEl2eVZ2NelSVYM0Yn1QG1p9//omePXtiz549WLp0KZo1a1ZKxR07duD+++9HXl4e3n77bVx00UXyc1E4vV27drj11ltLbifUB4q+jzzyiCz6rhd+F5/5Z24JA6tTp06l1lq9ejW6dOkija/nnnsO6enpEAbaxIkTMWrUKMyePRsDBgyQZpjetm3bJo8lNmjQAAsXLkT9+vVrxlvIpyQBEiABEiABEiABEiABEiCBOBKgYRJH2GEsRT3CgMQuSCoDSxhEc+bMwWOPPSazlyZMmIDrr79eyvztt99i5MiREMbSlClTZBZWSkqK/Ew3qYRp9OCDD2Ls2LHSPNq/f7+c4/nnn5fH+Z599lmZcaU33aQ66aST5GfCBBNt1apVcn5hqAkjTdS9KmtSiZpbM2fOhLjJ0Gq1YvPmzXKMMNPmz58vM7X8zS2+qyRAAiRAAiRAAiRAAiRAAiRAAtEhQMMkOhyjNQv1iBbJ5J4nqQwsIVVhYaE85idqVQVqjz76qMyCEhlR/m3nzp3yyJ8wkMq2q6++Wh7ru+CCC0p95Ha75fFDcbQwPz+/3LiyRpnoIEw2UQC+f//+OHr0aLkx/fr1w7Rp08rFl9yvIZ+OBEiABEiABEiABEiABEiABOJHgIZJ/FiHsxL1CIcS+ySdgSUkFbWkPvjgAyxYsKDEkBIZWSKrqWPHjjLjKVA7dOgQXnrpJbzyyiuy4Pp5552H++67TxpbJ598csAxXq8Xoki7yPxau3at7NO6dWt5PFAUfTcajeXGCRNLHBcUJtuKFSukkSXG9O3bt8L4+LqSAAmQAAmQAAmQAAmQAAmQAAlUnQANk6ozjOYM1COaNJN3rqQ0sJJXLj4ZCZAACZAACZAACZAACZAACZBAVQnQMKkqweiOpx7R5Zmss9HASlZl+VwkQAIkQAIkQAIkQAIkQAIkQAIBCdAwUevFoB5q6aFqNDSwVFWGcZEACZAACZAACZAACZAACZAACcSEAA2TmGCt9KTUo9LoatRAGlg1Sm4+LAmQAAmQAAmQAAmQAAmQAAmQAA0Ttd4B6qGWHqpGQwNLVWUYFwmQAAmQAAmQAAmQAAmQQFIQ2HXQi8VfuvDVLg+KnVpMninVYsDVjU24u7kZjU8pf5FUTBatxpPSMFFLPOqhlh6qRkMDS1VlGBcJkAAJkAAJkAAJkAAJkEC1JyDMqwGvFsPhjs+jWFOAOb1TaWKFwE3DJD7vY7irUI9wSdXsfjSwarb+fHoSIAESIAESIAESIAESIIEYEhj/rgPrfoiTe3X8OW68MAWjOltj+FTVf2oaJmppSD3U0kPVaGhgqaoM4yIBEiABEiABEiABEiABEqj2BDrOKIrZscFgcMRxwg8Gp1V7drF8ABomsaQb+dzUI3JmNXEEDayaqDqfmQRIgARIgARIgARIgARIIC4EuDGPC+aIF6EuESOL6QDqEVO8STM5DaykkZIPQgIkQAIkQAIkQAIkQAIkoBoBbsxVU8QXD3VRSxfqoZYeqkZDA0tVZRgXCZAACZAACZAACZAACZBAtSfAjbmaElIXtXShHmrpoWo0NLBUVYZxkQAJkAAJkAAJkAAJkAAJVHsC3JirKSF1UUsX6qGWHqpGQwNLVWUYFwmQAAmQAAmQAAmQAAmQQLUnwI25mhJSF7V0oR5q6aFqNDSwVFWGcZEACZAACZAACZAACZAACVR7AtyYqykhdVFLF+qhlh6qRkMDS1VlGBcJkAAJkAAJkAAJkAAJkEC1J8CNuZoSUhe1dKEeaumhajQ0sFRVhnGRAAmQAAmQAAmQAAmQAAlUewLcmKspIXVRSxfqoZYeqkZDA0tVZRgXCZAACZAACZAACZAACZBAtSfAjbmaElIXtXShHmrpoWo0NLBUVYZxkQAJkAAJkAAJkAAJkAAJVHsC3JirKSF1UUsX6qGWHqpGQwNLVWUYFwmQAAmQAAmQAAmQAAmQQLUnwI25mhJSF7V0oR5q6aFqNDSwVFWGcZEACZAACZAACZAACZAACVR7AtyYqykhdVFLF+qhlh6qRkMDS1VlGBcJkAAJkAAJkAAJkAAJkEC1J8CNuZoSUhe1dKEeaumhajQ0sFRVhnGRAAmQAAmQAAmQAAmQAAlUewLcmKspIXVRSxfqoZYeqkZDA0tVZRgXCZAACZAACZAACZAACZBAtSfAjbmaElIXtXShHmrpoWo0NLBUVYZxkQAJkAAJkAAJkAAJkAAJVHsC3JirKSF1UUsX6qGWHqpGQwNLVWUYFwmQAAmQAAmQAAmQAAmQQLUnwI25mhJSF7V0oR5q6aFqNDSwVFWGcZEACZAACZAACZAACZAACVR7AtyYqykhdVFLF+qhlh6qRkMDS1VlGBcJkAAJkAAJkAAJkAAJkEC1J8CNuZoSUhe1dKEeaumhajQ0sFRVhnGRAAmQAAmQAAmQAAmQAAlUewLcmKspIXVRSxfqoZYeqkZDA0tVZRgXCZAACZAACZAACZAACZBAtSfAjbmaElIXtXShHmrpoWo0NLBUVYZxkQAJkAAJkAAJkAAJkAAJVHsC3JirKSF1UUsX6qGWHqpGQwNLVWUYFwmQAAmQAAmQAAmQAAkEIPD97x68sNaJXQe9cLoBgwE4JdOAO68yo1NTM0zG8mSZm9QAACAASURBVIOKnBoWf+HC/33nxrEiTXYINUb0KbtWihFoWMeILleZ0faSlIBr6at7vMDGXR4s/9qFn/Z7UejQcMeVZvRvY6lRunJjrqbc1EUtXaiHWnqoGg0NLFWVYVwkQAIkQAIkQAIkQAIk4EdA2E7/WefEWxtdcHsBSwqQZjXA5YY0h0S79hwTRt1uk5/pLadQwxNv2qXhJcyuWlYDvJpvjPizGDOyc+kxZddKtRhgNaNkrWDj9DX352h46h3fmqLp63ZuloL7WtLAiseLvXZ4ejyWqbZr0DBRSzrqoZYeqkZDA0tVZRgXCZAACZAACZAACZAACfgR2LDTjckrHBCZTfe2sODu5r5sK2E2Ld/swotrnfBowMOtLTJDSjTx2YR3HVj3gxsnZxgw/i4bzjnVl6K19ns3Zv+fE8VODQ/eZEG3a3xjRBOZU+OW2QOutWa7G3NWOeF0aRja0YrWF/u5ZQD2HPJi5Ft2HMjVUKeWAfdeb8Etl6aUMtVqkrDcmKupNnVRSxfqoZYeqkZDA0tVZRgXCZAACZAACZAACZAACRwnIIyo4Uvs2PSLBy3PT8HoO6ww+NERn49b5sBnP7pxaSMTpt1tg9kE/H7Ui4Gv2WW21ZOdrGhxXmmzaclGF/79qROn1zFiVk8bstN9s45b7sD6He6QawljSphYevM3zP5Wz4jxXWyon+0fac2TlBtzNTWnLmrpQj3U0kPVaGhgqaoM4yIBEiABEiABEiABEiCB4wTyizUMet2OX/7yYlB7K9o3KW1EiW4fbXVj5kcOnF3PiJk9bchINeC/O90yA+uULCNm3WvDSccNKh2sbnDZXcD4u6xocobJl7W13IGtv3lw2+WBj/zN/diJZZtduPIsE6Z0t5XotH2fB0++5YDXq2FsFxua/c1U4zXkxlzNV4C6qKUL9VBLD1WjoYGlqjKMiwRIgARIgARIgARIgASOExCm0uF8DS63htrpBoiaVGXbqxucWLjBhavONmFSN5vM0ApkavmPC8cYK7uOKBw/ZLEdwqzq1cKM3i1O1LTSY7jiTF8MIguspjduzNV8A6iLWrpQD7X0UDUaGliqKsO4SIAESIAESIAESIAESCBMAuKWwcGv2/HTAW+pGliiztXU9x2onx04AysSA0uYaL/+5cV/1jvx5S6PzPSa2v3EsUPx+ROL7diyxyNraokbC8URRf3WQ3FM8f6WZrQ4P6XU8ccwH7HaduPGXE3pqItaulAPtfRQNRoaWKoqw7hIgARIgARIgARIgARIIEwCr3zmxKLPXTjr5BPHB8VQceRQGFsOV+AaWHv+8sobCo8UaEGPJurHBfVQxI2C151rwsB2VmSnncgE8zfDatkMKLBrJTclFjk0iMwtMfaOK83oe7OlxphY3JiH+RLHuRt1iTPwEMtRD7X0UDUaGliqKsO4SIAESIAESIAESIAESCAMAqKw+/h3HbLnqM5WeYRQby4P8NQ7dnmrYNlbCL//3YOp7zvxxzGv7B6stpYwx97/1i376EZUmsWAfm0suPWyE9lUB3I0DFhYLM0wkX1151Vm3NfSIk0scXPivDVOvLvFBWsKalR9LG7Mw3iJE9CFuiQAegVLUg+19FA1GhpYqirDuEiABEiABEiABEiABEggBAHdvHK6NGkodWpqLjdizyEvnnzTjkP5msyAykw1wOsFChwaRKaU0QDkFgXPwPKfUBhRoni7MLXcHsgbCFtf7Cso/+cxLwYstONYoYbbm5nRv23pLCuRgTVsiR3f7fWg7O2FySw0N+Zqqktd1NKFeqilh6rR0MBSVRnGRQIkQAIkQAIkQAIkQAIVENCNqcMFWshjeTlFGl5Y48TnP3tkFlWa1YDrzjGhx3VmjFvmwP4cb0RZUU9/5MCHW924tJEJ0+72FWvXDaxiZ/AbCN/a6MKLnzhxwWlGTO9hC1iMPtlE58ZcTUWpi1q6UA+19FA1GhpYqirDuEiABEiABEiABEiABEggCAF/86pzU19NKZMxclw//OHFk0vs8ljfnF6pODW7/O2GgWbVbzdseNKJ4vB5xRoeX2THr4e9GNLBKrOsyrZQtyJG/gTqj+DGXE2NqItaulAPtfRQNRoaWKoqw7hIgARIgARIgARIgARIIAABUWNq+BK7LNB+7TkmjOxsk3WmKtNeWufEG1+4cMWZJkzq5sukKnRoGPOOA8Ik63ezBa0vCm5E/e1kI56+xyaPJYp6W0MX27HtNw96tTCjdwtLuZCYgVUZlSo3Zu3w9MoNrCGjaJioJTT1UEsPVaOhgaWqMoyLBEiABEiABEiABEiABMoQyCnU5K2Buw76zKtRt1fevNLrZ3k8pW8o9DeiOjRJwePtreV0CHSEUHRausmFF9Y6ITKzZvSwoW7GiYwu/xpYweZNRsG5MVdTVeqili7UQy09VI2GBpaqyjAuEiABEiABEiABEiABEvAjUOTUMPFdh7xR8JrGJozobIW4DTDSJkywt75yYcUWFxxuoNWFKXiykxX+M4nP5n7slBlZ/dpY0b6J77ZBDcCa7W7MWeWEKBw/4FYrhBmlt8P5Gga/Yce+I95SMfrfQljLasCErlZc3PDEbYmRPkN16s+NuZpqURe1dKEeaumhajQ0sFRVhnGRAAmQAAmQAAmQAAmQgB8BUfxcHMETNwkKE8hUgf8jjgSO6HQic+pAroaRb9kh/i6KrIsm5rntcl/9rLJHEEW21IyPHPjkezc0DbLYutUMuNy+I4Zi7B1X+saWtdA27/ZIoy3friHFCHnToTDfxJziz8FuS0xWsbkxV1NZ6qKWLtRDLT1UjYYGlqrKMC4SIAESIAESIAESIAES8CMgMqKWbXaFxeTKs0yY0t1W0le/ITC/WEN2ugHN/mZCt2vMaFQ3eOV3YXNt+NGNN790yXpYwoASRpeoe9W9uRktzvdlZQVqvx3xYv4nTmzd65WGmRjX+BQjHm5twUU1JPNK58KNeVivbNw7UZe4I69wQeqhlh6qRkMDS1VlGBcJkAAJkAAJkAAJkAAJkEC1J8CNuZoSUhe1dImXHsLcb3KGCQV2DYu/dIGXHaj1HoSKhgZWKEL8nARIgARIgARIgARIgARIgAQqSSBeG/Oy4XFjXrFg1KWSL3SMhsVSj3+2suDGC1JwUi2DrOvHVn0J0MCqvtoxchIgARIgARIgARIgARIgAcUJxHJjXtGj08CigaX4V6NUeLH4nohsqz43WeTxZbbkIEADKzl05FOQAAmQAAmQAAmQAAmQAAkoSCAWG/NwHpMGFg2scN4TVfrE4nvyzqNpsuYfW/IQoIGVPFrySUiABEiABEiABEiABEiABBQjEIuNeTiPSAOLBlY474kqfaL9PZnewwZxG6ve3Lt3oXD+M3D97ztoDjtgNMLUsBHSetwPW6tb5J9DNk1D4b+fRdFbi2Csdypqz3kJxronlxvmObgfRa+8CMeXG6AV5Ie1lnPTF8gdPRhwu4OGkd77n0i7t0/IMJO5Aw2sZFaXz0YCJEACJEACJEACJEACJJBQAtHemIf7MDSwaGCF+66o0C+a35N2l6VgcAer77E0DcVL30Dhf+ZBczlhsNpgyMwCnA54c3NkF1ub9sgYNAJIMVeIwvXt18gdNQiavTiogeXasR15owbBm3MMBrMFhuxswOn0rWUwwnZLB2Q8NqzcWo4NnyBv7LAK16eBBdDAUuHbyhhIgARIgARIgARIgARIgASSkkA0N+aRAKKBRQMrkvcl0X2j+T3xz77STSd4PEjv+xhSO97hy7bSNNjXrETB05Ogud3IGDIKtrYdgmIQBlTusAFw//yj7BMoA0tkduWNGQrn1xthbdlammKG9FpyLedXnyN/2lhoxcXIfGoqLFdfV2qtotcWoPDV+Ujt0gO1Hn4s0XIouz4NLGWlYWAkQAIkQAIkQAIkQAIkQALVnUA0N+aRsKCBRQMrkvcl0X2j+T2Z3ycVZ9fzmVR5k0fD8ckq2Np3QsbA4YDBryaWpiF/1iTYP1oBS/MWyBozFUhJKY/C7+ig+eImcO/+GYZaGeWOEIrsK2FyGdLSkD1jHkwNTj8xl98c1la3IPPJcaViKXhhtswUY5ZVxW8iDaxEf1O5PgmQAAmQAAmQAAmQAAmQQNISiObGPBJINLBoYEXyviS6bzS/J3rxdq2oELnDH4Nr+3fIHDMF1hat5GMWOTSkWX1Gln50z3zxZciaNBuGtPRyKPQsLtPpZyD9voeQN2mUzKwqWwOrePkSFMydGdQM0+tcpZx5NrKnz4UhI7NkrbwJI+BY93GpOBOtiYrr08BSURXGRAIkQAIkQAIkQAIkQAIkkBQEorkxjwQIDSwaWJG8L4nuG83vScntg5oGb14O4HJLs8hg9dXFcnkA8/H67rrpFCgrSvTVjw569u1F1viZgM3my7IKYGDpWVTBjgG6f/oROU/0hyE1vZT5pTkcyBs9GK7tW5E1cTbMTZomWg5l16eBpaw0DIwESIAESIAESIAESIAESKC6E4jmxjwSFjSwaGBF8r4kum80vyfP9k7FhQ1C3yooalbljnwcrq3fBK6B5XfsL63rPUh/8BG4fvw+qIGlZ1EFOwboPXwIxwY8AK2wAFlT5sB8wcUSu54pJuprWZq3hHvHdnj+Oig/M53WQN48GPZNiYkWMsbr08CKMWBOTwIkQAIkQAIkQAIkQAIkUHMJRHNjHglFGlg0sCJ5XxLdN5rfkyvPMuHBVhbUzzKUHBUUWVei6ZlX4p+Ll72JgnmzYb7okoDHB/2PDgrDyZiVjZI6VwEysCprYOnGlvevA4FlqOD2wkTrFu/1aWDFmzjXIwESIAESIAESIAESIAESqDEEorkxjwQaDSwaWJG8L4nuG+vvyfBOVrS+6ESBdtf325A3apB87MzxM2G+6NJSCMoeHTRf3kx+HgsDS8vPR96E4XDv+gnpffrD1qYdkGKGVlSEokULUPT2G3LtUDclJlrDeKxPAyselLkGCZAACZAACZAACZAACZBAjSQQ6415MKg0sGhgVacvXCy/JwPbWdHx8vLmlVZcLE0hUf+qVAtwdFC/vTAWBlaFOrndyJ8xHvY1K2FpejUyx80oqeVVnfSNVqw0sKJFkvOQAAmQAAmQAAmQAAmQAAmQQBkCsdyYVwSbBhYNrOr0ZYzV9+Tu5mb0bmkpOTro2f+HrGHl+fMPpPd+EGk9/wHdnNJ5BTo6WPLZju1Rr4EVSifX1i3IHfEYjLXrIHvOAhhPqhtqSNJ+TgMraaXlg5EACZAACZAACZAACZAACSSaQKw25qGeiwYWDaxQ74hKn8fie1KReZV27wNIv+cBwFi62LtWXITcEQPh2vZt2Hj0ou36LYS2DrcjY+CT5cYHu4Uw1EIVZX2FGptsn9PASjZF+TwkQAIkQAIkQAIkQAIkQALKEIjFxjych6OBRQMrnPdElT7R/p6IQu6jbrci3WqQj+jNy0XemCFwbd8G2y0dkPHYMFlnqmwTBlb+1Kfg2rkjMBq3C96cHMAAmRElDLC0u3oi9Y7uKF6+BAVzZ8LSvAWyxkwFUk4cWxSTOTd9gdzRg5Fy5tnInj4XhoxMuUbBnGlwfLkBtf75CKw3tS23LjOwTiChgaXKN5ZxkAAJkAAJkAAJkAAJkAAJJB2BaG/MwwVEA4sGVrjvigr9ov09eefRNGSn+8wrrSBfGkciq8rWpj0yBo0IaF6Fw6GibKiSz2ypyJ7xPEynn3FiSk1DwbxZ8uZDW/tOyBg4vOToom58Wa+/CZkjJ5YzvgoXPIeiNxeyBhYAGljhvKXsQwIkQAIkQAIkQAIkQAIkQAKVIBDtjXm4IdDAooEV7ruiQr9ofk/G32XDteeYfOaVw46CWZNlEXTbze1Qa+CTMFhtlX7kigwssVbemKFwfr0RlmuuR8bQMTBmZgGaBudXnyN/2lhoTieyxK2Hx281FIF49u1FzuB+0PJykXbfQzKjSx5t9BvnLSpE5hNPBczQqvTDVMOBNLCqoWgMmQRIgARIgARIgARIgARIoHoQiObGPJInpoFFAyuS9yXRfaP5PZnew4YrzvQZWEWLX0HhS88DBiOM2dkVZl5Zm7dArQFDK0QRqh6VZ+8eWXDdc2A/DGYLDGJNpxPeXHHs0Ii0rj2R3udf5QrHOz5djfwZE6ThZqiVAUNqGuB0lIyr6NhjorWL5/o0sOJJm2uRAAmQAAmQAAmQAAmQAAnUKALR3JhHAo4GFg2sSN6XRPeN5veklIH12gIUvjo/rMez3tjGd4SvghbKwBJDPQf3o+iVF2VdK3F8UWRTmRo2QlqP+2FrdUu5wvH6cu5fd6PojZfh/Hy9z8gyW5DS+FykdusF67Utg44L6+GSpBMNrCQRko9BAiRAAiRAAiRAAiRAAiSgHoFobswjeToaWDSwInlfEt03mt8TfwMr0c/F9aNLgAZWdHlyNhIgARIgARIgARIgARIgARIoIRDNjXkkWGlg0cCK5H1JdN9ofk/+2cqCbteUv2Ew0c/I9atOgAZW1RlyBhIgARIgARIgARIgARIgARIISCCaG/NIENPAooEVyfuS6L7R/p6IQu5NGhmRZvXdRMiWHARoYCWHjnwKEiABEiABEiABEiABEiABBQlEe2Me7iPSwKKBFe67okI/fk9UUEH9GGhgqa8RIyQBEiABEiABEiABEiABEqimBLgxV1M46qKWLtRDLT1UjYYGlqrKMC4SIAESIAESIAESIAESIIFqT4AbczUlpC5q6UI91NJD1WhoYKmqDOMiARIgARIgARIgAUUIHMjRsOZ7N1Zvc6P5OSb0vdkSNDKPF1ixxYV3NrlwME+DpgGpFgOanGGEKKzbqI4x4Njvf/fghbVO7DrohdMNpBiBhnWM6HKVGW0vSYEpwLC137sx9X0HxJrB2h1XmtG/TfB4FUHMMJKYADfmaopLXdTShXqopYeq0dDAUlUZxkUCJEACJEACJEACCSQgTKt3t7iwbocbh/N9RpRoFRlCRU4N45Y5sHm3R/ZNtxpgNgEFdg1uL2Qx3VGdrbjqbFPJk4lp/7POibc2umQfYXZZzYDLDRQ6NBgMwLXnmDCysw2WlNJAPtrqxsyPHBVSooGVwJeIS0sC3Jir+SJQF7V0oR5q6aFqNDSwVFWGcZEACZAACZAACZBAggj8ecyLAQvtOFboM5BOyzbC7tJwpECr0MBauskls6iECTX871aZrSVaTpGGSSsc2LLHg0Z1jZjV04bsdN/NUBt3eTBumV1mUd3bwoK7m5tltpUwttZsd2POKiecLg1DO1rR+uLSDtbcj51YttmFWy5NkZ+znSAgMtkWf+nCV7s8KHYedx+jDEjofHVjk9Ss8SmBM+uivGS1nI4bczVloy5q6UI91NJD1WhoYKmqDOMiARIgARIgARIggQQRENlX45bbpTnRoYkZdTMMGPamXWZWBctoEhbJE4vt0qQK1OeXv7wY/LodTreGsV1saPY3n7k1brkD63e40fL8FIy+wwr/C8/FnCKj67Mf3QFNqmkfOLBqm7tCUy1BCBO6rDCvBrxaDIc7PmFYU4A5vVNpYgXBzY15fN7DSFehLpESi21/6hFbvskyOw2sZFGSz0ECJEACJEACJEACMSQQysASx/0eX2SXNawGtbeifZPS2VLiGOLARXYczPXiidusaH1RisyymrDcga2/eXDb5Sm4r2X5WlV6ltWVZ5kwpbut1BPqMQVaL4YolJ96/LsOrPshTu7VcRo3Xpgij4eylSfAjbmabwV1UUsX6qGWHqpGQwNLVWUYFwmQAAmQAAmQAAkoRCCUgSVCrSibavs+D558ywGjAZjczYYLG4Q+ciaKuQ9ZbIcY26uFGb1bnDC4xLG4IW/4DLORna24/rwyBbIUYhfvUDrOKIrZscFgzyKOE34wOC3ej1ot1uPGXE2ZqItaulAPtfRQNRoaWKoqw7hIgARIgARIgARIQCEC4RhY4pjg0MV2FBRruO0KM3q3NKOWzYBtv3kw80Mn/szxyuN+4hZD/6OCZR9TZGb9+pcX/1nvxJe7PDi7nhFTu5+omyX65xdrGPS6Hb8d8aLJGSb8ctCLY0W+Wk/iyGPXq83o1NRXT6umNW4E1VKceqilhx4NdVFLF+qhlh6qRkMDS1VlGBcJkAAJkAAJkAAJKEQgHANLhLtzvxeT33Ng3xFvqejFDYJ/v8KMB260lLtNUO+oHxfU/ywKyF93rgkD21mRnVba8vIvNB8IU0W3FyqENSahcCMYE6yVnpR6VBpdTAdSl5jijXhy6hExsho5gAZWjZSdD00CJEACJEACJEACkREIx8AS+U9LvnTh1Q1OuDxALatBZkAV2DV4NOCihiYMu82K+tmB869e+cyJ97/11W4qcmgQRwjTLAb0a2PBrZellMraEjckjnrbjn1HNfS41ozbm5mlMZZv1/DiWif+b5tvnodbW9DlKnNkD1vNe3MjqJaA1EMtPfRoqItaulAPtfRQNZqkNLAKCwuxcOFCLFmyBOvXr5fsb7jhBnTr1g29evVCenp6OT3+/PNP9OzZE+vWrQuo1WWXXSbnO++880p97vV65Rpz5szB2rVr5WetW7fGgAED5JpGY/m8dU3TsG3bNjzzzDNYsWIFjh49Ksf07dsXHTt2hNXKApiqfmEYFwmQAAmQAAnUVALhGFgrtrjw/MdOZKUZMKKzFZc18t00WOTUMGulE5/+4A54HDAQU48XWLbZBWFquT3A0I5WtL44vDpXwjx76h07Nu7y4ILTjJjewwZRo6mmNG4E1VKaeqilRyINrLubm9HnpvKXVahJKL5R8XsSX97VdbWkM7B+//13PPzww/jwww8DatKpUye8+OKLOOWUU0p9vmXLFtx2223Yv39/2AaW2+3GrFmzMH78eOTn55cbN2XKFAwaNAgpKSf+Z0uYV8II69+/vzSuyrZ+/fph2rRpAU226vqSMW4SIAESIAESIIHqTyCUgZVTqGHg63b8cdSLwR2saHtJabNJr1m1+5A3oqyopz9y4MOtblzayIRpd9tg9nliIdt/d7ox4V0HMlMNmNMrFacGyfoKOVE17MCNoFqiUQ+19Ii3gTW8kxXnnmrE6XVqYEG+CKTn9yQCWDW4a1IZWA6HAyNGjMDMmTNx9913Y+zYsTj77LMhsqS+/fZbjBw5EqtXr5am0sSJE0tlOglTqXv37nj66acxcODAsF6Jzz77TI6pV6+eNJ1atWolx61atUquIbK6li5dirZt25bMt3PnTpkJlpOTgwkTJuDOO++UcWzevFmO+fzzzzF//nz06dMHBlG8gY0ESIAESIAESIAEFCAQysDauteDUW875DG+2ffaAm7W5qxyQmRpXdPYhIldbWE91Udb3Zj5kQMNTzJi1r02nJQe3v8ffb3HgzFL7TLzak4vG06rXXM2j9wIhvVqxa0T9Ygb6ogWiqUuItPqxgtTcEZdY9ime0TBJ2HnWOpREa61w8ufzkpCvEnzSEllYH3//fe46667cNZZZ2HBggU49dRTSwm1Y8cOaWyJjKg333wTjRs3Lvl88uTJGD58uDS42rRpE1JgYZYNHToUL7/8Ml577TWIzC7/Jubp0qWLNKiee+45mVElsq9ExpYwqmbPni2PGfqbVOJYoTDEGjRoII9A1q9fP2Qc7EACJEACJEACJEAC8SAQysAKxzDSi7RfeZYJU7rbUOjQMOYdB/Yc8qLfzRa0vqj8EUHdwPrbyUY8fY9NZlSJNnGFA9/86kGv6323DZZtzMCKx1tReg1uBAMz58Y8/u9iOCvGQhdx4cRNF5qQbg3PaA8nzprSJxZ6hMOOP7fCoaROn6QysN577z1pJI0bNw6jRo0qR7moqAiPPvqoNLf++9//4rrrrpN99H8vsrTKGlvBpNq1a5c0mzIyMvD666/jtNNOK9X12LFjeOCBB7B79+6S2lni391777346aefZGbWpZdeWmqMvym2cuXKkvjUeV0YCQmQAAmQAAmQQE0lEMrA+v2oFwNfs8si6sP+bsWNF5Q2o0QdrMGv2+UthXdcaUb/NhZZ6H3oYju2/eZBhyYpeLx9+TqgwY4QikLxCze4cMWZJkzqVv5ooT6ONbDi98ZyI0gDK35vW9VXirZhMv4uG649p/wZZ+/Rw3D8dx3s7y+D9cabkdbzH0GDd276ArmjBwNu3yUUgVp6738i7d4+pT7yHNyPoldehOPLDdAK8gGjEaaGjZDW437YWt0i/1y2aQ47ilcshX3F2/D8dRDQvDCeVAfWFq2Qdvd9MNY9ueqQI5gh2nqEuzR/boVLSo1+SWVghUKqG1WiPtb777+Ppk2byiF6AffatWvLrCiR/SSKq4smDDFhegmzyT9bShz1u/766yFqVokjizZb6TR4j8cjTTSR2aVndenHBxs2bCiztsR6ZZuozyVqeL3wwgt46KGHQj0SPycBEiABEiABEiCBuBAIZWCJGwhFzal1P7hxcoYBYjN3zqm+TZMwr+atcWLld255M+GErlZc3NC30RNHCkVmlqht1a+NFe2b+G4bFPOt2e6GOHbodGkYcKtVmlx6+/mAF0+8aUehXUOXq834xw0WeeOh/ziHS5NGWaAMrbhAS9Ai3AgmCHyQZamHWnro0URbl3ceTUP28SPOwrSy/9/7sK/6AJ4//5DmkGiBzCd/Oo4NnyBv7LAKgZWdw7VjO/JGDYI35xgMZgsM2dmA0wlvbg5gMMJ2SwdkPDYMSDmRqer96wByRw+Be9dOaW4Za9cBjAZoOTnQXE4Ys2sjc/xMmC+4OG7iRVuPcAOngRUuKTX61SgDSz9ieMYZZ0gDqW7dulIFcXRPHPf7+eefA6py0kknYe7cubJ2lW5iiayre+65J2i2l5hIFHcfPXo0Fi1aJG841E0vYUyJo4Spqanl1gtnXjVeHUZBAiRAAiRAAiRQkwiEMrAEC1HIXZhKuw56IUp5dbAsAwAAIABJREFUCrPKZAKKHBqcbsj6WA+3Lm0oiX8/4yMHPvneDU2DrFllNQMuN+QRQzGPyNjqe7NFGlv+TZhfL6x1yrkDjRPZECM72+S6NalxI6iW2tRDLT30aKKti26EeA8fwrEBD0CYRMJASjnzLGjFhfAc2B/SwCp6bQEKX52P1C49UOvhx0KCE1lUeWOGwvn1RlhbtkbGoBEwpNeC+GHq/Opz5E8bC624GJlPTYXlat/pI5HdlTdhBBz//RTmCy9BxogJMJ3iK12jFRYgf+ZEOD5bC0uza5A5dhoM1vDqFYYMNkSHaOsRbjw0sMIlpUa/GmNgiRsDx4wZg0mTJpUrkq4fPRTHAYcMGYJ//etfMjtKHPl76aWXpEklTCxx7K9Zs2ZSuXCMJr1PJAaWbnIFOwapxmvDKEiABEiABEiABGoagXAMLMFEZFu9t8WN979x4WCeVmJKXXK6Eb1aWCCO9JVtImtqw49uvPmlS9bD0s0uUfeqe3MzWpzvy8oK1Hb86cXCDU6IIvJiXIoRaFjHiC5XmeVNiCIrq6Y1bgTVUpx6qKWHHk20dSkxsI4eRv7kMbBc2xLWVrfAmJXtM4zWfRzSwCp4YTaKl74Rsp/+DCL7KnfYABjS0pA9Yx5MDU4/AVvTUPjvZ1H01iIZR+aT4yB+I+Deswu5g/vLrLCs6XORcva5pQRy//ITcof0lxlb2bNeLD1nDKWMth7hhkoDK1xSavSrEQaWMK9effVVebugqEElbgwURdX1phdwFxlTw4YNk0Xe9SbGTpkyRR4HFH8JE8xkMkVkYImaW6IeVjgZWHofUVBemFhiLTYSIAESIAESIAESIAESCJcAN4LhkopPP+oRH86RrhJtXSoyQsI1sPR+mWOmyFpUoVrx8iUomDsTluYtkDVmKuC3jxVj9ZpaKWeejezpc2HIyIT7px+RN3k0jLVqIXPsdFn3yr/pGWQiGytrypy4HSOMth6h2Omf08AKl5Qa/ZLewBIGlKgnJQyhVq1aQdSYOuWUUyKirx8xPPfcc0tqV6mYgbVly5aInoudSYAESIAESIAESKAiAo0aNcLJJwcv5HvgwAH88ccfcgpxi7LoG84v3/Lz8yHGWiwWeeuy+HuoZrfbcfDgQRw+fBiZmZnyAh3/X0gGGy/G7du3D3l5eaGWSJrPh646PyHPMu2WHxOyruqLUg81FYq2LvP7pOLseoFTPgMZWOLnoLjc65JLLpE/AzWHA3mjB8O1fSuyJs6GuYmvXnNFTc/Y8j9yWFxcXFKqRphVOU/0hyE1HbXnvBRWYXbn118hb8xgGOvVlxlYoh6WaLHea0Zbj1Ds9M/5cys4Kb1meLgs49EvqQ0s8UNBHBkUGVQi80oUW6/of8KCAT906BB69OhRknlVp04debOguIWwoqN+ZWtgbdy4EW3btpVzxaIGVqx/qMTjheQaJEACJEACJEACahEQv8BLS0srZUyJy2pyc3OxZ8+ecsGK/lartZwpJca4XK4SE8p/oDC/RLkGs9lc6tIcTdPkmKNHj5YYZf7jRD1T8YtJMc7fONPHiRh/++03tYDGIRpuBOMAOYIlqEcEsOLYNdq6XHmWCaNvtyLNWv7Ac0UG1hVXXCF/7mlFhcgd/hjcP/8IS/OWcO/Y7rsdEIDptAby5sGyNwoGm1eUxhEtkmwqYaA5v1iPgvnPQss5howho+TRQ9FEUsh3330XU3WirUe4wdLAooEV7rsS037it4HiyODbb78tjwWKDCz9ixzpwvotheJ/xkTmlTCwIrmFcP369WjZsiUiuYVQHHns1atXpKGyPwmQAAmQAAmQAAmQQA0nwKM4ar0A1EMtPfRoYqXL3c3NyCnSZM2/epk+MyucI4Slir8HQhbgRsFQ84YysAKtaTz5FFkM3tL0alkzK14tVnqEip9HCEMRUuvzpMzAErcNipv+xNE/kenUu3fvUnWt/CUQhdpFdpb47dxbb72F888vn3K9adMmdO7cGTfffLO8jVAYYXv37pWZVCKF3f9GQ31uMa+oe7V7926ZrXXeeefJ31T26dNH3nao/zv/WBwOB4YOHYqXX34ZK1euxHXXHb8pQq13htGQAAmQAAmQAAmQAAkoTIAbQbXEoR5q6RFrA0uff/G/0iIysLT8fORNGA73rp+Q3qc/bG3ayULqWlERihYtQNHbb8ipRWaUrW2HsIyxkAbW0SPIGzMEnsOHALcL3pwcOa+1eQvUGjwSxsysuInH70ncUFfrhZLOwNqxYwfuv/9+WVdh3rx5uPXWW0ulopdVS6Szi+LsopD77NmzMWDAgFL9CwsLpan0/PPPQy/GLuYQZ4tFhtcbb7whDaxOnTqVmnr16tXo0qUL7rzzTjz33HOyRoNIZ584caJcL9BawnATxxJFGv3ChQtlTQg2EiABEiABEiABEiABEoiEADeCkdCKfV/qEXvGlVkh1rpEamBV+AxuN/JnjId9zUqZGZU5bgYMVmvIzK5QBla5vfHB/SiYPQXOzV/C0uwaZI6dBoPVVhm8EY+JtR7BAvLPwHLv2omiNxfC+dXn0IqLIn6GcAYYUtNgufo6pHXvhZTG54UzhH38CCSVgSVqVYnMq2+++UbeOnjDDTeEJfbXX38tzSZRM0sYTCKzSmRZiaODwmiaMWOGNKjKFoDXTSpRs+HZZ59Fu3bt5HqrVq3CoEGD5PilS5fKuld6002q33//Xdbkuueee2SdiM2bN8sx4mji/PnzZaaWOAvNRgIkQAIkQAIkQAIkQAKREFBhIxhJvMnel3qoqXCsdYmqgQXAtXULckc8BmPtOsieswDGk+pG3cASSnn+2IecwX2h5eWGXUw+GgrHWo9QBpYwr3Ie7SOL6cejCQMy+5kFNLEihJ1UBtZLL70kjZ9w2qJFi9CzZ0/ZVWRGiSN9/fv3l0VCyzZxlE/MLY4B+jdRzE4cURTF2oX5VbaJ4vHClErxu8401Fr9+vXDtGnTwrpVJ5znZB8SIAESIAESIAESIIGaRSDRG8GaRTv001KP0IwS0SPWukTdwNqxHbnDBsCQXqvkRkH9FkJbh9uRMfDJchgrcwuhXkzetf07ZAweCdutf4+LPLHWI5SBpdcTi8vDHl/EemMbZI6cGM8lq/1aSWNgiSuShVkkjvqF0/wNLN3EEtlRIpNqzZo1ssbV5Zdfjq5du8paVsFuL/R6vRBF2ufMmYO1a9fKpVu3bi2PIooMMKOx/FWqwsQSaz3zzDNYsWKFNM3EmL59+6Jjx44yI4uNBEiABEiABEiABEiABCpDINEbwcrEnMxjqIea6sZal0gNrII50+D4cgNq/fMRWG86cYJHpxcoA6t4+RIUzJ0JS/MWyBozFfBLnBDjnJu+QO7owUg582xkT58LQ0am/Hf5sybDfN4FyHjiKYgjbf7N38DKHDEhYCyxUDTWeoQysA7fdmPMjg0GW1uwr/v+uljgTNo5k8bASlqF+GAkQAIkQAIkQAIkQAIkEAGBRG8EIwi1RnSlHmrKHGtdIjWwdDPKev1NvqycMmZU4YLnZH0m/xpYLj0ry5aK7BnPw3T6GSdgaxoK5s1C8bI3YWvfCRkDh8tbBXUjzJCZhewZ82BqcHopgWrqEcJDN1+VkBf15DWbErJudV2UBlZ1VY5xkwAJkAAJkAAJkAAJkEAAArHemAeDzuvoA5OhHmp+TWOtS6QGlmffXuQM7idrT6Xd9xDS7uoJiNM8miaLiudPGwtvUSEyn3iqJCtKc9iRN2YonF9vhOWa65ExdIzv5kC/MZrTiazxM2G+vJkUwj/DqtQY8VlhAfJnToTjs7UwX9YUWeNnwJCWHhcBY61HqJ9bNLDiInOVF6GBVWWEnIAESIAESIAESCBaBA7kaFjzvRurt7nR/BwT+t5sCTm10w1886sHH211YfdfXky724bTapc/wh9sop8PePHEm3bkFmm440oz+rc5seawN+3YvNsTMgbRoXa6AXN6RbZ2WBOzEwlESCDRG8EIw0367tRDTYljrUukBpag5Ph0NfJnTIAwpgy1MnzH+5wOeHNzAIMRtls6IOOxYUCKuQSqZ+8eWdzdc2A/DGYLDNnZgNNZMiata0+k9/mXzL7Sm/unHcgdMxTeQwelSSYKw8NogJaTA83llFlZWVPmwFS/QdzEi7UeNLDiJmVMF6KBFVO8nJwESIAESIAESCAUAWFavbvFhXU73Dicr4lfHMtW1kzyn0eYVsJYWv61C9//7oH4c2VMJDFu2BI7vtvrM6nKrjlxhUOaYxU1lxsodGg4r74RM3rakGbhLcKhNOfnsSWQ6I1gbJ+u+s1OPdTULNa6VMbAEqTcv+5G0Rsvw/n5ep+RZbYgpfG5SO3WC9ZrW/qysso0z8H9KHrlRVlDSyvIl31MDRshrcf9sLW6JeAYkW0l1nGsWwPPXwfljKZ6p8B6481ynCgWH88Waz2CPYueOcoMrHiqXfm1aGBVnh1HkgAJkAAJkAAJVJHAn8e8GLDQjmOFmvzl8GnZRthdGo4UlM+G8l9q7sdOLNvskv/KagYa1jbi18NeZKZGlgW1ZKML//7UGZZpFuhRXR5g+BI7vt3rwcOtLehy1YnfilcRDYeTQKUJJHojWOnAk3Qg9VBT2FjrMr2HDVecaVLz4RWMKtZ60MBSUPRKhEQDqxLQOIQESIAESIAESCA6BET21bjldlzd2IQOTcyom2GAfmyvogysl9Y5seugF52bmdHsbyZpII1ZakeqJXwDSz86KJ6kltWAP455K8z6CvTE2/d58ORbDtSpZcCMHjYZPxsJJJpAojeCiX5+1danHqop4osn1roMbGdFx8tT1Hx4BaOKtR40sBQUvRIh0cCqBDQOIQESIAESIAESiB2BcAyssqt/vScyA0s/OrjtNw8evMmCb3/1yCOJFZlmZdcUJx3HLXPgsx/d6HGtGQ/cGLpeV+yocWYSOEEg0RtBalGaAPVQ842Ihy4iC+v8+kakWfnLjVBvQTz0CBQDjxCGUkatz2lgqaUHoyEBEiABEiCBGk8gHgaWfnTw0kYmTOlmw+ilvmLtkRhYegaX2JaITcpZ9cIvHF/jRSaAmBJI9EYwpg9XDSdPhB5XnmXClO62akgrfiEnQhfxdLytM7DGidaDNbDi992ryko0sKpCj2NJgARIgARIgASiTiDWBpb/0cGp3W0451RjWMcWyz7o0x858OFWN9pdloJBHazg79ej/ipwwkoSSPRGsJJhJ+2weOshzKtht1mRnc6fShW9VPHWRY+FBhYNLH8CJ6/ZlLQ/+2LxYDSwYkGVc5IACZAACZAACVSaQCwNrLJHB7td4yu6Humavx32YshiO4qcwOSuVlx8Ogv1VlpwDow6AW7Mo460ShPGUw9hXo2/ywYzfySF1CyeuvgHQwOLBhYNrJBfz6AdaGBVnh1HkgAJkAAJkAAJxIBApGaSCCHcGlhljw5ajtfXjXRNUUT+jS9c8oapSd24WYzBa8Apq0CAG/MqwIvB0Hjq8cpDqTi9zvHjzJoG59avUfSfeXDv+gmaywnjSXVgvbEN0nv/E4b0WuE9rduFvHHD4fhiPcwXX4asSbNhSEsvN9a9excK5z8D1/++g+aww2C2IKXxuUj7R19YmjSDvGpWoRZPXWhghRY+0XrwCGFojVToQQNLBRUYAwmQAAmQAAmQQAmBSM2kcA2sQEcH9UUjWfNAroZBi4pxrFDD6DtsuKYxUx34+qpFINEbQbVoJD6aeOlxd3Mz+tx0/DIJTUPR6/9B4av/BjQvDLUyYLDa4D12BPB6YWp0JrImzoKpfoOQgOwr30P+05PkPMEMLMenq5E/Y4LPuLLaYMjMglZcBK0gHzAakX7fQ0i7+z6lTKx46VIWMDOwAr9yidaDBlbIHwVKdKCBpYQMDIIESIAESIAESKAyZpI+JlQGVrCjg5VZc+kmF15Y68S5pxoxo6cNaRa1sgr4JpFAojeCVKA0gXjp8WzvVFzYwJd95fzqc+Q99YT851qPD4ft5nbSPPIeOYS8scPg+uF/sF57AzJHTwJSfEepAzXPvr3IGdxPjhMtkIHlPXoEOYP7wrPvN6R17Ym0Xg9KE0sYZcUfLEPhvNkwpKcja+pzSDn7HGVej3jpQgMrPMkTrQcNrPB0SnQvGliJVoDrkwAJkAAJkAAJlCIQSTZUuAbWqm1uTP/QAU0LD3btdAPm9LLhtNqlbxbMKdQw8HU7/jjqRf82FnRqGnzjF95K7EUC0SeQ6I1g9J+oes8YLz3eH5SGNKsB4gdd3uTRcHyyCmld70H6g4+UynzSTSmtsABZk5+B+ZImgQHrRwe/3ABL06vg/HpjQAPL8dla5I0fgZRzzkP2tOdktldJ8zt+KI4tpt3bRxkx46ULDazwJE+0HjSwwtMp0b1oYCVaAa5PAiRAAiRAAiQQcwNr7fduPL/GGZR0kUODyNJKtRhgNQO10wyY0NWGU7NKZ1et/p8bMz50oMFJRszqaeMtX3x3lSSQ6I2gklASGFS89NCPpmn5ecgZ0h+efb8ia+JsmJs0Lf30fgZX+gP9fEf7AjT96KC1eQtYb7wZeZNGBTSw8mdNhv3D5Ujt0gO1Hn6s3EzFy5egYO5MWJq3QNaYqUDK8eKDCdRELB0vXWhghSd0ovWggRWeTonuRQMr0QpwfRIgARIgARIggZgbWKEQh5P1VeTUMPh1O3bu96LHtWY8cOPxWjOhJufnJBBnAoneCMb5cZVfLl566AaW9/AhHBvwAGSG1ZQ5MF9wcTlGRa8tQOGr82VB98yRE8t9rmdpiQ+yZzwP96+/yKOH5Y4Qut3IHfsEnF9uQMbgkbDd+vdyc4ni73ljnoD5okuCFoBPhIjx0oUGVnjqJloPGljh6ZToXjSwEq0A1ycBEiABEiABEqgWBtaGnW5MXuFAVpoBs+5JxanZrH3FV1dNAoneCKpJJXFRxUuPEgMr5xhyBj4E71/7A2dgAajQwPI7Opgh6me1+zscGz4JaGBpRYXIHf4YXNu/Q+aYKbC2aFUOtGvHduQOGyBvPaw95yUY656cODH8Vo6XLjSwwpM70XrQwApPp0T3ooGVaAW4PgmQAAmQAAmQgPIGlssDDF9ixze/etChSQoeb2+laiSgLIFEbwSVBZOgwOKlx/89kQ6zuBTVLysqUA0sCINq2jhZIytQBpb/0UG9yDsNrOi9PLyFMDDLeH1PghmKNLCi947HciYaWLGky7lJgARIgARIgAQiJhDOcb6yk4a6hTBUEKHW1Oc3Gg2Y3NWKi08Xu0Q2ElCTQKI3gmpSSVxU8dJjfp9UnF3Pd/GE49PVyJv6FAwGY6lbCMWxwoJ5s2Ff9QGgecsZWGWPDppOP8M3HzOwovYC0cCigeVP4OQ1m6L2btWEiWhg1QSV+YwkQAIkQAIhCXy01Y2ZHzlC9tM7DGpvRfsm5QvRFjs1bNjpgbj1Tvzz1O42ZKSWPmoWrbXCDpYdSYAEahSBeBkmZaFyY57YjfnAdlZ0vPz4f5fcLuTPnAj7xx/JoIxZ2YDFAi0nx/fn0xrAs3dPaQMrwNFB/YloYEXvRwi/J4n9ngT7ucUMrOi947GciQZWLOlybhIgARIggWpDINQtdeJBNA3IK9bkTXX+WTjCqFr7vQcfbXXhl4NeuL2+xxa/CZ/Zs7yBVZW1qg1QBlpjCOw66MXiL134apdHmraxaOI7d3VjE+5ubkbjU3wZJmzBCdDAUuvtiKcei/+VhnqZx39p4vXC/skqWe/K8+cfMKSkwHzp5Uh/6FE4PluLokUvIb33P5F2bx8JLNDRQRpY0X+XaGDRwPInwAysyL5jNLAi48XeJEACJEACNZjA0k0uvLDWicvPMGFSN5uv1ggA/fiZ+OcMmwF1Mw3Y85c3qIEVDsJga4Uzln1IIF4EhHk14NViONzxWdGaAszpnUoTKwTueBomIpQrzzJBZP+cksWLDQJJE0892l2WgkdvtZb89ylQPJrDgbzRg+H8ZjMyx06F9dob4D16GDkD+sBz4M+wv8yyaHvzliW3ENbqPwipt3crN563EJZGQgOLBhYNrLB/zJTrSAOr8uw4kgRIgARIoAYRKHJqGPy6Hb8e8uLJTla0OO/E8cEJ7zog8k66Xm3GufWNWHn8OGKwDKxQ2CpaK9RYfk4C8SQw/l0H1v0QJ/fq+IPdeGEKRnVmEf2KdI6nYSLi8K+9FM/3r7qsFW89RKZi75aWoCaW+5efkDukP2C1InvGPJganA7v0SPIGzMEnsOHAmN1OuDNzYHBbIEhOxuAARkDn4TlqmuRP2sy7B8uR2qXHqj18GPlxhcvX4KCuTNhad4CWWOmAinlj98nQst466I/Iw0sGlg0sCr/jaeBVXl2HEkCJEACJFCDCKz+nxszPnTIzI8ZPW1IswTPNNBrXFXWwIpkrRokAR9VQQIdZxTF7NhgsMcVxwk/GJymIA11Qor3xrzk9jt1ECgVSbz1+GcrC7pdYw7IQCvIR+7owXBt+xYBbygMQi5YDSzRXRxHzBs/AimNz0XWlDm+elt6c7uQO2YonF99jloPPYrUu3oqo028daGBVbH0idaDNbCU+WpWGAgNrOqhE6MkARIgARJIIAGnGxi2xI5tv3nwcGsLulwVeGOgh1gVAyvStRKIhUuTABK94aAEgQnEWxc9o8Sbcww5Ax+CZ9+vQaUxX3wZsibNhiEtvaSP5rCjeMVS2Fe8Dc9fB+XteMaT6sgC46JGkyG9Vklf3UgJV3t5zK1Fq3C7x6RfvPV4tncqLmxQplac2wXnt1+jYN4seH77FSlnn4OsyXMk53BaRQaWyN7KGdwXnn2/IfW2O5D+0AAYrDbA60XxB8tQOG82DJlZyJ7xPPRbDcNZM9Z94q0LDSwaWIEIsAZWZN90GliR8WJvEiABEiCBGkhg4y4Pxi2zo16WETN62FA3o+I6L1UxsCJdqwbKwUdWiAA3gAqJ4RdKPHURx9X63GSRq3sPH8KxAQ/A+9eBsA0s77GjyBv7BFzbvwMMRhjF8TSjCd5jR6QBIo63iaweU/0Gck7npi/kkbUKm9crxxtrZSBr+lyknH1uQoWKpx7iQf0LuRfMmQZhPnnF7YOa74YRUcg9c8QEGOucHDaXigwsMYlr6xbkjhkCrbBAmlfCsNKKiyAyvsSxw1qPDIatfeew14tHx3jrQgOLBhYNrKp/s2lgVZ0hZyABEiABEkhiAi4P8NQ7dghjqce1Zjxwo2+jVlGrrIFVmbVCxcLPSSCWBLgBjCXdys8dT138j6u5dmxH7rAB0mzKnj4XhozMkA9RuOA5FL250GdUTXi6JEPHc3A/8ieOhOuH/8F6/U3IHDkx7NpJ9tUfIn/6eFivuyGicSGDrWSHeOohQvQ3sPImjIBj/VppDJovuhSpd3SH+eImgDGy2zxDGVhiXffuXSic/wxc//sOIqtOGFfiWGHaP/rC0qQZYFCryH+8daGBRQOLBlYlf4j6DaOBVXWGnIEESIAESCCJCWzf58GTbzlgMQHTe9hwVr3Q/9NfWQOrMmslMXo+WjUgwA2gmiLFUxdx+2DHy31FuWUWzojHkHLO+eWOCQYiJbJ1hOHl+vEHZI6aCGvL1qW66fMZsmqj9pyXYKwbOmNIGCe5Ix+He8f3yBo/E+bLmyVcpHjqIR424BHChFNQL4B460IDiwYWDayq/xyggVV1hpyBBEiABEggSQmImwXFDYPilrUOTVLwePvwbj6rjIFV2bWSFD0fq5oQ4AZQTaHiqYsw9q840yRB6Fk6onaVzJgK0bxHDyNnQB948/PkMUHzBReXGiFqaeU8/jDg1ZA1Yy5S/tY41JRwfrkBuWOfgPmSJjKjS9ZiSnCLpx7iUYd3sqL1RWrc9Jdg9BUuH29daGDRwKKBVfWfCDSwqs6QM5AACZAACSQpgd1/eTHkDTucHmByVysuPt23SQvVKmNgVXatULHwcxKIJQFuAGNJt/Jzx1MXfwOrePkSFMydidQuPVDr4cdCPoDmcCBv9GA4t3wV8IY63Ywy1W+I7Fkvwphdu+I53S7kjRsOx5cbkDFkFGxtO4SMIR4d4qmH/jz+usTjGavjGonQRXDSLz2ojsxiGXOi9eAthLFUN3pz08CKHkvORAIkQAJVJrBhpxuTVzjgcAOD2lvRvkno36Dqt9Z9t9eDs+sZMbOnDRmp5etMfP+7By+sdWLXQS/EmBQjcOtlZjxyi0X+s2iub79G7qhB0OzFCPvmJn3D8MV6BLpdSodS3WpjiLif/siBD7e6cU1jE5660wZzeP4VKmNgVXatKr90nIAEqkAg0RuOKoSe1EPjqcsrD6Xi9Dq+/4gUvbYAha/Oh+WKq2QBb/eun6C5nDBmZsF6c7tyNwrK/+4cL/4t/lmYXrY27WQRd+fmL5E/ewq0nGPSjLK2uiWkZq7/bUXuk4/KOloio8uYlR1yTDw6xFMP/+ehUVKxutQlHm9/+GskWg8aWOFrlcieNLASSZ9rkwAJkIAfgcP5Gga/Yce+I75bgsI1sJZsdOHfnzqhaQhqYIk+/1nnhNsLWFKANKsBDhcw7W5byVXb3twcWYvE/fOPcv1wDSz7yveQ//QkebtRMAPL/tEKFDw7XW5kyt5OJG6dSu/9INJ6/kOpAq8HcjQMXFSM3CINo++wSRMr3BapgVWVtcKNif1IIBYE4r3hEDfedbnKjOx0tYpBx4JtVeaMpy7lCoav+zho6KZGZyJr4qySGwX1js5vNqFg1mR49v9RaqwoAl+r3+Ow3dwu9H8f3G7kzxgP+5qVAbO5qsKzqmPjqQcNrPDVoi7hs4pHz0TrQQMrHipXfQ0aWFVnyBlIgARIoMoERP2jmR86sPI7d8lc4RhYPx/w4ok37dJkES1QBpZ+NC23WEPnpmb0vdkCkxHS8Cq5EEjTUPjvZ1H01qKS9cMxsDz79iJncD94jxyS4wIZWJ4/9iFncF9wKoU6AAAgAElEQVR4Dx9G2r0PIP2eB3y3H3m9KP5gGQrnzQZMJmRNfkbWLFGlvbTOiTe+cOG8+kbM6GlDmiX8DXOkBlZV1lKFF+OomQTiueG48iwTxt8VfiZkzVTE99Tx1MXfwCpa+G8ULX8T1utuQvqD//JlQHm9cGzcgIIZE+DNyy1/o6DbhcLXFqBo8asydmPtOvLv3mNH5N9t7TpJQ8qQllahpO5ffkLukP6A1YrsGfPkrYaqtHjq4f/MzMCq+A2gLqp8Q+L/cyvQ94QGllrvQ7BoaGBVD50YJQmQQJIT0I8OiqN/wlQ6lKeFzMDSjw5u+82DC04z4oc/vAENrBVbXJizylnh8UL96KDxpDrS1RKmU0gDy6/WiKXpVXB+vTGggeX4dDXyJo4MnJ3ldstiu6LOSXrvfyLt3j5KKK1nw/15zIvBHaxoe0noo5z+gUdiYFV1LSWAMYgaSyCeG0B/o0Q48M6tX6PoP/NKjqmJ7E7zJZch7Z4+MF90acUZO26XrJNU/N5SuH/eCa0gv9zPPL0gebjihvyZGe5EUegXT13CrbUk/1sw9SkY0zNOFGTXNBS9/h8UvvpvmC+4CBkjJsB0Sn2fgZWXi/xpY+Hc+F/Y2rRHxqARQIo5MB1NQ8GcqSh+fxnSuvdCep9/RYFi9KaIpx40sMLXjbqEzyoePROtBw2seKhc9TVoYFWdIWcgARIggSoR0A2Mv3K9GHCrFcs2ufDLX96QBpZ+dPDSRibccL4pqEn14idOvLXRBZG9MKV7+duY9KODIpsq48lxKH57EVzbvwtpYOlHB63NW8B6483ImzQqoElVtPgVFL70PILdSlXw3AwUv/sWbB1uR8bAJ6vEMlqDl25yyXphoq7LrJ62iI8rRWJgVXWtaD0z5yGByhCI14ZDZF5de87xY7xuFwpeeAbFK5bKo8syy8dilTWXhBElMjzT73sIaXffF9DEcu/Zhbyxw+D5/TffIxuNMutHGCSWq64tweDc9AXyZ02uGIvXKzOFjLUykDV9LlLOPrcyGKM+Jl66iMDfeTQtrJ+RWn4ecob0h/uXn5E5diqs194gf1kiMnThcATk5zmwH7lD+8N79EiFWbqh5ok64AgnjKceNLDCF0cFXdy7dqLozYVwfvW5/BkWi2ZITYPl6uukuZvS+LxYLBGVOROtBw2sqMgY80loYMUcMRcgARIggeAE/I8Otvt/9q4DSopi7X6bd1miCCKoPyqIYlZEUcGAiigqmEBFeSqiiGJA8AkCigRRJJhzwJzFhAF9ZlQMmAP48BkQBZW4bGL3P7eWGntme2Y6d8/srXP2ELYr9L3dXVW3vrBrvgw+qFBGPVSeVsDSroNoeeqAYsG/r3uxwtTK6rWvqmXqcxXSsnGOzBhYIm2aG1zhDK6DjU4cqOJQrRpzUVoBS7sOov/m026W6h9/UBtCMxdCbAJXjbtE8tq0lebTb5XcTTaNAVJbUS6rLr9YBY9vPGyElPTrH/rjsmZ9rYx4sI6Dk/ctkDMPLLQ9JqsClhd92R4cKxABDxEIasNx++AS9X1DKX/lBVlz7VWS26SJNBk1Xm3MlOmqwS05p7RUmk29UfK37Rh3t1XffCmrx46QmpV/S37H7aXx0AulYKfd6tyaHRQ9lqL9DpCml08SybdnremgS0tVguJl9DFF0nNHa/dcW7ZOVo2+MG5+qXjvTVk9/lIp2L6zCrqeU9o4/v5qa2X1VaOl4q3XpPTMc+tESZOy7s4blQiAWFlNLhkbGR70UIPiIxEauhCmfl3C5gXi1coLBguycQZRcuBeO+vOyIpYYfNBASuIp9B9HxSw3GPIFohAxiAAseTtb6vlvrer5Jc/a1RAb2Sf26JlrgzqXiDdt88Xsyg/ZZW18vB7VfLSZ9Xyd1mtip0EV7d9ts2Tcw4plOaNzGMDIetd2xa50kIH2zVz+SgolPwO20mjM4ZK4W5dTE/LIXLgpL18zuOy4Y/f607cN2mpLHrgdlZvwbuRkUzIeqddB1s3y5VpJxdLUb7ExJNkMbCMroNnHVQo/fcpSJn1DtePebxcPlmyQXbcIk9mDCxWMbBQtOugztiUU1BQb4NR7wE3pim/eLQU9z5atKuNaRB3XD9prLqmcK9u0vi8S1RsElh+rbvjRil/+Xnl9tNswjTJadwkY94nDpQIEIHgYi1pKx9s9FaPu0QqP/7ANFC3URRvcsnlUnz40TGa8LvV40cpd+eiA3pKkxFj08ZVSsWx7qv6m6+k2VXXScHuXSLzSAS1ETS6D2qLtcI99pImF42uJyKZWWClnDs2orl64hipeOPVpG7mNX+tkJUXnyM1K5ZHLpYiBazIvBKmAwnqPUkmLOpnO0iUklnDBzmGZH2FzQcFrCg8BenHQAErPUa8gghkBQIQMaa9WCGvf1WtBKiSwhwpKhCViW59Za06vD52r7oA30Y56vdVtTL28TprFFzTuChHHVSvXl8nZLVqkiNTBhTL1q3iT68Rd6lpSY4c1HnjyWyCyweECpg0x1w+kmSiq/n7L1l95aXqxBbZ6nKbN1fptVVw15oaJYTg1DZv83ZxPCHWxpppEwUbjHpZ79K4lwRFuNF18LJjiqR7p3wxWuQkE7CMroNX9y9WWQXTWfysKa+VGXMr5ZCd8mNuOEbXQb35MjshT8TD6DrYdNxkFZMk3SaktqxM1t42S8rnzlG8xUpOrhR27SZNLh4tuS1bBQU9+yECRMAjBILacGhLEnyjVl89XsWtgsux0eVP31IywQOx9hBzL691G2l2zU2S16Yu1pLTottD8olmE6eruSYqJShehhxcd4iCAtfMVZcMEyksMA2iXvXFQll12QUKp2bTbpL8rTsILOKQ/TansFBZ6OZt2T4OQi1Obfj1F2k6dpIU9ehZD+L1jz+o5hcIiFHjQQ82KD4SwaEFVuo3MmxeVhx1oG9ug8nuHGvvTZ97IyqfqrhxhM0HBaxIPhb1BkUBKzN44iiJgGsEtOgB4Wp4r0IlZECo2lAjcsu8Snnm4yopzBMZd2yx7NNhY5wREZn+YoW8sLBaCVWIQdKxTZ1Q9dOfNTLh6QpZ8keN7NE+Tyb3/ycz1LJVtTLigfUy49QSad20Tg7TooeZy8e6B+6SsvvvEpg2J2ai024BSqiaOF1gKYSy4fffZM2ky6Xq6y/qZTRCrAzE1Njw80/S6MRTpNFpZ9VtLCy4l7gG2mIDia6DI44sUnykE7ASXQc1H+kELAR4f+e7ajn9gEIpAL0JroOlZ52vrN/SCViJroOaj3QCljHmTKJ4CfGxMTaie3S1iB4vIwIBIuDUcnTdWll33+3KcgTfJJS0lqMmfaWtEyAUZl0FteGwGmepZtXfsmrUeVL9vyXKqtMocCGeVfkLT3sT5NtoiTpyrBQfdmTITMR3HxQv6DUmkmhM3ntTCvfZX7l35jZtVm/ONrr5Ga3iIAQ2vfLaWJ3adWtlzXWTlPtg3lbtlSimEo0Yij6IwRzTbPxUKezWPVI86MEEyYcRAApYqR+HsHmhYBLed8vsPSEfkfx81hsUBazM4ImjJAKuEEgXZwcugpc8WC7f/VYjvXbJl1F9ilR/sLK6+IFy+XFFjVzUu0iO3C0+zgUEkYnPVEjj4hy5/rRi5S6IAsFrxtwKeW5EqZQUSpwoglTYJSecEnc/RpePkuNPlsbnXKh+j8UrTmarvv3a9OS1auHHsmrMhZLTrIW0uP4uyd20zoIHi93VV42R/I6dpPk1N8a7pRkW2GFmvUt0Hdy0SZ3Ql0rAMnMd1ECmErCWLK+Ryx4pl+sH/SMoJroOqiDIwNwkRkmMLBPXQf27VALWht9+VTzW/PG7lA69UEr6HFsXb6a2VlluYYOSk5cnTeGCg8xhLEQgKgg4tByt/v4bWTV+lNQs/z0WIBy3lNJy1JCNDW7SSugtKv6nzlbtpdmkGfWsTcOGKqgNIOagPruniLVUUyPV/12k3JLhXpiYtU7PJ7im6birBbFn1s95XImLOQWFUrDL7lJ69gWSv00HS5BqayLtfq2/oZYqB3BRULzgVu49u0QlvEBR3/sxF8mGn35UuObAarqmNuVzrOcIBGLXAfUlN0dqV66U2qpKyW3eom5+2GGnesjpGGSm830AOFvtIkg+jGOigJWaobB5oWASzw/5sPpFadjXUcBq2Pzz7hsIAkv/rpHhs8uVq+CVxxdLl63/sbDSENz0aqU8tSA+U92ylbUyfPZ6WVdhXu/7ZTUq4Disiab0L5bO7eoWsLDMKquojWW8Q1yKv4efqQQpuPvpRWh5lUjxxozYZfffqawVjL75ynVg+GCpWbM6rp4e84aff1RxL7A41u4I+J0+ZTeKYUaq1z/9qKy96Tp1UosT26CD7pq5DurxpRKwzFwHdb1UAhas6Hb9v7xYoF0z10HdTioBy8x1UNdLJWDFgusecUxdXBT4ohpKjPv9D4pUEOQG8nngbaZAwInlaMwiZNG3yt0Jme10nD5YMCJpATbqRQnPOzJQrb7iUjWaxogtd0hv9a7U/LlcJUhQ1qb7HiDabTcqxAW54UCii+3b5snBnfOkUVHddyQxhgxEk0YnDZKS/qfGufTpeQjzSk5xicpWWGcNWhITSlC3ycixUnRwr9TwVlfLmmlXSfm8uaZxuKLATZC8nNStQAb12Gjdu/HwCfPs+uefUnGp4P6f13ozFS8RiTrM4lZifYA6eOfiYl12P1gFbtcHVEZsjfOV2eFYFHjQYwiSD+N9U8BK/RSEzQsFrHh+yEeUvlrRHQsFrOhykxUjg7Dx4x81Mvfzannj62r5V49COSLBise4Ybdy08hCdN0pxSqIOMry1bVywf3rVSY2fQIYa6e2Vp0GVrz+sgoUXTrkfCnqfnBcN8YFkJX+E4NUI5PRyovOFogpyYppYGsrnXl0DdwEl6+pFShNmzTOUTGTEgtEpze/qVZxsIYdWpd1DYLXyIfK5Zul5tnYXvmiWqa9UCGwHpp1aom0apojVRtERj1croKRXz1gYzwQpBlf+TeWtXWuAfkb42VsEMnfqKVp0cloFZUuWG8snsnmW0jzGbepU1qprlYxTvC7xAC++p5jWY923FmaTZ4pOY1KPULaWjO3vV4pj71fZe1iEZV5C1Zxox8rlz/X4q2yVhBD64Ad8pQV3QWHF8UExrKH75V1d91srRERlVkQm7pVlw6XDcuWWq7XdPzVUthln7qshp9/Kk3HTJSigw6rVx8bc1ho4dlofv2dcVkKLXfGC4mAxwik2xwnsxzVFqB57baol3UTQ9TfrdymzdV3C+7RsEZcPWWcmquQDVS79Opb0q676hBgyiyBq1VUShgbjofPaxRzT197/TVSMf9tNb9oix24JTe5bIIUdN45BlP199/KykuHSe2aNUpAQfwsFU8pN1fFSlwL98J5cyWv7RZp42NV//C9rBo5TAQZvabdUsdhxErQvNjJRhgxqAIZTtB86JuigJWa3rB5oYAVzw/5CORzlPGdUMDKeAqjdwNatHriwyp5f/EGWVn2z4bbLCg1rHvGP1khcHNKVXSw8R7b58u4Y+viBaHAuujuN6vk8r51bm/YCEC0Wv/ck4JA3ur0b2PBhrqegLW+TNZMvUKqvvsmZf862HhxghVJ7FT3j2VJ64ctYKV7SmBpddED62VVWW29GFhwE5zybF1639O6F0q/LgUqgx0EyZtfq5S162vl3EML5Zg960QpoyA5d1SpqViWOJ5UGYSUm+D4kaoKXAuLD+2tgrhXLpgva2ZeLbUr/447MU8XwwntxILGljaOcz1Mh5NXv7/3rUp57tNq8+ZqRdaW16oMkaVFOVKQLypAPkTFSc9UqCyQZqWqWpSlHLJKwqUTL8i5hxRK123yVFbDiScWxzZ86596RMoefzDJ7fyzCVQuMYVFUtBpBykdMlzWTBknGwzvU1wDlRUqq2DMZURy1AYRz35i2vTEjsPmwytePW/HggCfsk+Du2zSb5BZfKeiYpUVstHAwXUunQkWc57fZ0QbTGY5ahyumeWo2f8Z65i1q7Oz4SCk2aSZUrDbnvGoGASu0jPPVRYpUSlBbjhg6YOYi53a5qrvY2JRGWsfvV/KHr5PckpLpdnUGyV/247qMv2dwTVNRlyuXAzjeFm1Ugnp1Yu+TXr4oa6vrZW110+V9c895U0sLZ+IDJIXfQuIk7lvx/oW3j7dYkY1GwYfAIgCVurHJGxeKGDF80M+MuqzFtpgKWCFBn32dvzRkg0y/olygXsY9j1btcyVv9bWCrKgJcuqlg6Nletq5aIHy+X3lTX1BBb09+PyGjm+a52AElukrlurTlbzt9tBapYtVRZAZgJWur7VenXtGlk56jwV0yHx9Fv3hxPf5tfeJDlNmlppMjLXQA5BHCsIUgjefsVx/wRj14N869tqufGVynrWP40Kc+T0Awqk314FMUHRKGDdfHqJdNo8Pjth/R3HP5sBY2BX43WVn3yoTschTBoLsG587sUxVxvFVaoYThsrR1kwSRfEPdmDk8yFEPyOfrRcTti7buOXrljBz6yNpC6Eho13ybEDpPHQi+oJIrEMUjvtGopFXDpMAv29TQE+1di0+xviKZkKWAnxnbRgGcsMGpFsnYHib+wsieWo8RJTy9GydYKsmyr7aZMm9YavM7XlFBdL85m3S26rzdRBi5mbtbFyOmEsLJyC2nDcMKgkZkWa8l6rq+vcCt/5jxjdyK1899feOlPWP/GQFB/ZTwnwZgXun0gSIhUV0uzamyR/2+3Cgj5lv0HxkjgICibmtJCPSL4mEjYvFLDinwvyEc33JGqjooAVNUayYDwL/7dBbn+9Ug7dOV9luoPbGixAfvijxrGApV3VdtoyT67uXxxn1QMLod9W1qoNOgrcBNbdcYMUHX6UFHXrodwK0lmApINdu3wUdd2vXvwRHUg8v+P2Gbn5nvNxldz8aqW0KM2RKQOKlbWPsSBwOLIUPvdpnctb042umwjwjgKLuIt6F0oTWP1YyKKXiDVcZtZce5Xktt5MxbmCEBhXqqtk3f13qhN1lNwWdRmIVDBkESnufYyKQZLTqJH6txUBxspGJt0z4dfvvRawMM7XvqxWMdMP6pwiAPLGG7KCn9m9p4qBlSy2DywZ8Ls111wpNWvWSGMEeD92gF/QZkS7Xgnw2uUM8ZNQzAQsHfzYLDMoYtesu2VmPSuWjAAxoEGmshxNNQQt2BpjYGlX9Jo/fjO3wBKRhi5g2RFGNFbGOIc1fyyTvy8YLLXl66X51Jskf7vt69FkBeNYTL9DekuTS8YGHkPR6uMd9kbQ6jgbynXkI5pMh80LBaz454J8RPM9idqoKGBFjZEsHI/TDbmGQmfIW/x7jVxyZJEctnP8JhyWJ7Du6r/PxmjgCRg63ZDrZmJxTr5YaJqiWW/cjcHHM4VGLV4VFuTI2L5F0nXbeAsdSFQQrxDcvX2rXBnXr0hZ1KEgFtNVT1fIFz9vUC4DY/vVCYt2+NbiFYLommagM2TlKthhR2kyZqLkbba56r9m9SolfFS+/05ctikrfDc0AUvz2K1DnkAELkhhiGUFP7sCFoSqsgfvlnX33SGx7GoljUQ2uh0iwG9xryOlyYX/jsVHy5R3yOtxeiLAG7JFFu7ZVSo/er+egJUuvpwxvlOyWHJe33tGtWdwI0tmOWp2P9U/LJJVl54ntVVV8YkpDLH7zGJgCTi9ZoKKkRW1uSaIDcde2+T9kxTkrz9l9fiRUlO2TppeNkHyO3RKLkT16ClNx05WVp/aTbP6xx+k2YRpUth133r10llgORUtw3i2g+DF7L7sCI1h4BJWn+QjLORT9xs2LxSwKGABgVbzPozmCxLRUVHAiigx2TQsO4KG2X2/jRhMcypks+a5MuOUYmleGh/34r63K2X221WSLN6S0w25HkvVpx/JqrEjJG+r9tL8mhtV1iJj0RntkmW8iyqXH/6wQa56pkIqq+JjWBnH+98/alQQ98oNIlNOLFLih7H8tKJGRj5crkSrcccWKxdEq3xXffW5rB47QmrXr0+a9Smdq8aGZb/JqlHDVBp07dpphe+GJmCBM4hY4PyBdyoFYjAs6xAva4uWucr9Ftm91HUWXDBtC1iq4VoB52UP3ClVX3ymgiYjXlZ+h+2kpP9pUrRvD+XyyxKPgBM+jNkiiw48RFZPHltfwCpbJ6uvHi/Vi75TrlJmm3md3c2YWIH81CGQ1nLUBCi4oq8ad4l6/ksHnSWNTjkjzp0WMRtXT71CcnJy47IQInD72ltmqkQkEIAbooAFOLUwEhOiflik5o7iw46MRzuJCyEu0tZTZtkcY9kjF39v3i4Smzz+oKy9bZYU7N5Fmk2cHpflMGrvRtgb86jhEfZ4yEfYDJj3HzYvFLDieSEf0XxPojYqClhRYyQLx2NV0DC7dWS0Q/yeT/+3Qc46qNDUyuqmV+sshP59dJEctEN+LKudbs/JBjA2Fr0QfvdNaYK05r2PrjfMmKvCHl0FsWOqF38vtVWVKqNa0SG9BZs/s5TRYVJtFK/O7lkYF8PKOK6XP6+Wa1+okPab5sr0gcUx98EYtiJy6cPl8vGSDXLiPgVy9sGFsSyEn/+0QU7rXiCDutdlNDQWo3hlTBefeF0sW+D2nZW1Qj0cEV/pqtGCrF+xwMYGS4bGw0aolN1J2w0pC2GY3LPvzELA7vdLuw7iLptPu1lgbbL6yn+bx8BKAUXNqr9l1ajzpPp/S5Jaq2QWkt6NNq3lqElXMfHq80/jLEbjLq2ukjXXTZLyV19U/10Xk6xQZdZT/27bTjb8b0mDFbCMmQf1vIv4YbCwimUbrKmRmPtrSYk62Mjv1DkGc8y19q8/pdGpZ0rpwDPrZyHEYdW0WyR3kzp3dV1iAteSxabW2N49Yd60FPZG0Ju7yJ5WyEc0uQybFwpY8c8F+YjmexK1UVHAihojWTgeNwKWDgiPuEszBpZIm+b1sw79+5FyWfDfDTHkhhxcKJ/+uCHmbmB3A2ikQFvq5LbYxDQdOq7VVgrJqIPlVrNJM+rHdgqJ60XLamTs4+WyYm2tsryBgFUf1brBJQsMbhy6xv/YvQpUpjyUCU9XyJvfVEuvXfJlVJ+N2SE3VsIGYtXlF6uA7KX/Orsum1aSLGep4irpMZhZiejAysms4rTVnDE+Skh0sFsikBIBW98vg+ugFtytvENxA6ipker/LpJ1d9wolR9/kFxsCYk3WA8+PL9KPli8QdZXmmfkdDu0ksIc2btDniDjXYfN4q0CrViO1uvfIEwV7LK7EgQTLXljdWpqpPz1l1W8qw1Lf5Wc/HxBndKzL1BCfdkDd6lDkUanDnZ7m57VD2rDce3JxbFEFBAEV8OF/L231H0kJiCAdSess4oO7lXvPmHptmbaxDorUATab9pUiYT64MnUnV1EdMy4/I6dTK2xPQPUo4aC4iVxuHQhNCeQfHj0YHvcTNi8UMCKJ5R8ePyAZ2lzFLCylNgo3ZZTAQtbkwlPVQgy4B25W75cfES8EKLvERZYL31WLXtsnSvnH1YkmzbJkQ01Inkb9x22NoBG4GprZc2MyVL+4pyUqbLLZt8hZU8/IkX7HSSlZ51Xt5CuqZGK99+WtdMmqlhNxmC9YXKzZHmNXPZInXgFwWnoIcnFK4xTC4gFeTlyzcnFsl2b+M3cspW1ctED62X5mlq5qHeR4gnlhYXVMmNuhZy8b4GcfsA/fUC0QppybMzMXGgSsYm5+hUWKgExb8v28Xvtv1bIyovPkQ2//iJNx06Soh491e+x0Vt91RjlngbLLcWJLtVVsmr8KBU8HMHfS044JUxK2DcRSImAne+X0XWw6bjJKp6YVQErUYiHANDopEFS0v/UyLhJQbwaft96qagO5qFBXMADDYkPrFqOxo3OKF7tvJs0vfJaZZ1rt8Riln2yQJpeOVXgAheVEtSGA3Gw/n1U0T9hBDDPvvGqlD3xoGxY8l8lQEEYLNxtT2l02hDJ36ZDUoiq/7tY1t0+6x935sZNpKhbd2n0r7NjcRbjlgMG1+pMmTeC4iURZApY5o8d+YjKFyt+HGHzQgGLfAABxsCy932ggGUPL17tAAGnAtaXv2yQyx+rUEIUTl63ae0sPo6dDaDx9nSwXSkoUO4Eee22tH33OqZJbmkTaTbtJsnfOvmC2nbjNisg6DrcMZENsu+edeKVFvmSNYUA+nAR/PrXGmWJMLl/sbRsXGevtbKsVibPqVDug22a5ch1sJBrVve7ZatqZcQD65UV3JYbg75DyEPg3aovP49z3Uh1GzghXw2xCUGoEzZ/iAsDdxuIVSo+mcHlAzGxkOZ8w88/SclRx0rp2cPrNuFG95KmzZSLVd6W/2cTSV5OBIJDwOr3K9F1UD/XVgWstddfIxXz31bR0rQ1CjKCNrlswj/uWcHdtmlPiNn3xtfBqFewvhp80D/uz3YsR2ODr6mRdQ/cJWX33yV5W27lyhK3+ofvZdXIYSJFRY7nI7/oC3IDCF4G9ShMmYjCr/vMtHaD5MWIDQUsCliZ9K6E/Z5QwKKARQHL/heDApZ9zFjDJgJOBazpL1YoS54e2+fLuGOLkrq5pRuO1Q1gYjuxVNlHHCNNLhqd1M0tpQCzZrWsHDlMIIaFfWo+5rFyeX/xBuWtB5fMJF576naO2j1f/tWjbvOmrbZgZRWrKyJry2ulukakSXGOjOlbJDgdN5Z3vquWTpvnSaumdaLWmqvHS/m8uSreSG6LlikDdjc64RQpOXaAqhez2vr1Z0PdnH9cPpq3qMtguMNOcf1XLfxYVo0fKRC66txEmqkYZXA9gXVJ4/MvkeIj+qZ7fPh7IhAqApa+Xyaug3rQVgUs401COF7/6P1S9vB9klNaKs2m3ij523YMFQd03mdamW9ug8abQ0KDCw4viokkdi1HVVuGzJt5bdspS1AIgk6KMX6WaYZCJ416WCfoDSDCBGCOalSUzAwFfaMAACAASURBVPndw5vL4KaC5kVDRQHL/KEhH9F8mcLmhQJW/HNBPqL5nkRtVBSwosZIFo7HiYCls9+VV9XKlccXS5et48UROzBZ2gAmNKiz39WWlcWnOrfTsYuMbja7sXR5YqywVJWM8axwHaytHnqvSv7zVbX8XVaLvZk0KcmRrtvkyb96FEjbFubWcQjCX7CRunSxwozjSYzxAhEKcavgIrXhj99VJi4E2C3qfrCKoZW7aSvT26nnJrIx612jM4ZK4W5dHImSlsDmRUTAIwSsfL/MXAd1904ELFU3RSY3j27NdjNBLWzvPbvEleUoPpAQ69dOnyy5rTdT2eocWXpWV0nlpx/J2ltmyIafflQiYrMp19cLLm4bSI8rBMVL4rAplKQmkrx4/KC7bI58uATQp+ph80IBiwIWEKALob0XnAKWPbx4tQMEnAhYd71RqQSTPdrnKbc1LYLUW8B+VS03z6uUHdvlyth+5tdZ2QAmtqtTZaeLXVX54XuCgOGFe+xVZ6WVXxcDShdjuu+wLbAcUMcqRIAIhIxAuu9XDeLADR8sG5YttTzSpuOvVuJvuhLLsNqtu8q6lvh9S1ff698HtdEwZrtzYjla/f23svLSYVK7Zo2KyZRT0igpFHmbtqqLi2XIeKfcOd9+XWqQfbC2RtVFIPemYyZKbktzsd5rrO20FxQv9eb/0aV2htngriUv0aKcfESLDz2asHmhgBX/XJCPaL4nURsVBayoMZKF47ErYOnA4IjZdMmRRXLYzvGikBEixGa67NFyyU8RJyvdBjARcrUhRGDwZUvTpsquXrJYVl0yTKTQPE5W1RcLZdVlFygXtrBjYGXho8VbIgJZj0C67xfivSG23IYVy82xqKyQmlUrldtsTnMkM8iRJhddJvkdOql6NWXrpOllE9S/E4sWsJAcoenYyaFbLAa1sDUKWE4sR3XyCViOpiu5rdtIi+vvirMiVX2++ZrkNm8uBTvuotypC3baLaXbdbp+/Px9ULxQwLLHInmxh5ffV5MPvxF21n7YvFDAooAFBGiBZe/9pYBlDy9e7QABuwLWo+9XyR3/qVQZ76adUiyNCpPHuaisFvn3o+Xy2f82yM5b5snYfkWxION6qOk2gIm3pN1xCnbbQ7l+qODfyYqOPfPem1K4z/7SZNT4WIapDb//JmsmXS5VX38hxYf0liaXjA3dgsEBfaxCBIhAiAjY/X4lDjWZC6HROrTJyLFSfNiR8VUbsAuhUcAKkfqM6TrsDWDGABXwQMlLwICn6Y58RIsPPZqweaGARQGLApb9bwMFLPuYsYZNBOwIWCvX1cpFD5bLz3/WyDk9C+X4rgVpe0OQ8csfK1eZ72CJ1bg4R2pF5KkL69w27GwAESx35ajzpHrRd2K6qTMZjQrwO+YiFaMkZuVQUys1f/+pst4hQ16zSTMcB/BNCwAvIAJEIGsRsPP9MgMhVQwsbWGV22ozZWFV0HnnuiaM2TpLSqTZlFmS36lz6BgHtdFA1lu4r7NYQyAoXhJHwxhYqfkhL9ae36CuigIf1Yu/k7JHZkvlB++qpDZ+FLhMF+69nzQacJqpZa8ffbppM2xeKGBRwKKAZf8NpoBlHzPWsImAHQFrzsdVctOrlcqKasbAEmnT3FqWIR1k/LUvq1XAcWTLm3dZXXwMOxvAiv+8IqunXiF5bdpK8+m3Su4mm1q6Wx1kfP3zT0kNXHlyciWv9WZS3PtoKenXX3JKG1tqhxcRASJABIwI2Pl+2RWwINivvuZKqXzvLVU1t1lzkcKiuGydEPKLDu4VCVKC2mggo+pp3QulY5vcpPEXIwFIRAYRFC8UsOwRTl7s4eX31WHzAfFq5QWDpbaiwu9bVe3nFBVJ81l3Rl7ECpsXClgUsChg2f8kUcCyjxlrEAEiQASIABEIBAE/BSx1AzU1UvHGq1L2xIOyYcl/pbaqUgUeL9xtT2l02hDJ36ZDIPdppZOwNxpWxtgQryEv0WSdvESLl7D5sBPPzyvkig48VJpePsmr5nxpJ2xeKGBRwKKAZf/VpoBlHzPWIAJEgAgQASJABAJGIOyNRsC3mzHdkZdoUkVeosVL2HysOOpA39wGkyENd8JNn3sjWkQkjCZsXihgUcCigGX/E0EByz5mrEEEiAARIAJEgAgEjEDYG42AbzdjuiMv0aSKvESLl7D5oFBi/jyQF74nQEDHVOR7Eq3nIak4Xltbi3jXLESACBABIkAEiAARiCwCYW80IgtMyAMjLyETkKR78hItXsLmgxtzClhGBFrN+zBaL8jG0fA9iSQtkRsULbAiRwkHRASIABEgAkSACCQiEPbCloxEcwNIXshLJjwDYX+/KGBF8z0hL/G88D3JhK9Z+GOkgBU+BxwBESACRIAIEAEikAaBsBe2JCiaG0DyQl4y4RkI+/tFoSSa7wl5oYAFBKJqERfVbysFrKgyw3ERASJABIhA6Ags/r1GHp5fJR8s3iDrK/3xuC8pzJG9O+TJSd0KpMNmuaHfc1QHEPYGMKq4hD0u8hI2A9HcmEcTlfBGFfZ7QqEkmu8JeaGARQHL/neZApZ9zFiDCBABIkAEGgACEK+G37deKqqDudmifJHrB5VQxEoCd9gbwGCegszrhbxEkzPyEi1ewuaDQgkFLCMCUbX44XsSre9WVEdDASuqzHBcRIAIEAEiECoCVz1TIW98HZB6tfFOD+ycL2P7FoV631HtPOyFbVRxCXtc5CVsBqK5MY8mKuGNKuz3hAJWNN8T8hLPC9+T8L5RmdQzBaxMYotjJQJEgAgQgcAQ6DOtzDe3wWQ3AXfC5y9pFNg9ZlJHYS9sMwmrIMdKXoJE23pf5MU6VkFcGTYfFEooYBkRoAVW/PPw2uhS9R98T4L4GrrvgwKWewzZAhEgAkSACGQhAmFvOLIQUle3RD5cwedbZfLiG7SuGiYvruDzvHLYfHBjTgGLAlby15oCluefPF8bpIDlK7xsnAgQASJABDIVgbA3HJmKm1/jJh9+IeuuXfLiDj+/apMXv5B11m7YfFDAooBFAYsClrOvV/RqUcCKHiccEREgAkSACEQAgbA3HBGAIFJDIB+RoiM2GPJCXowIaEsG/F/14u+k7JHZUvnBu1K7vswXoHJKGknh3vtJowGnSX6HTr704UWjYb8nFLAoYFHAooDlxbcsCm1QwIoCCxwDESACRIAIRA6BsDcckQMk5AGRj5AJSNI9eSEvZgIWxKuVFwyW2oqKQADKKSqS5rPujKyIFfZ7QgGLAhYFLApYgXyMA+iEAlYAILMLIkAEiAARyDwEwt5wZB5i/o6YfPiLr9PWyYtT5PytFzYvqyeOkYo3XvX3JhNaLzrwUGl6+aRA+7TaWdh8UMCigEUBiwKW1e9V1K+jgBV1hjg+IkAEiAARCAWBsDccodx0hDslH9Ekh7yQFyMC2oVwxVEH+uY2mAxxuBNu+twbkSQk7PeEAhYFLApYFLAi+XF0MCgKWA5AYxUiQASIABHIfgTC3nBkP8L27pB82MMrqKvJS1BI2+snbF4omMTzRT7sPb9BXU1egkLaWj/kwxpODf0qClgN/Qng/RMBIkAEiIApAmEvpEhLtDaA5MMcAb4n0XwywuaFAla0vl/kI5rfL/LC9wQItJr3YTQnkoiOigJWRInhsIgAEWhYCCz+vUYenl8lHyzeIOsra325+ZLCHNm7Q56c1K1AOmyWG9cHs0XVhzzsDaAvD0EGN0o+okkeeSEvRgS0CyE35tyYZ8LGPOzvF98TvieZ8J5EbZajgBU1RjgeIkAEGhwCEK+G37deKqqDufWifJHrB5XERCxmi4rmyWwwT0Pm9BL2RiNzkAp2pOQlWLyt9hY2L9yYc2OeCRtzvidWvyjBXEc+gsE503uhgJXpDHL8RIAIZDwCVz1TIW98HZB6tRGtAzvny9i+RepfzBZFASsTXqKwF7aZgFEYY4wCL7Qgrc982LxQwKKARQEr+ReZlorRXHfxuxXGKsJ+nxSw7GPGGkSACBABTxHoM63MN7fBZAOFO+HzlzRSv2a2qGgupDx9yLKgsbA35FkAoS+3EDYvtCCN5veLG0EKWBSwKGDZnXTCnk/43bLLWDjXU8AKB3f2SgSIABGIIcAJO5oPQ9i8RBOV8EZFPsLDPlXPYfNCC1IKWEYEohoMOez3hBtzvid8TygoRnMVYX9UFLDsY8YaRIAIEAFPEeDC1lM4PWssbF48u5EsaYh8RJPIsHmhBSk35tyYc2Pu9OsY9veLwmI8c+TD6ZPcsOpRwGpYfPNuiUAMAWa9i87DwAk7OlwYRxI2L9FEJbxRkY/wsE/Vc9i8cANIAYsCFgUsp19Hfr+cIudPPfLhD67Z1ioFrGxjlPdDBCwgwKx3FkAK8BJO2AGCbaOrsHmxMdQGcSn5iCbNYfNCAYsCFgUsClhOv478fjlFzp965MMfXLOtVQpYITBaW1srn3/+ucyaNUvmzJkjf/31l/Ts2VOGDh0qffr0kaKiusxgLETALwSY9c4vZJ21ywnbGW5+1wqbF7/vL9PajwIfzHZX/6kJmxcKWBSwKGBRwHI6n/H75RQ5f+qRD39wzbZWKWAFzCjEq0cffVSGDRumhKvEcu6558o111wjpaWlAY+M3TUkBJj1Llpsc8KOFh96NGHzEk1UwhtV2Hww2x2FkkwQSqLy/aKwGP++hP39Ih/8fmXC94vvSXhrrEzqmQJWwGx999130r9/f1m5cqVMnDhRjjvuOGVxtWDBAhkxYoS8++67cvvtt8vgwYMlJycn4NH50x1jLfmDq5tWOUG4Qc/7uuTDe0y9aDFsXry4h2xqI2w+mO2OG8BM2ABSwPowkp+9sL9fFLD4/cqE7xffk0h+viI3KApYAVIC66sZM2YooWrmzJkyfPjwOJEKboUDBgyQdu3ayezZs2XzzTcPcHT+dMVYS/7g6rZVThBuEfS2PvnwFk+vWgubF6/uI1vaCZsPZrvjBjATNoAUsChgGZ/T10bXeXRQwOL3KxO+X2HP83xPMmPFSAErQJ7+/vtvOfXUU+X777+XJ554QnbZZZe43isqKmTUqFFyzz33yNy5c2W//fYLcHT+dMVYS/7g6rZVThBuEfS2PvnwFk+vWgubF9zH2hunSfnLz0vt+jKvbsu0nZySRlLcq480Pu8SX/tx03jYfHBhyw1gJmwAKWBRwKKAZX2m4bxiHasgriQfQaCc+X1QwAqQQ+0+uMUWW8j9998vLVq0qNf7bbfdJuecc47ceuutcvbZZwc4On+6Yqwlf3B12yonCLcIeluffHiLp1ethc0LxKv1zzzm1e1Yaqek74mRFbHC5oMCFgUsCljpPyO0+OF7wveE70l6BPieZNJ74pRPv+pRwPILWZN2Ed9q//33V8IUXAlLSkrqXfXggw/KwIEDZcKECTJ27NgAR+dPV9xw+IOr21bJi1sEva1PPrzF06vWwuaFLmvxTIbNBwUsbjgyacPB98WrmcCbdsiHNzh63Qp58RpRd+2RD3f4NZTaFLACZNqKgKWvoYDljhieAKbGjxOEu+fL69rkw2tEvWmPvHiDo1etkA+vkPS2HfLiLZ5etUZevELSm3bIhzc4et0KefEaUXftkQ93+DWU2hSwAmTajoA1evRoZYWVl5dneYRdunSxfG1QFzY79s2guorrZ9VTB6h/z22eG0r/vVfWhNKv1U7Ji1WkgrmOfASDs91eyItdxPy9nnz4i6/T1smLU+T8rUde/MXXbuvkwy5iwVxPXoLB2Wov5MMqUsFd99FHHwXXmcWeKGBZBMqLy+wIWE4ssKIoYBV1GugFdLbbqPjuAVVnQHGO7bpeVHikvNaLZnxrg7z4Bq2jhsmHI9h8r0RefIfYVgfkwxZcgV1MXgKD2lZH5MUWXL5fTD58h9hRB+TFEWy+VSIfvkHruGEKWI6hy46K77//vhx22GFy8sknN5gYWNnBHO+CCBABIkAEiAARIAJEgAgQASJABIgAEQgTAVpgBYi+nSyE9913n5x22mkBjo5dEQEiQASIABEgAkSACBABIkAEiAARIAJEIJoIUMAKkJdVq1bJ4MGDZdGiRfLoo49Kp06d4nqvqKiQUaNGyT333CNz586V/fbbL8DRsSsiQASIABEgAkSACBABIkAEiAARIAJEgAhEEwEKWAHyUltbK5MmTZKxY8fKzJkzZfjw4ZKT80+Mps8//1wGDBgg7dq1k9mzZ8vmm28e4OjYFREgAkSACBABIkAEiAARIAJEgAgQASJABKKJAAWsgHnRItUvv/wi1113nQwcOFCKiopkwYIFMmLECEGg99tvv11ZahnFrYCHye6IABEgAkSACBABIkAEiAARIAJEgAgQASIQGQQoYAVMBayw4D44bNgw+euvv+r1fu6558o111wjpaWlAY+M3REBIkAEiAARIAJEgAgQASJABIgAESACRCCaCFDACoEXiFiwxJo1a5bMmTNHCVk9e/aUoUOHSp8+fZRFFgsRIAJEgAgQASJABIgAESACRIAIEAEiQASIQB0CFLD4JBABIkAEiAARIAJEgAgQASJABIgAESACRIAIRBoBCliRpoeDIwJEgAgQASJABIgAESACRIAIEAEiQASIABGggMVngAgQASJABIgAESACRIAIEAEiQASIABEgAkQg0ghQwIo0PRwcESACRIAIEAEiQASIABEgAkSACBABIkAEiAAFLD4DRIAIEAEiQASIABEgAkSACBABIkAEiAARIAKRRoACVqTp4eCIABEgAkSACBABIkAEiAARIAJEgAgQASJABChg8RkgAkSACBABIkAEiAARIAJEgAgQASJABIgAEYg0AhSwIk0PB0cEiAARIAJEgAgQASJABIgAESACRIAIEAEiQAGLzwARIAJEgAgQASJABIgAESACRIAIEAEiQASIQKQRoIAVaXo4OCcIVFRUyFtvvSUPPfSQLF++XHr06CHHHHOMbLfddpKTk+OkSdZxiUBNTY188MEH8sgjj8i3334rXbt2lb59+8ruu+8uubm5LltndScIkBMnqPlf56efflLvCb5hrVq1kuOPP14OPPBAKS0t9b9z9mCKwJ9//ilPPvmkzJ07V4qLi+Woo46SXr16ScuWLYlYSAiQk5CAT9Et117R44TzPDmJHgLRHBHXXtHkJdmoKGBlFl8cbRoEIFiNGDFC7r///npXnnbaaXLllVdK+/btiWOACKxbt04mT56sfhJLnz59FCcQsiguBkcKOQkOa6s91dbWytNPPy0XX3yx/O9//4ur1qlTJxk3bpwcd9xxUlRUZLVJXucBAvPnz5ehQ4fKZ599FtfaJptsIpdffrkMGTKE4qIHONtpgpzYQSuYa7n2CgZnO71wnreDVjDXkpNgcLbTC9dedtCKzrUUsKLDBUfiEgFMDKNGjVLi1ZgxY+SUU06RgoICee2112TmzJmyYMECwUYQf8fpOQUTl4BbqF5dXS3XXXed/Pvf/5aLLrpIzj33XGnWrJl89NFHMmvWLHn55ZcFG8Hp06crvvLz8y20ykvcIEBO3KDnX90333xTBg0apL5R+H7tuOOO8uuvv8odd9wh9913n6xZs0a9P1dddZV6Z1j8R+Cbb76R008/XcrLyxXu++yzj6xatUpZ9+L79ddff0m/fv1kxowZ8n//93/+D4g9CDmJ3kPAtVf0OOE8T06ih0A0R8S1VzR5STcqCljpEOLvMwYBCFXYTGCjMXz48DiBChuNKVOmyLRp09Tm76abbpL+/ftTxPKZ3a+++kpOOOEEOeKII2TSpElx1iPr16+Xm2++WVlgoYwdO1aJXBSx/CWFnPiLr5PWsQE877zzZNGiRfLAAw/EWYnidPD1119XlqWwAsL7dMMNN8hmm23mpCvWsYjAhg0b1Ldp9uzZ8sQTT0iXLl3iai5cuFAuvfRSeeWVV2S//faTu+66S4mPLP4hQE78w9ZNy1x7uUHPn7qc5/3B1U2r5MQNev7U5drLH1yDaJUCVhAos49AEIBwBesrbDZ22WWXen3iROrWW2+V0aNHq9/h7yeddBJFLB/ZefDBB2XgwIFqk3fooYfW6ynRdPfqq69WG3WKWP6RQk78w9Zpy999950S1CH04juWl5dXrymIWxC58C4hpt9tt91GEcsp4BbqIcYSrEJbt26tDjyaNGlSr5bRbWrvvfeWe+65R3bYYQcLrfMSJwiQEyeo+V+Hay//MbbbA+d5u4j5fz058R9juz1w7WUXsehcTwErOlxwJC4RSLeIQvMQseCOA0sfWGLh7wcccIDLnlk9GQLpJmzUg4j10ksvqTgzsJSjsOjv80RO/MXXSetWFlFoF7Gxhg0bJi+88IJyJ7zmmmsYf8kJ4BbqWBFL0Ay+WXCRhqsnhUULwLq4hJy4AM/Hqlx7+Qiuw6Y5zzsEzsdq5MRHcB02zbWXQ+AiUI0CVgRI4BC8QUBPDrfffrsMHjw4qWWVMTYAT829wT5ZK++++6707t1bzj//fOWOk8yyCiLWww8/LOeccw6FRX8pEXLiM8AOml+xYoWceuqpgixesCJt165d0lZ0DCBk9aTFogOwLVaBizMOOpANElkhzax6dVO///67nH322TJnzhwKixbxdXIZOXGCmv91uPbyH2O7PXCet4uY/9eTE/8xttsD1152EYvO9RSwosMFR+ISAe1f3rRpU7UJ7NixY9IWddBRxGCCy1pifCaXQ2H1jQj89ttvguyPcH/CIhexYpIVo7CIOD9wkWrRogWx9BgBcuIxoB40p2P7wJIBVlXIRGjmRqi70kFH8W+z+EweDIlNiKi4VjgMgesmeCkpKUmKixYWv/76azX/wBqLxXsEyIn3mLptkWsvtwh6X5/zvPeYum2RnLhF0Pv6XHt5j2lQLVLACgpp9uM7AvgQYZOBGFdW3GuWLVumNieffPKJPPfcc7Lnnnv6PsaG2IE+nbXiXgNhEVYPcMeBNcPRRx/dECHz/Z7Jie8Q2+5Am7KvXLkyrWszLBbBIay28L7AEquwsNB2n6yQGoE//vhDzjrrLPnPf/5jybUZwfYR8w9C/Z133qkyrrJ4iwA58RZPL1rj2ssLFL1vg/O895i6bZGcuEXQ+/pce3mPaRAtUsAKAmX24RkCsNKB6wxiwCxZskQOOeQQOeqoo1SgXRSjK8cVV1who0aNSnlq/tRTT8lxxx0n06dPVxtBFvsI1NTUCKwOnn76afn888/V5q1v374qrXxOTo4Yrd2wGcRmG/HHkpUPP/xQ1R8wYAA35vbpiNXARg/C7Lx582TrrbeWI488UuAyCzdOcuICWBdVU3FidKPt3LmzChyeSlT/+++/5cwzz1TfvIceeki9byz2EVi9erW8/PLL8uKLL0qjRo2U5VT37t1j84bR2u2WW26Rww8/PKl7OlxAMec8/vjjPBSxT0WsRrp5npy4ANdh1XSccO3lEFgX1bj2cgGej1W59vIRXIdNc+3lELgIV6OAFWFyOLR4BH799VclMmFzYCxIXT5z5kzp1auX2ljMnz9fBQRHyvnJkycrd5yioiJTOCG4HH/88cqSYezYsYTcJgJr1qyRMWPGyA033BBXEwIVREFk8YJgYsygBm6mTp1qmtULjSxdulTVA68zZsxIKUDaHG6DuByLWsTsQdwxBJg2Flgmwk0N/JCT4B4Hq5xAWMQ3Cz8QG2HFs9NOO5kOFFYP+GZBeHn00UfV+8JiHQEIhhBCEHcPJ7DG0q9fP/XtgShozF6L9+buu++Wgw46KKmIBddntPnOO++kdJm2PtKGdaWVeR7Pvs4oTE78fz6scMK1l/88GHvg2itYvK30ZnWe59rLCpreXGOVE669vME7yFYoYAWJNvtyjIA+3Xv77bflggsukGOPPVbKysrk3nvvFZyKI3W5MdCuPqFF1i64FOKntLS0Xv8ff/yxsuDCZv+yyy5zPL6GWFFb8SDey6BBg5QICAuGxx57TAmKKIjPc9hhh6m/G4NP49rrrrtOWrVqVQ86cHbyySfLbrvtpq4pLi5uiPA6umejFc++++6rXGl33nlnwXsDQRGiLt4FHVCfnDiC2VYlu5wYreN23XVX9X3r1q1bvT4rKytV9jsdZLxDhw62xtXQL9ZzBKx38f3ff//95YsvvlDC1RtvvKFi90GYR0xFY3w+iFp4lyByYdOeWFB//Pjx8sorr8g+++zT0GG2df925nlyYgtaxxfb4QSdcO3lGGrLFbn2sgxVYBfanee59vKfGruccO3lPyde9kABy0s02ZYvCMAtA1Y+cJNBbKQjjjgitnHAIhYuabBEwA82Dgh+nHi6ftJJJymrny233DI2Rl0XcbPg/tazZ09fxp+NjQLf66+/Xi688EJB1sfTTz89lmHQGJ/nX//6l9x4440x8RDBXpGtC9lYIGyBEwhVuhjrwvoELlIs1hH46KOPlEUhLEQg/hldNbFgwnsA4QNWjDvuuKNqmJxYx9fJlU44MZ6uQzCBRdaJJ54Yl8VT87n77rvHvWNOxtjQ6vz4448qVlXjxo2VJU/79u1jEOjYiBAGjfMC5qFZs2bJxIkT1bWYayAQGwO767q4dvbs2bL55ps3NGgd36+TeZ6cOIbbUkUnnHDtZQlaxxdx7eUYOl8rOpnnufbylRJxwgnXXv5y4mXrFLC8RJNt+YKAznADSylkC4RLmrHo32+zzTYq+5Mxcx0CtA8fPlwJJnCxgXiCzT1cEGCxBXePIUOGMAuhTeZ0NpXNNttMxepJDFasf484PcDZaB0CCyu4gmJzCIEFFnUQs5o0aaLixlx77bVKTGQWQnuk6GwqwBsuZRA2jMWYbQXX9O/fP/ZrcmIPa6tXu+Fk/fr1SoSEwI5FFcRHWAXhOwfXZ/w/4jowC6FVNv65Tmeyg/tl79696zWgfw/h0GiZi0MPBOGFWzrcc+G2jkQgsHJETEZ8C2GBwiyE9jlxOs+TE/tYuFlgQwAAIABJREFUW63hlBO0z7WXVZTtXce1lz28grjazTzPtZc/DLnhhGsvfzjxulUKWF4jyvY8RwCbcQT0fuCBB1RspMQCkQQuab/88otpLBhsNLDZu/nmm9VG0FhSuRd6fiNZ1OD777+vRKeRI0eaxg4rLy+XESNGKMzNYsFggoDlA6wZEuM0pXIvzCIIPb8V/R7oDV3Lli3r9aHfpQkTJtTjjZx4Tom45QSn7ciAB1fBBQsWxA0wlXuh93eSPS3qbxMONZLFDtPfN7gym8XhW7hwoXp/nn/++Thg0rkXZg+K3t+J23menESPE669vOeEay/vMXXbott5nmsvtwzUr++WE669vOfE6xYpYHmNKNvzHAG9sIU1Aix3EuOO4OOP/8fEniqYMawVkOYcJx5IOX/ooYcKsn3l5uZ6PuZsb1AvouA6CHHQLEg+goWPGzcuZTBjZABDfKYvv/xSuX4i1o/OlJftGHp9f3rCXrFihTz88MMq82BiwaYdsX7MBCx9LTnxjhmvOIEo+emnn6p3CS6gsMKC9Q/iM7HYQ0ALWLAAfeaZZ6Rr1671GtBptRHDKlkiCQSHxXUQGHEwAmtUuLfrjLj2RsWrvZjnyYm3z5EXnGBEXHt5xwvXXt5h6VVLXs3zXHt5xYjEDg/droe59vKOE69booDlNaJsz3MEtBk73M1ghWWMV4LOrApYng+sATeozdiRTSWZC5MVAasBQ+j5rRtdBBFEH66ziWKvFQHL84E14AbJSTTJ1y6CsBKFW3qiAG9FwIrmnWXuqDjPR487chI9Trj2ih4nnOfJSfQQyP4RUcDKfo4z/g51IFGcPCFw+B577BF3TxSwgqdYBxJFhjSIJbAGSRRLKGAFzwuCVsLtCbGSsDk3BpjGaChgkZPgEYhejzqIO9ww8Z0yJjvAaClgBc8Z5/ngMU/XIzlJh1Dwv+faK3jMrfTItZcVlIK9hpwEi3fQvVHAChpx9pcSAYhRZWVlKqA33Px0gYsGTDmNAdqNvxs2bJj8/PPPKsBu27ZtY/XgUvDYY4+pE/a+ffuapj0nJakRSMYJ/n/t2rXSqlWreg3gRAoxYmCdhZ9ddtkldo3OUoRNIrIMJgblJx/pEcC7gHeioKBAZVLTBdguXbpUZT8zc4199dVXVewyxB9DQgNj+fXXX1WWT7xLZpymH1XDvgLfmlWrVinc4dqnBV1yEt5zkYwTjOj333+X5s2bm7o/I0g+snniBwIX3JuN8w1Ee8Rl7NixY3g3l8E9Y96oqqpS87zx+895PjxSufYKD/tkPXPtFT1OuPaKHidce0WPkyBGRAErCJTZR1oEID4hLTnEDixicSJ+3HHHqdhW22+/fUrh6c8//4wFd4eApYNX46P20EMPqVTniBmTKj5W2gE2wAvccJLMKk4HRjzjjDMUz4hD06NHjwaIrrNbBq633367isuDWG4oyNiI9+SQQw4x3Ywbe8L7MXDgwHoJESBeQbiaM2eO2rAj85px0+5stA2jFha0+G4hY90XX3yhbhpx3IYOHaoEkNLS0pRAkBPvnxO3nCSzVMQ369JLLxVYnp511lnK+rRRo0be30CWtohA64i/h+8+CoLew2L0nHPOka222irlXXOe9+ehcDPPk5PoccK1lz+ccO3lD65uWnU7z3Pt5Qb98OtSwAqfgwY/gm+++UYQDPyDDz4QBM2FRQliK2GDjhPa888/X2Xhwt/NCq7DInjbbbdVacxxnVG8ghh23333yQEHHNDgsbYKgFtOYImC9PIIoKit4oziFbITwQropJNOolWcRVLWrVsno0aNUpkdO3XqpDZ/y5cvV8G9Ufr06SPXXnutEnyTFQhfF198sbzyyisqiQGKUbyC2Iug/OlEF4tDzvrLsIBCcgl8n8AHLHJgXQJ3Z5S99tpLiRxITpDoYqvBISfePiZecPLss8/KMcccE2epaBSv8LvbbrtNBW5nsYbAm2++KYMGDVJZZ3fbbTdlefXZZ5+pf2OOhrCFOcMsIQh64DxvDWc7V7md58mJHbStXeuWE669rOFs5yquveygFcy1XszzXHsFw5VfvVDA8gtZtmsJAWTvgCvT999/r8SnfffdV230cNrx5JNPyuWXX64WrieccIKyOmnXrl29dhPjlWABrC2vKF5ZoiHuIi84STyZBQ/I1gXLK4pX9jnRcS/glomg00OGDFEbPQi1n3zyiYwZM0aJUhC2IAxCrDUTTBLjklG8ss+FsQYs1k499VRlvTZ69GglnoOrJUuWqG8XskHi2b/hhhuUy5mZWyc5ccdBYm0vOEk8maV45Y4jHXMMwvisWbNiIjuybsGiFOIVMMZhFb5vZodVnOfdcZBY24t5npxEjxOuvbzlhGsvb/H0qjUv5nmuvbxiI5x2KGCFgzt73YjAa6+9Jv369ZOpU6cqN4LETfe3334rF1xwgdqcH3nkkUrkgqWDsRgXUbCGgHsCLEkoXjl7zLzgxLiIQuZIxJSheOWMD9TSmYdg8YF3oFmzZnGNYfMHF7arr75avR9wcTr88MNTBtZHNk/tNkjLK/vc4FT2vPPOkx9++EEJ5ltssUVcIwiAjM05xEUUCPCwQEmM+WZcRJET+zwYa3jFiVHAOvroo2Nug7S8csaPzvr44osvSu/eveMawQbxvffeU98iWGTBNRPfsVSB9TnPO+PBWMuLeZ5rL/c8eM0J117ecsK1l7d4etGaV/M8115esBFeGxSwwsOePYso9zLE5HnnnXdkv/32M8XEaCVitoHQiyhkJ4TLDmKUULxy/nh5wYleRMHMF4HaEVOJllfOOdHPOOLCwQrLrEAwmT59urIEgohl5jarJ+z7779fxW3CKRbFK2e86GccohPEqcSMj2jV6MqMf5u5zZITZ/ib1fKKE/0NhLUQDlEgCFO8cs4TnnFYVKeKQ/nll18qF0KEEjD7JnGed46/WU0v5nlyEj1OuPbylhOuvbzF04vWvJrnufbygo3w2qCAFR727FlELWjhWgMrnVNOOSUpJsgYBVdDsw034gAhBta8efNU/WSbdwJuDQEvOEEmSVjO3XnnnapTuIQw5pU1/M2uWrx4sXpPunTpklQsQT1jXAAEEr/nnntkhx12iDU5e/ZsZQWkC8Ur55zABQfug8i4CUFw0003NW0MFiZwJYSFqZmwTk6cc5BY0ytO3nrrrbiYiRSv3HE0ZcoUwc/cuXOTHlShB2P8H1hhjRgxImaxyHneHQeJtb2Y58lJ9Djh2stbTrj28hZPL1rzap7n2ssLNsJrgwJWeNizZxHlWoZMXQjqiqC4LVq0SIqLcXGLwMjDhw9XLlKVlZUqiDKsICheuX+svOAEo9ABEileuecELoJwscHGGpZTELKSFWPAUcSOM75XH3/8sRx11FHKJZHilTteIFzBGu7GG29UAhZEjmTFKCzC0hSCPSy3UMiJOx6Mtb3iRAenhmsbxSv3/Lz66qty2GGHKUEKMa6SBWpHT8Zg78b3ivO8ex6MLXgxz5OT6HHCtZe3nHDt5S2eXrTm1TzPtZcXbITXBgWs8LBnzyIqWPtFF12kNtmIFwMXgmTZuoyL2+bNm8e5IyBGFuLR3HHHHcw26PLJ8ooTLJDhHgpxkdkGXZJicLc97bTTVFDwpk2bJm3UaLFotG5E0GQESkamT2YbdM8JBEVYxiHzIzbbZkkmdC9GYRHxypBRMi8vT8iJex6MLXjBCQTH8ePHy1dffcVsgx7Q88cff6jYVkjkAQEeYlayYrRYPOigg9Sc3rp1a3U553kPyNjYhFfzPDmJHidce3nHCVrS7rZce3mLq5vWvJjnufZyw0D4dSlghc9Bgx/BRx99pKywUMzi9hgB0hlBLrzwwrgU59hwIMaSXug2eFBdAuAFJ+AKQgoCj6cSJV0OtcFU11mjHn/8cRXk2OheYwaC5rBHjx4q8LvO7IV2iouLTWM2NRgwPbpRxB1DkHYElbZi0aazsRUUFKhFcdu2bdVIyIlHhIiIV5zg5B3FLCOed6NtOC3prFGdO3eu59qciIKRQwgkhx56qLqE87y3z4sX8zw5iR4nXHt5ywnXXt7i6UVrXs3zXHt5wUY4bVDACgf3BtUrLA+weIWFArIM7b///iqwd8+ePVV8C0y2iJU0ZMgQ6dSpk7LEwqY7WUFQ3RNPPFH23XfflPGAGhTINm+WnNgELIDLEfAbAYyRsQvx3OBiBmEXcZZ01kGcrMLi55dfflHua7BeTMxqp4eqY2EsWLAgZfDkAG4tY7vAtwnfG3yfXnjhBWnUqJEce+yxKqOmFp+QZAIcwboEcd/gIlVaWmp6z2jvyiuvVD+pEldkLGABDJycBACygy4QWBex3mBhBaH2kEMOUVZXXbt2VQcY2qoN1odwo8V3DvN9sqLjkE2YMCFp4goHw2xQVTjPR49uchI9Trj2ih4nnOejx0nURkQBK2qMZNl4EEsEsXuw+UssyJaGH2z2jBnUdt11V5X1qVu3bqZoWMlAkWUweno75MRTOD1pDO4ccOm74oor6rUHdxvEWerYsaMSeyGUQECBxSE2gwgOnkzEspL9y5MbyMJGsOGGRShEQm2No28z8RtlzKBm/K6ZwWIl+1cWwunJLZETT2D0vBHEEsE8DwHeWGC9ZvxG4T1ClmDM78bvmtmArGT/8vxGsqhBzvPRI5OcRI8Trr2ixwnn+ehxEsURUcCKIitZMiYdh2fhwoUybtw46devnxQWFsrLL7+shCssUI3xeXAyBXccpC5HMHYscg8//PB67mc6+CisU7BBRxwZFmsIkBNrOAV5lTHAN8QSxHLbYost5OuvvxZYHzz99NMqAyeC4peUlCgRCxmksGGEiAXRC/GU8Dtj0cFHf/755zh3tSDvLVP7Msbh6dOnj1x22WXKWgSWb1OnTlVWokcffXRcfB5YjMCKFN81WJ7AzRNZB41FBx+FlQp+dtlll0yFKPBxk5PAIbfUoU6uUl5erubjgw8+WCVWwTcK8zkCtj/yyCMxq2rMQYjDB1doZEqFe/Oee+5Zry8d+B3Za/H9Y7GOAOd561gFdSU5CQpp6/1w7WUdq6Cu5DwfFNKZ3w8FrMznMJJ3gI0a3GSQLRAL2UQhCnEtIED16tVLuedoFynjaQhOb0eOHCkXX3xxzCVHn+C++OKLalMOVwQWawiQE2s4BX3Va6+9psRdCFcIHG3M0KXd0+DG9txzz8U2epjkX3rpJRk6dKjgVBf1p02bJttss40aPkziH3roIRWXCa6GeIco9FpnFsG7kcER2R6vv/56QdIIXXTgT6Rghms0hCxdjJYo+Dbh+4fNOVyojNZzyAQJi7tE0dH6CBveleQkepzj0AnfLVhe4TBqjz32iA3SGBoAwjwEXRxgoUB4R3IPBGiHyItv18knnxz79uG7B4F+2bJlKvQArE9ZrCHAed4aTkFeRU6CRNt6X1x7WccqqCs5zweFdOb3QwEr8zmM5B3oNOQ777yzaZwqBM5DHKzFixfLY489prJ46YJTEfwfrLTQDqyxcFLbokULeeONN2Tp0qVpXaciCUrIgyInIRNg0r1OQ/7666+bxqnCJhCWVwjYDnc2ZMExFlg3wiUHgjAEX8Sb2XHHHVWsOaSjR2wmBBhv1apV9G4+wiMC5hAT586dayqSP/XUU3Lcccepa/BjTFIAizdwgnhAKPvss4/i5fvvv5d3331XuUZrl9AIQxC5oZGTyFEiOg05hHJYWyUm61iyZInKQItvEwR143cIh1U333yzOujCwRQsHPFu4JuHeR5l+vTpSpxnEhDr3HOet45VUFeSk6CQtt4P117WsQrySs7zQaKd2X1RwMps/iI7emzUEKw9WQBWPXngY5UsmDECwcKCASewOLFFgSAGl6m+fftKbm5uZO8/igMjJ9FjRcdzw8hgUdiyZct6g3z22WflmGOOSfouwQoC1kBwuf3iiy9UfVg1wIIBFozMomaPd51e/v33308a/F5v3GF9pV07jb0gpt/zzz+v3KHffvtt9SvwgAD8+Ca2adPG3qAa+NXkJJoPgI7nZgwFYBzpqlWrZPDgwbJo0aKkAj1CAkCogqu0jjXXvXt3ZbEFQYvilT3uOc/bwyuIq8lJECjb64NrL3t4BXE15/kgUM6ePihgZQ+XkboTvcGDiyCsDcyyciFeBmJjpcvGBbELC1sIVtgEJgtYHSkAIjgYchI9UvQGD2bTiAkD66nEkm7xq6+H2yDaw5/Ilkf3NGd8a3Edrs3YVCNbamLRAaZhXWUmYOnrYU0Cl0NYlcI1tHHjxs4G1cBrkZNoPgBaXIebMiwRE92UrWxI9J3hWmROxTyPkAI8oHLGOed5Z7j5WYuc+Imus7a59nKGm5+1OM/7iW72tU0BK/s4jcQdaRfBefPmmcbAwiCtCliRuKEsGAQ5iR6JRhdBBApPjIGFEVsVsKJ3d5k7Iu0iCBfMxBhYuCurAlbmIhC9kZOT6HGiXQQh0ibGwMJo7QhY0bu7zBwR5/no8UZOoscJ117R4wQj4jwfTV6iOCoKWFFkJUvGhMxDiNsDCwVjjCt9e6kELEwu+OEprLcPAznxFk8vWoN7DbLXIY4M4iolPvPpBCwEiGWAdi+Y+KeN5cuXKz569OihuDEG1rciYJETb/lAa+TEe0zdtojnHO5/cF1GUoJE19h0AhasReEiSDdBt0zE1+c87y2eXrRGTrxA0ds2uPbyFk8vWuM87wWKDaMNClgNg+dQ7hKLU/yYufxpU1FYaJkFcYfw9eWXX8rEiRNN3Q9DuaEs6JScRJNEvA86Q1fiCLWbjlkQd7gmTJ48Wf0gCDKLdwhUVVWpb5fZ5lq7hEDcSgzijoC9COKuBTDvRsSWyEn0ngGIWChmIrp201m5cqVpEHdkHywuLhZkKWRoAO+45TzvHZZetUROvELS23a49vIWTy9a4zzvBYrZ3wYFrOznOJJ3mOxkFrFisFHHgrZt27Zy7733qixeLP4jQE78x9hJD8kCJUNEQaD2r7/+WgUGHz58OC0WnQDsoE4yqziIV+DkhRdekEsuuUS5SWODzuI/AuTEf4zt9pAsUDLmGlhsISELArZjnt9mm23sNs/rHSDAed4BaD5XISc+A+ywea69HALnYzXO8z6Cm2FNU8DKMMKyZbiICYD4MsjWpdNrJ4pXt99+u3LhYQkGAXISDM52e5kyZYqMHj1a3nzzzdj7YBSvEECZFgx2UXV3/aOPPqoyChqt4ozi1QUXXCCTJk2i9ag7mG3VJie24Ark4sWLF6v3ZPfdd1cZOZFcwihe7bfffnLXXXfRejQQNuo64TwfINgWuyInFoEK+DKuvQIG3EJ3nOctgNRALqGA1UCIjtptJp7MIuuQ0fKK4lXwjJGT4DG30mNirDiKV1ZQ8/eaxJNZilf+4m2ldXJiBaVgr0lMdoDeteUVxSv7XHgRG5TzvH3cU9UgJ97i6UVrXnCCcXDt5QUb/7ThRWxQzvPecpLJrVHAymT2MnjsxkUUhKvnn38+5jZI8SocYslJOLin69W4iII7mnYbpOVVOuT8+71xEbX//vvH3AZpeeUf5ulaJifpEAr+90YBC3H6brjhBuU2SPHKPhewUEdCHMRSuvDCC+sllrDaIud5q0ilvw5CCSxC4NaE57tJkybpK5lcQU4cwWZayStOEgUsrr3ccYS5AJ4EV155pey0006OG+M87xi6rKtIASvrKPX3hhCU9fvvv5fGjRvLtttumzTwdLpR6AkbwV0PP/xwlckIMa8oXqVDrv7v4ZKByQEFgbxLSkrsNyIi5MQRbPUqYQH19NNPy+effy4jR4507UamBSzEuUJsJcS8onhljyuvOdGLKMS5+uabbxQvFK/scYKr58+fLw888IASNVq1amW/AUMNcuIKvlhlLznRAtbWW28t7du3l5kzZ1K8ckCTFq8wF3Tu3Fnuv/9+6dixo4OWOM87As2kkhZKcKAE4QrfHwizTgrXXk5Qq1/HS06MAhbXXu74wTxw5plnKqEXFrgXX3yx48zZnOfdcZFNtSlgZRObPt4LUpted911cvPNN8uaNWtiYgkWpL169bKdBru8vFxGjBih2tPCC8UrewSuW7dOCX7I1PjXX3+pyptssokSA0855RTbWZ3IiT38k12t41lA1MCJE35KS0sdN659/tEAFsoUr+xD6TUn77//vhx22GGxbyHFK/ucGL83iIeI+cWNiEVO7HOQWMNrTozvHfqi5ZV9jhLFqzvvvNOVBQPnefscJNZIFEruvvtuOeigg2yvg3W75CR6nGBEXHu558UoXsFKEeJVUVGR44Y5zzuGLusqUsDKOkq9v6Hff/9dzj77bHn99delT58+avGEU1q4/f3f//2f45On2267Tc455xxlNUTxyh5vEK9GjRqlBEBw0q1bN/nyyy8VJyjAE8Fz7RZyYhex+tcnLkbdiliw5Dr++ONl2bJlFK8c0uM1J0uXLlUi8RtvvEHLK4ecoJoOkou/uxWxyIkLIgxVveQEMU8guKNNilf2+fFavNIj4Dxvnwtdw2vxipw458JvTrj2cseN1+IVRsN53h0n2VSbAlY2senDvSBL4JgxY+SJJ56QW265Rbn75eTkCBZWODH/97//rWJXXX311bbdCX/88UcVO+bSSy9ltkEb3GEBdf3116uNAWJiDBo0SFlb4f8ffvhhJQrCKg4ntQiOb6eQEztoJb/WuAnEVW5ELLyDl19+ubRu3ZrZBl3Q4yUn+h1csmQJsw264MR4wu1WxCInLogwVPWSEzT70UcfyWWXXSY33ngjsw3aoMgv8QpD4DxvgwjDpX6JV+TEGR+o5ScnXHs558UP8Urzjf0P117OucmWmhSwsoVJn+5Dn0D069dPbdQglOiyYsUKdWqOCQR+yS1btkw7iqqqKiWA6XYqKyttC19pO8nyC/QJRLt27eSmm26KE6kQDwuCIsxssRGBdVu6goUyOCwoKFCXkpN0iKX/PbDH+wLhCm62H3zwgS0RK5ET/Ds3N1f9sDhDwC0neEewoEUwVxRYl6Dk5eU5GxBrqe8UXDFhSYpDkjlz5ti2xIJ1HVwSMK+QE/cPldec4L3B90vPL+5HmP0tpBOvgOkvv/wir7zyimAdtummm6r3aIsttkjqxsa1l7vnxopQ8scffyhPBWSlhbs/3AqxBks2b3PtFX1OuPayz1E68Qr7FKyJcbiB0qVLF9l7772Txu/l2ss+Bw2hBgWshsCyi3t89tln5ZhjjlGBduEyYyyIhQULKmwe+vfvLwsXLlSbOVhpbb/99vUWUnBFPP/882X33Xd37Qft4pYyvurHH38sRx11lAwdOlRZYRmLdtn45JNP1Kk3/sT/wX0DE0TiQgquiLCwg2g1depUx1l0Mh5Uj29Ac4QMm5tvvrkMHjzYsohFTjwmY2NzbjjRmxdYkdx6662uYtD4c3eZ2So2eieffLKcdtppyhUa84kdEeutt94SBNKHBbCbGDSZiZ4/oyYn/uBqp1V8b2BBPWTIEPVuIHtj06ZNVRPY/MH6HcGQdTxS/D8EE4QVQGzRxEQuXHvZQT/5tRAM4c6PDTcC6eMQEQUiBw5xEd9HxyPVrZx77rmC4PuIT2osnOfJiTcIRK+VX3/9VR1EQaDCwRTEdV2wJxk+fLgK6G4s2KPAsmqPPfaI+3+uvaLHb1RGRAErKkxEdByvvvqq+vhgAobQgVNuXb766is54YQTVBYuYzELNI3Uz9j8Idgx4mbde++9cuCBB0b0rqM9LG0Vd/DBBysXQuNi9bffflML3nnz5tW7CbNA088884y6HgXWXJh0WNwjYNwEIn4c4pMlilgQE7HoPfTQQ9U7oQs5cY+/WQtuOIHLzcCBA9WiC3xiA+kmML8/d5h5rSKrLd4LZFTDHIM4b4kiVosWLVRWT2S9NS5usVHE5hCWdThkgbDYpk2bzAMhYiMmJ9EgZPXq1erAb/bs2SqmJd4THEbp0A0777yzHH300Uq4gjj/+OOPq4HjnYC4pb9PXHt5xyeEqvHjxwuCUcO6+sorr1SHtjp0A0QqrIlhEbd48WL1bYLIiO8T4o5tttlmnOe9o0O1RE48BtSj5szEXuwVTz/9dJVJGwdWu+66q+A79+STT6pM6lgH49D3gAMOiI2Cay+PCMnCZihgZSGpXt6SToONNo0uaTqIOE6hEIMJCykUWGzhA4RJG7+D1ZYWvTDR4CQRHym4JBrFMC/HnO1tadfNzz77TB555JFY/DBjXLKTTjpJYQ93J2y6Z82apU4GsUlE3DLtwonTDbSB32FjbnQRzXYc/by/xE0gFrlGEQtunsD62muvlbPOOku5GTZq1EgNiZz4w4wbTjAiLL4gkiAemZtsef7cXWa2CstPfI/wTYOAjs04Tm+1iIXvGBa5cMft3r273HPPPSoWnC6wLMHvsNGHCMbiHgFy4h5Dr1rANwfvADjBPA132b59+6rNH6wOtVUP5oyXXnpJWWVDqOfayysG6rcDkR1iIqw/YV2C7w44gmiFb5jxMArCIr5lcJfi2ouc+IdA9FrGfgTfKHiJ6Biw+BMW1sZ4yhg59h9YB9xxxx1y5JFHKutT42EU117R4zcKI6KAFQUWIjwGfIRw2tShQwc58cQTYwLHokWLlOUOJme4gGjXNJz2PfTQQ+oUEKflOD3caqutInyHmTc0LFaRtnnlypUKZ22BtXz5ciVC7bXXXnEumrj+P//5j5xxxhnqZmHhs9tuu2XejWfQiPUm8Oeff44Lpm8UsXA7OJnFole7ImTQLWbcUMlJNCmDFSk2gpg39ObPKGJh1HB/xqIWGXBZ/EeAnPiPsZUedHxRWEbjB3FGcXBldF8ztqOtHvC+YO0F93UW7xFAnCtY5CJUBizh8e2CwLjLLrvU6wwW8zojNKzkdtxxR+8HxBZV7DFyEq0HwSj2wnIR3y3sGSEAJxowGC1OMdefeeaZ0brdlhC1AAAgAElEQVQZjiZyCFDAihwlmTMgBBGFJQJiYBkLrLPOO+885Sb45ptvMsNggJTCIqFx48b13JvgegBzd5wCwkJOuw0GOLQG15XZJhDxSyZMmKBOplBGjhypXBLojhbM40FOgsHZTi+w2kXm1Oeee0723HNPVRUHJ1jEwqIEBRtAxMeg5ZsdZJ1fS06cY+d1TW3tjkQHKJgv8GNmwa7XXnDJgZi1zz77eD0ctrfx+6RdOQEINuSwctdW1EaQjGsviFyIF8viPQJGDwRy4j2+TlvEHhBeOrAMhdvzY489poRfs/Laa68p7xyI9Xi/dMIcp32zXnYjQAEru/m1dHfIrAVzaJwiwYqnR48eyjJku+22c+zmB39/bErMgr9bGlQDvwiWbDA7x4Ln22+/la5duyrXAQTAd5qJTsczg4CSGPy9gcNt+fZ/+uknxQneF2ymEdAVsdzMBCjgjYlbb8whXiE2yRVXXKF4LCsrU37/2ryaIpZlGuIuJCfOcPOz1p9//qniWsydO1ctQpF0olevXqaZanVMv2nTpilXdGxEILLDzbZt27ZqU/jpp5/azk7o5/1lYtt25nlyEgzDVjnRsWOwJoAbMyytkxW99nrnnXdU8hYWewhYXXvhsBA8wCUKCXNwOJgsI61ee3E9bI8L49VW5nly4hxfJzWtcGIUFrFWRtxXzOtmRWdYR+bOxPi+TsbHOtmNAAWs7OY37d1BsELWGph2JhZY6cBqp3379mnbSbwAHx9kZKEFlm3oBKeocNvET2JB7AtwAgHEbgwxnVGSFlj2OYErBwJJ45nGSZKxYLIdN26cHHfccXHWiHoTiIUtNuZavNJug3///bet7IT2R53dNchJNPmdP3++spyCq5OxIF4P4ochs5pRrNWLViQLgUWiFq86d+6srLAQxN1udsJoIhPeqOzO8+TEf67scoKDEwQLR7bgZBYMGDXWXrDQogWWfQ7trr0QXxTJjbBW69atW9I1mV570QLLPid253lyYh9juzXscoJvHeZwBGeHtWKi147uXyfaQYgTWmDZZaXhXU8Bq+FxHrtjYyB2TMII+l1QUCAw40RQ6QULFgg25/g7Ts+tCibYmMN/GYHcGYfB3gNmPK2ABQJiXDVr1kylo4WJ+ssvv6wCt06fPl3xZTXoOk56kWIbJ4GMw2CPE1ytzaDxPuBdQRwLxOlB0EmdtCAxXbbeBO67775SWFioLK8SY17pmFhwnTJmjrI/woZXg5xEj3NtKYJg0xBu4cKE4Pmw7tWJJOAigE22jneFeQKLW7wjWLjCIlGLVzrmlY6JhTtOzOYVPRSiNSIn8zw58ZdDJ5zAMgg/qeZ8rr2c8+Zk7YWNPOph3ZyscO3lnBMnay9y4g5vK7WdrL2qqqrUtyvVPvKpp55SB8GMgWWFBV5DAasBPwPa3xgbjeHDh8d9WJAVYsqUKQK3DggmCDQN333jxwcTxYcffijbbLNNLDaJ0U1Kp362Knw1YCpit/7VV1+pNMxHHHGEyq5lPKkAtoiDAQssFLgB6mx2Ruy++OILlc1LW84ZXXKQrQv1rQpf5ESURRxiuiFxAVwAjBaJeAcQPBRWjLA4AXfItIl02XoTqK0bkwVsx+kU4pbpYPzEPD0C5CQ9RkFfoWO94NACQdm7dOkSN4SFCxfKpZdeqixD4Np01113qQMS1MO3DPMNSrKA7dic47uFbxuLdQSczPMQSsiJdYztXumEk8R1FOaj5s2bm669ErMQ2h1fQ7zei7UXkrZgTaATFxnXXjhANGaAbogY271np/O8sR9yYhf11Nd7wQna+OGHH1RSFh0SRWfsRDbPxCyE3t4BW8sWBChgZQuTDu4DwhUWOthsmGVPweSLeAs4EUfB35EuWC+k9Gk7FlJIfYq0pzCVZlwfB2RsrAL/cGRSwSbv0EMPrddQoukugoFDPNGClI4BAFGlZ8+eytUAGQgRO0MHRmQgZHv84HmGeAtRMVmcC7wDELnAG4QqWIlgIoalHBauzDZoD/N0V5OTdAgF/3vEvYJVaOvWrdWBh5nQZHSbglB1zz33yA477KDiysG1MNHyKvi7yL4enc7zjz76KDnx6XFwyomVtRcsfTHn8EDEHnl+rr3OOusslbgFh8Es1hFwOs/jABEl1XqYnFjnwXilW06Mlo5YAxx00EEqzi9Efcz/WDvoZC7ORshaDQUBClgNhWmT+0y3iEIV4wkSJl+4S8GPGeXHH39UsRZw4q4L3EJwyn7GGWck9XNuwJCnvfV0iyg0ABHrpZdeUnFmYClnFBaxQYTvOCy1YAGEAt7gooP4MrReSEtBvQusTNioBP994PzCCy8o10+4BOJ0CXFL4ILbrl07+52zhikC5CR6D4YVAQujxjcLlghwv9Vib8uWLVWMOSxgmWbeW26dzvOwkiMn3nKhW3PKiV57YcOHg0Xwo0uyWIz+3EH2tep27bVs2TIVCxNivHHtZRb3L/vQ8+eO3MzziLNITrznxS0ncKm9++67VSw/YzxZNzGXvb9LtpgJCFDAygSWfBqjnrDTufolKub61FyLKdiQYEEFoWTbbbdVsUxYnCGAAJS9e/eWdK5+ELEgjCDTY6KwiJ4Rd+b7779XsRmwsOVprDM+UGvFihXKeg0TLywWUwlRxmxRidZxzkfAmokIkJPoPRNwcYZLMzJ0YhNnZtWrR23MFqXFXmbh9IdTL+Z5f0bWcFv1ghO4eWKDDlccHExB/OXay/kz5cXaC+syvR4GF+CE3zXnnHgxz5MT5/ib1fSCE7SL9QLEMIi9HTt2VGE3GG7GW66yvTUKWNnOcIr70z7/TZs2VRtzfESSFR10FJY9cFlLjM/UgGH09NZ/++03wUkEXNKwyE2VBtsoLCL2EtzWkLGLxVsEdGwfnJrDqgqZCJOly0bPOsAl/m4WC8jb0TXM1shJNHlHXCtkGYI7Ld6VVMK5Fnu//vprNf/AGovFewQ4z3uPqdsWyYlbBL2vz7WX95i6bZHzvFsEva9PTrzHlC06Q4ACljPcsqIWPkTYZMAU3copOE77sDn55JNP5LnnnqOfsk9PgT6d1e412p/frDsIi7B6gDvOnDlz5Oijj/ZpVA27WW02vXLlyjg3WjNUcOIHDmG1BW5gicWTce+fH3LiPaZuW/zjjz8EsUUQdy8xZqJZ24jVh5h/EOoRuBUZV1m8RYDzvLd4etEaOfECRe/b4NrLe0zdtsh53i2C3tcnJ95jyhbtI0AByz5mWVXD6MphJfinTnOK4NTYnLN4j4DR2s1KoElkguzbt68MGDCAYon3dKgWjS6bVgJN6nTmeL8eeughQWw4Fm8RICfe4ulVa0YLxFtuuUUOP/zwpK4BOsX8448/zkMRrwgwaYfzvI/gOmyanDgEzsdqXHv5CK7DpjnPOwTOx2rkxEdw2bRlBChgWYYqey+cP3++Cgj+2WefyeTJk5WLVFFRkekNf/7553L88ccr6xKk2WbxBwFjVjtwg4CHyQKwL126VGX/QqyrGTNmMN6VP5QIFrd4P/CD7CmwGEEaYLOCE3a8Hy+++KIgmxe4YfEeAXLiPaZuWzRmr0V8PgRsRaahZPEt4PqMWH7vvPNOSpdpt+Nq6PU5z0fvCSAn0eOEa6/occJ5npxEDwGOKGwEKGCFzUBE+ten5sgKAZdC/JgFn/z444/lqKOOUkHGL7vssoiMPjuHYQwIDsEQ2QVbtWpV72bB2cknnyy77babuqa4uDg7AYnAXRlPaHfddVeBhUm3bt3qjayyslJlWtMBrTt06BCB0WfnEMhJ9Hg1xueD9SEsdvv162cqYkF0RzbbV155RfbZZ5/o3UwWjYjzfPTIJCfR44Rrr+hxwnmenEQPAY4oTAQoYIWJfoT6hkkoFlI4CYd/80knnaSsfrbccsvYKLEpQTwfxM1C+uaePXtG6A6ycygI9nr22WcLMuQcdthhihMIVboY4y3BIujMM8/MTiB8uCtgh1g9H3zwgVx44YWWLdeQNWXMmDFyww03KNdAWGSdeOKJkp+fHxslFsB4h3bffXe58cYbmYnIB/6MTZITnwF20DzcA2fNmiUTJ05UtSFSIdaiMbC7jquIa2fPni2bb765g54aZhU888uXL5dtttnGMgCc5y1DFdiF5MRfqJGtEW78VVVVynPAOE+n6plrL395cdI653knqPlbh5z4iy9bT44ABawsfDogNOGjAgsqu8GjEaB9+PDhSjCB2xPEE7h/wCUKqdHh7jFkyBBmIQzwuYGFFeKNQTSES84FF1ygxCy4FCKY/rXXXqvERGYhtE6KFq/OOOMMAb523ZeQAhjWbhBz8a5BrEL2SGwm4WaL/0dAa2YhtM6J2yvJiVsEva+PuQiBkeGWjvTyvXr1UolAdt55Z1myZIncdNNN6uCEWQjtYY9vzqWXXirvvfeeSuCx11572WqA87wtuAK5mJx4D7MWryCcY262687PtZf3nLhtkfO8WwS9r09OvMeULaZHgAJWeowy5gqY2N5+++3q1BsTL8QOWFTBusTM9SzZjWGjgQ34zTffrDbnxpLKvTBjgApwoAjUCssCWEaBD6cFEwSyesGaAfwYSyr3Qqf9ZXO9RPEK9wpxtn///rZuW7cDV8EFCxbE1U3lXmirkwZ08Z9//inPPPOMzJs3T70rSEzQo0ePpPH4zKAhJ94+MEZO0PK+++6rXMhheZgsppXZCBYuXKhiwj3//PNxv07nXujt3WRHa1q8gvvyCSecoCxBU2Wq5TzvP+9ezfNce3nHlVG8wjuDAz8nbspce3nHCebnb7/9Vh3sQbDdY489VEzd7bff3tZ8wnneO07QkhfzPDnxlhO2lh4BCljpMcqIK7CAQlwqZHPCpqBNmzbKNQrBpu+55x7ZYYcdbN8HLEiQ5hxiGCy5Dj30UEEGttzcXNttNdQKr776qrKWspJN0ApGq1evlrffflu+/PJLycvLU/GXwLFVs3grfWTzNUbxCotabMbvu+8+FaPHaVZNWJl8+umnyooLsa9w0gtLk6ZNm2YzlJ7dGziBcIWYenBfNhZYG06aNMm2CyY5cUdPKk6wEcRcA+E2WWIJs96xoQS/cNvFuwfR5YgjjpDWrVu7G2wDqu2VeGWEjPO8+wfI63menLjjxChetW3bVoVdgPXVnDlz5Oijj3bUONdejmCLVcIBO0KQ4IDdeDCOwypY4uIA0c6hCBrmPO+OEz/meXLijhPWto4ABSzrWEX2SsQPQUweWF8hIO7AgQOV1cJPP/0kOD1iBrTwqMNpE+IjffHFF56JWOHdTWb3nCheYdGEGFVYOB188MFqcWXX5TazEYnG6HUQY3yn8B2D2P7+++8rix1kRmVst+B5MnICAREn5ZhL4MYMK1AIUQjKjvkGByYs/iPgh3jl/6gbRg+c56PDc6J4hXUxDvv2339/VwdV0bnDzBuJMakHDgrh0olkQ3Avx/yyxRZbqMP3HXfcMfNuLoNHzHk+g8nj0IUCVhY8BDoz4Omnny5XXnklrXEixCk2ehBIsBFH8coSK0K3mBFDMROvwMuKFStUBkdYsCEOz6abbpoR95Mtg4SlAd4JbM6Bf7t27WK3phdXcCOE2GjH2idb8AnjPv7++2/l8rx06VLFSceOHeOGAetPxLGChS+sS5GkIPGaMMadzX1SvIo2u5zno8GPmXiF+UMLjHCBhuhuTCQRjZFn9yiQjXnAgAGSuEcxClsIkYGYuyzBIMB5Phic2Yt/CFDA8g/bwFrGKQasruDfDzc/Y4Fv85NPPilz585V/41g38cdd1zSbE9wF8RJyNChQ2277QR2wxnUEQJ6w8cfrpewYABHdkUscuKO8GTiFczVy8vLZcSIEcqyBAHx99xzT0udIVbJXXfdpQK3O4k/Y6mTBnARLK0ggkB4T3ThxKZ92LBh6r2BFVazZs1SIoLFMNxEttpqK+nevXsDQM+fW9ScnHfeeXLVVVcp64XEAlccxN4DR8ccc4wSGI3io76enLjnCAlUpkyZoiwS4Zp89913C9yidIFrDuIswhUaoiIs4o499liVjKV9+/b1BoDvIeYh1IMVnV23Hfd3lH0tcJ4Pn9Nk4hVGhs06vlf4ExkJrVqNcu3lDa/4fiFWn9kaS7872HNYCePAtZc3nHCe9wZHthIeAhSwwsPes56TCVjz589XQpS2/tEdYvJG5joIWcZ4VjhxxwkIAu0i8PvkyZN5UuWSJR0bA5sLxKvCptCOiEVOXBIgorKcDRo0SG22zWItIHsjkh1YPQFELAxkAMP1sOLCwsxOkgT3d5Q9LehvF94PiIHGAus4bDqw4W7evLm8+OKLUlBQYJqYApsXtAXBC5t7iIv77bdf9gAV4J1ABMRp+YQJE5RoYlbwXTrllFOUK+Fvv/2mgoknZkElJ96RtmjRIvUuLFu2TAlVBxxwgGrcGPsysTe45M6cOVOJXkaR6rXXXlMWdvge4hsG7ljcIcB53h1+bmtjjnj44YfV3IDvP9wGYXmlC0RgfMsgpJgd9Cb7xnE97JYZUQdQEKaQMfWxxx5TAduNBRnPe/furQ56Fy9erGK8IkstYmJCiEc4FF249nLPh26B87x3WLKlcBCggBUO7p72+uyzz6pT8Ouuu05NFFis6gUv/hw5cqQKlouTC1hjYQGMgsXrSSedFFvc4rQcv5s6dapKza0XyZ4OtoE1BnP18ePHKws4bKjBhx0Ri5y4f2CwyUPMBWzUzAKFahfcQw45xJKrGhbLL730kiDA+BVXXBH3DrkfbcNqQZ8Cwo0z0bUDGw0sahMzoQKhI488Un2/EDtDF5yWQ8CCQI8sqqWlpQ0LTI/uFu4e+Pb/61//Uu6BZjjCshcCFix4cECCjHiIIQdrRmNCCXLiESkbM6UOGTJExeuDWIgkEaNGjVIc6bgyLVq0kCVLlqjnXyd0gbBrFHOxDkAAfrjvoh1akLrniPO8ewzdtvDNN98oq0MIVUbxSrer18kQRpJZlhrHwLWXW0b+qQ/hEBnMH3jgATVv6AKMsT7GYblZwSEKvnFaxOLayztOOM97hyVbCgcBCljh4O5pr1iwQohq1KiRilmCEygsqK6//vq401p0ajSzRrY0qPDGIO+YULDAZWYo9xTBRQMLqv/+97/KOkS7fTgRsciJOz7w3EPYNXOX0bEAIKYgG17Xrl3TdoaFFIQxbP7ogpMWrqQXwHoHllcQRPCO6GypWoCHGAJhfq+99lJtLFiwQIkkOLXFnwgAazyhBZcIDssYJ845gegEQRHzCjYcEEwSC9w+YKUFEXHzzTePWQchPXqXLl3iLicnzrkw1tTJWvA+QCxEUGqI8hDSE4VDzD3YFOLHzDpOi8KMK+eeG87z7jH0qgVYWpm5PKN9vU7G32GttfXWW6ftluvhtBBZugBWnzjswLyC75c+FHnkkUcEojysSy+//HI1l8BiC/zg4L2qqkrtaXBArwvXXpYgT3sR5/m0EPGCiCNAASviBFkZHiZtnLjihAMnS0hxfskllyhBC/9v3OChPWPgRKPVlpW+eI09BDBJwFoHQY+NCyu7Ipa9Xnm1HQSwIILgi00gTm9xIphsEWynXV5rDQGIUdtuu620adMmVkFvwBHbT4ta+pc4aYdgX1ZWJhBMdtllF2sd8SpLCOB9wOEH3Mj33ntvZZVojA0H4RauNcuXL4/Fk9GuoHx/LEHs+KIff/xRxbv85ZdflCsO5n7Ev8LG7//bO7uQy6Y/ju/QlJL3EKXkJTfyFkkxDVeKSc0dSpNcEC7cmHLB1JSXqWFcKMnLXCl5S0lKSCISSV5yq7mhFLnQ5OLfZ9Xv+W/7Oec5e++zz9l7Peuz6rl6zt57rc/vnL3W+q7fS7NFgYSPP/54wwO494O9cEsCzvPT/4IgAOPNw7vNyrbrtReiFCGEiO71/QhzOYck7F3qnr7MQcwpCFv8WcRleHs5zw/P1Duul4AC1np5934aohMJWt977710kkS402233bbhKUVuDEQS3EI5nWWyIDlyM69MdCCq5rD5c3LobZaUFPTHH3+sduzYkRK1dwlbUsTqz32rK/vY5IcffkieCtix6ZW4ml6Wc1feXWy4Ce3r4q02z2uuns+EZOK7d+8uB+ZAI2XxyqabEMx6yF/cHgGRzd7zzz9fnX766em3gccCnjuE4nz//fcpzwxzDjaNnFi8/zgxJ5TN1p0AOV4++OCDlO+NAyg8DyhIUPcorIfWEjrIfM97a1aL/H7N0J3uPSv3ivD4YL7GY415fh7vWZSc51fz3ekzz4cn0K5du1KaDCMNhrPNn3/+WR07dqxzPtB5XnMxp3DPLon3hxtR/ndatPZyns/fxiWPQAErA+sfPXo05bggp0W9NZO0RrJqws1Y8JLAHW+SWZvGyGHC/TjpOOOMMzIgMZ0uspFj40AC73o4BsnC8eSZVf3Jxe1q7beMTeq5GPQiGdZOeCDyu8DLrZ5zb5mnhMcPIQjkNbN1IxCVn0jm3Qw/q4tYvOMOHz78nzxkbOIJ3ST0I07TI1EvHkLOJ91swacRSZi/SULN4VK9EXrDbycqp/Guwi68px5++OEUJtj0so7r8W7E60EBq7tNuIKDwUcffTRVfoyGoMt6DC/EtsU7FLH68Z911TLzPAIxEQp4LeqFNZxNCPVjr/HRRx9Vr7zyyiav6T5Pijnl66+/rpjnL7rooj63KfqaNmsvRCzn+aK/JtkOXgFr4qaLcA0qc5DrgqochM68+uqrKXEu4TW83PGkYhGM9wiJjBGxSNzKwnWWmBLxz1dccUWKSSdvjK0dgfqpxa233pqqC3IaiMAIVxa4hw4dSskqZ3k3NJ/i4rYd960+NYRNIq9PhKY1c/ks38sy7xBJ8v/+++9NhSP6EAkPLN6Bs8py97lnadfE+x9P3VnJ14MHcwrec3j9UBXyzDPPTJ69eG7VD0bYVMa8owdW929THD7hEcIGG9EJLzeEq08++SR5UnNYQuJ2GusCqgWTh2wrr9/wwGpbea17z7fvFbH2YlPOPH/55Zcn73fmedZX86o8ziPiPL/8d2WIeT48GFkzz1sfL9/T8u7AuwpBnbDzIUSs8MBizkFsPOWUU8qDuuSI2669nOeXBO3loxBQwBoFe7uHRtJW3Gdxd6aSYGwa6qewdY+RpohF6AcTy3nnnbfx0MiBxSl6M0Fiu56V/amXXnophc4QQrN3794NkYrFFcLVwYMHk8cCFeoIw2mTUDoWt5y+U1WKBbOtPYEhbIIwgv2wWXPD2L4nfrJJIMKVqVaH906z+mlXYpED68orr5xbJa/rPUv7fHjgEq5G20rEasMmxF+qRppDrg2x/38m8lqddNJJ6bdRP3CqpwZ4++23q5tvvrn1zeNa1hHz8mS1vllhH2Qu2L9/f9o4N9de5H5jbie8lvcZ6ys8TLscVjnP9/tCDTHP49kT1TvJvYSd29iuX4/LuSq8ohnxsiJWPQeWnnL9v0NDr72c5/vbwiuHJ6CANTzTwe4YeXnIdYXY1Jxk4/9UE6yfevPyZ2NCEl5eYJwU4u7OqS4iC6cjLGjvv/9+y813tBZx/ohXeJPAnNOheosyv4Rv4uXAAqmZoHLeI6lWyAkvVb+65ArqOIRt9/EhbRKn7uRWWnZTv+1A9xxQLKKoOMjmgdZGxGLjfeDAgYr32+233548TQiJQrDHK4gFM16mtu4EQsD69ttvk00iLGdeOGH9CcwhVOy87rrrUp4m7kFpen6HQ5y8dx9N3lfEppy8V7fccsumwcT/CRWEc7PFoRWpBvD6JR0AawNK0H/44YceUvX4eoSH4mWXXZYEquYhFIeAR44cSaGENGxD+GcbIcR5vodBqiq9X4Zae3EIwuEj+UvbzEX9elzWVSFgUVCCub6tiIWAz/6GZO3MKcwvRJIQurtz584KL9K2obplEV882r5rL+7sPL+Yr58Yl4AC1rj8t3w6L3FCBOblryBsjZc+m7lZiaeZGDgNR6yqN04NCUfct29fp6TjE0a1tq7Fxo9T8lkL2+gIyfTJEcMEohCyWvMMbZMI52FTj9fDjTfeuNoBbPO7Rx4evNvOPvvstNGjLdo4vPPOO8kTLnLMBSYEea5lcavQ2+/LEwtbxHJEk3vvvTcJ7oveVfUKtvUnYxM8Uv2tdLPHP//8k3KQ8RuZVzwCsZCwTUrQz5pzvvrqq1SZEC/eeiOUnQIt5Ijzd9LNLvH72LNnTxLMZ7W6tzs5gBa9z7r1wE83CQw5z2O71157Lc1FHJBYuGX57xsV0ElrQsQIYbZ4KC4SsTik4oCXtUGzzYoeWb6XZd2h79rLeb6s70muo1XAmrDlQsAiRxUnfc1FaCQ5ZIE7bwKmkheLMUppsxGcl8Nkwhgm1bU4BSQfDCdO55577tz+1ZPqu7hdnRmHtgmLW/LKkecEz8U2p+qrG13+d0ZAJ8QGrza8SWPjsEjE4t3Fb4hFMdWjSGJNDkBErfPPPz9/MCOOAIEdAZCNA3NLvKvaiFjMJ8xJb775ZhoBhyh4+7YtXDHisCf36BCwEMoRbK+99tpNfQwxBe+EWQIWvxNymbFhxPOaAyp+Jw899JA26Wnx8MC68MILt6zSXBdCEAzxyuJ3ZRuewNDzPJt08soxr1AoQZG3v83IG8qhOB5tCFjsM6KK7SIRC08f1gjsYb755pvkVc2cQgXWLlW9+/d++17Zd+0FEef57fu92C4jU8CasCUjRJCF0axkk20ErAkPL8uusWDF3ZlT2XoZ+VmDqS9uSXocyfazHPiEO61NpmscTlhZyCKQhMhe/10sErGmO7J8ewZ/hBDy+Lz//vsbYZhdRKx8Rz+9nkeIIJ5YzC3NioKLBKzpjSj/HsXais34G2+8kTzg5rW6t8KuXbtSyGY952j+NKYxAuf5adhhVi9IfUGFYYpChcheT7i/SMSa7sjy7Zlrr3xtZ8/bEVDAasdplE9FEnc8rJ577tZUMvEAAAkkSURBVLnqqquu+k8/FLBGMUsViQx37NiRvEmoBNlmcTtvgzLOKLbXU7XJNO0ZYTbk4jl8+PDGiaoi1rj2wgOLjQZeO+QsiaaItX67RBJ3qtwRhsOBVb0pYK3fJjwxqtURFksi6XPOOWduR+qb9WeffTZ5v+nRM7zdnOeHZzrEHfn+k7OKnHH33HPPxi0VsYag2+8err36cfOqfAgoYE3cVoT9ccJ32mmnbepplC7/9ddfN4WzEVbw+uuvp9NcEiC7mBrO0PVqdbg5k2SS3D7z2m+//ZZyzJAgHMHrggsuGK4z3ikR0CbT/SKwkPrrr782lcFWxBrXZoTknHzyyZvmBkWs9duFueHUU0/d5H1FT9i0U92RPwSu448/fqODrAEQTMiVefHFF6+/49v4ifVqdW0K3oTQSE4lvOpmrdm2Ma61DM15fi2Yez2EA3fsQ2GPelPE6oVzkItcew2C0ZtMlIAC1kQN06ZbkdSSz5KPiepDNMQrXN9ZdJmgsg3J7p8hgT75kUhW2UbEeuKJJ1Kyys8++8zKad1xt7pCm7TCNKkPKWJNyhwbnVHEmo5dIhEvVQXrCcURrx555JGUI44DEoSs5uZxOqPIsyfhHYcNFolYbRLy50lhWr12np+WPdr0RhGrDaX1fsa113p5+7ThCShgDc90bXeclWi0Ll6ZVHS1puDUHBGL5NSLKqZEMkUFLG2yWgL53d2F1DRtpog1Dbu8++676ZCEQiDMN7S6eNXmAGUaI8mzFz/99FO1d+/e6ssvv6wefPDBlKeMRPnNxnts//79KRm/Ve1Wa2vXXqvlu4q7K2Ktgupy93TttRw/rx6XgALWuPyXenozNwbhguF5pXi1FNrWF1O6/IEHHkj5Mkj0Sp6fSy+99D/Xz0qm2PoBfrAzAW3SGdnoFzQXUi+//HIKmbKNS6AuYlF5kGqDxx133LidKuzpeFffddddqZDLnXfeqXg1gv2/+OKL6r777qu+++67VCHt6aef3pQTC88g8v8Qekgidyqx2VZHwHl+dWxXdee6iEVVVd5pVPq0jUfAtdd47H3ycgQUsJbjN+rVdQGLzQWluHFzV7xar1mOHj2aStETTkhJ5gMHDlR79uypTjzxxArxikma/1ONbd++fdUJJ5yw3g4W+DRtkp/RYyH1+eefV0899ZQltCdiQkQswtQQ57fK9TeR7m67btQFrN27d2+EDep5tV5TUxUaDzjCCUm4j4h10003pfmcjfnBgweTBxbiFUKjeUdXbx/n+dUzHvoJ/FYIfb7++utT5UJ/J0MT7n4/117dmXnF+AQUsMa3Qe8ehIBFdcJrrrkmTQqKV71xLnUhk/KhQ4fSIpbwDtrVV19dUV74jz/+SDlKnnzyyU0VppZ6qBdvSUCb+AWRgARyJxACFgLizz//nMRExatxrPr7779Xjz/+eKreSSOU8JJLLql++eWXNO/zPw6qOLyyrYeA8/x6OPsUCUhAAlMioIA1JWt07AuLqTvuuKOiRD0N758jR45UO3fu7HgnPz4EAU4x2GC8+OKL1VtvvVWRo4yywnjF3X333S5qh4Dc8R7apCMwPy4BCUyKwKeffvqfOV3xalzzkGeUfFjM8+S/5IDqhhtuSOG1eMjpYb1++zjPr5+5T5SABCQwJgEFrDHpL/nsY8eOpZC0Z555RvFqSZZeLgEJSEACEpgagSjWQmit4tXUrGN/JCABCUhAAhJYNwEFrHUTH/h5JA8niTingXpeDQzX20lAAhKQgARGJPDvv/9Wjz32WEUOphdeeME8ZCPawkdLQAISkIAEJDA+AQWs8W2wVA9Y3OLCftZZZy11Hy+WgAQkIAEJSGB6BCKvIjmXbB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v8Dq1UaYeglLv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AutoShape 6" descr="data:image/png;base64,iVBORw0KGgoAAAANSUhEUgAABLAAAALmCAYAAABSJm0fAAAgAElEQVR4XuzdC5gU1Z3+8d8MAzOIEAVRUTZuogmabLzEa7xhRPGGCwqK8YImYhSIuIiiUcEoGgkrCngnugriBYMXkiiByEY07t8ViUpijErwGiUhooLIDMxM/5/3uDXW9HRPV/d0dVdVf/t5fLLLVNU553Oqq7vePudUVSqVShkvBBBAAAEEEEAAAQQQQAABBBBAAAEEIipQRYAV0Z6hWggggAACCCCAAAIIIIAAAggggAACToAAixMBAQQQQAABBBBAAAEEEEAAAQQQQCDSAgRYke4eKocAAggggAACCCCAAAIIIIAAAgggQIDFOYAAAggggAACCCCAAAIIIIAAAgggEGkBAqxIdw+VQwABBBBAAAEEEEAAAQQQQAABBBAgwOIcQAABBBBAAAEEEEAAAQQQQAABBBCItAABVqS7h8ohgAACCCCAAAIIIIAAAggggAACCBBgcQ4ggAACCCCAAAIIIIAAAggggAACCERagAAr0t1D5RBAAAEEEEAAAQQQQAABBBBAAAEECLA4BxBAAAEEEEAAAQQQQAABBBBAAAEEIi1AgBXp7qFyCCCAAAIIIIAAAggggAACCCCAAAIEWJwDCCCAAAIIIIAAAggggAACCCCAAAKRFiDAinT3UDkEEEAAAQQQQAABBBBAAAEEEEAAAQIszgEEEEAAAQQQQAABBBBAAAEEEEAAgUgLEGBFunuoHAIIIIAAAggggAACCCCAAAIIIIAAARbnAAIIIIAAAggggAACCCCAAAIIIIBApAUIsCLdPVQOAQQQQAABBBBAAAEEEEAAAQQQQIAAi3MAAQQQQAABBBBAAAEEEEAAAQQQQCDSAgRYke4eKocAAggggAACCCCAAAIIIIAAAgggQIDFOYAAAggggAACCCCAAAIIIIAAAgggEGkBAqxIdw+VQwABBBBAAAEEEEAAAQQQQAABBBAgwOIcQAABBBBAAAEEEEAAAQQQQAABBBCItAABVqS7h8ohgAACCCCAAAIIIIAAAggggAACCBBgcQ4ggAACCCCAAAIIIIAAAggggAACCERagAAr0t1D5RBAAAEEEEAAAQQQQAABBBBAAAEECLA4BxBAAAEEEEAAAQQQQAABBBBAAAEEIi1AgBXp7qFyCCCAAAIIIIAAAggggAACCCCAAAIEWJwDCCCAAAIIIIAAAggggAACCCCAAAKRFiDAinT3UDkEEEAAAQQQQAABBBBAAAEEEEAAAQIszgEEEEAAAQQQQAABBBBAAAEEEEAAgUgLEGBFunuoHAIIIIAAAggggAACCCCAAAIIIIAAARbnAAIIIIAAAggggAACCCCAAAIIIIBApAUIsCLdPVQOAQQQQAABBBBAAAEEEEAAAQQQQIAAi3MAAQQQQAABBBBAAAEEEEAAAQQQQCDSAgRYke4eKocAAggggAACCCCAAAIIIIAAAgggQIDFOYAAAggggAACCCCAAAIIIIAAAgggEGkBAqxIdw+VQyAaAn/+W7Pd8tsGW7MuVdQK7bdzJ7vouNqiHpODIYBA5Qg0PPVb2zDn55basKF4jd68yeqOH2rdvn9e8Y7JkRBAAAEEEEAAAQQ6LECA1WFCDoBA8gWO/tkG29wUTjv//dud7YKju4RzcI6KQEIEUqmUNTY2WufOnYvWos2bN1tNTY1VVVUV7ZilPFDTu2/Z2u+fHFqRW55/sXUdfFJox+fACCBQWQK6hldXV7v/kvhqbm42/afPFV4IIIBAWAIEWGHJclwEEiLw9j+b7QezNobWmp22qbb/+mHXDh//r3/9q5177rn2zjvv2M9//nPr379/1mN+9NFHNmbMGPvHP/5hd9xxh+28884dLp8DJFvgzTfftJkzZ9qiRYvs448/tsMOO8x+9rOf2b/8y7+E3vAPP/zQbr/9dvvmN79pQ4YM6XB5mzZtsscff9xefvllu/TSS62urq7DxyzHARr+e5Gt++nE0IquPfwo63HZ5NCOH5cDz5o1y/70pz/ZT3/6U9tyyy1dtZ9++mn3/+u8/Nd//dfQm7Js2TIbPHiwnXHGGXbVVVfF9pwNHSqiBVRS/z3yyCP2ox/9yC6++GIbN26c6xGFOs8++6zNmzfPJk+ebFtvvXWHeirTd5j6+nq78sor7d5777UFCxbYvvvu26Ey8t353Xffteuvv95OP/30kpedb13ZHgEE4i1AgBXv/qP2CIQuELcA689//rMddNBBdtNNN9n222+f0YcAK/TTJlEF/P3vf7exY8faM88809KuI444wp1jX/rSl0Jvq3dDdPPNN9uJJ57Y4fK8sHfvvfeOdRhAgNXhUyHQAV599VV3Qz569Gg74YQTTNfPa665xt2EKwDt0iX8EbSVFIAE6pSYbVRJ/ZcpwPK+c6jbbrnllkQGWDfeeKP953/+Z1nCs5i9HaguAgh0UIAAq4OA7I5A0gXiGGCpTxQ4XHTRRRmHshNgJf2sLW77vMBHN+zTpk2zL3/5y8UtIMfRCLAyAxFgleY01PRVjcBSgPq73/3OttpqKxs6dKgb8ar/uxSvSgpASuFZ6jIqvf9KEWCVuk/TyyPAKncPUD4ClSNAgFU5fU1LEShIIG4BVkNDg3366ae2YcMGN0LmqKOOatNuAqyCToWK3ancN18EWARYFfvm+7+Gl/s9WOn+HW1/pfcfAVZHzyD2RwABBL4QIMDibEAAgXYF4hZg7bXXXvatb33LTW3RGhAaNZC+TlG2AMv7d22vEVzTp093w+G1xsuFF15oRx99dM4wTOsjaa2k3/72t9a3b1879thj7eyzz866VtLf/vY3+8UvfmFPPPGEG+Wg9bg0Pe0HP/hB1nq3Vz+tg/Gb3/zG7r//fvv973/v1qyRw6mnnmpHHnlkxuk+WhNJ9dU+utHQK9c+n332mdtH9dbUOrVb7f32t7/t1qn5zne+02qhWv8NjCwfe+wxe/jhh1vaPHz4cLd2RqYRHaqf1g958MEHXVlaCDdX/do7qdXPWgNq4cKFrr0KPOW+//77O/fddtvNLWzunQ9PPfVUm8P51xgppH5aE+X//b//Z3PmzGnxO/jgg+3MM89s6Sdv5Jemxfpf/rVV9O9B2+NfI8V/PK3n5Z/WUkh7ynEZjcsILP+UIr0P7777bnf+qX/1fjn55JPdf/61yHLd8GeapuSdL9tuu60L73Xe6H91HdD5fdZZZ9lpp53mytF6NbpOqR56HXfcce6al2lNt6Dnl3cOeHXTe0Trt2la0QcffOCuhZdffrkbxZW+RpD//PFGcvinzObySD///D7nnHOOe5/dc8899t5771n6+yx933zP/1zt1chN9Y3WJtL1UnVo7zrv1Ud99F//9V/25JNPuv1z7aORcitXrrRHH33U7aPPE700VVg/5Hzve9+zXr16tTQ3fc0kLSx+1113ma53usbKSXYHHHBAxgc95PPZ1V7/ZboW6vPj3//93+2kk06yLbbYolUXBfHOdj1Su/R+0Pmg/9W1P1tZ6d8Tgn62p783vfPZX6dvfOMbrdbflMGLL77oPhflr/7WZ/eee+7p3pvpDkHXwMr2GZLuk762XD718fo2/ZjpU97zOV/K8XlCmQggEB8BAqz49BU1RaAsAnELsPRlfcKECW6ql25YzjvvvDbrtOQKsLp37+6CHgUsem233XY2e/Zs23333dv0gf9Yujm87bbb3A2K/6UbD93E6UbA/3ruuefcQq/6kpn+Uhj0k5/8xI455piWmwevrGz122WXXdzaNGp3ppduRn784x+3ulHWDaYWRZ4/f37GfYYNG+YWhvXf+KxZs8auuOIK+9WvfpVxH33x1gLnWnDce8Kd9yVX65N5NyzpOx9//PE2derUVutKKSibMmWK3XnnnYHr194bRdYK0LygLpP7jBkz3E1NkACrkPrl2kdBg3x1069pWu0FWPm0J0iAlatumc6HslyYzCxuAdZ3v/td++STT+wPf/hDG7L061SuwKa9AEvv1QEDBrgFlXWD7n/pvNJ1TNeB9OtOpsA/n/PLK8er23/8x3+464p3PfzhD3/oAixdN0oVYOn9o1G5ma6JI0eOdJ8N/oCkkPM/V3tfeOEFu+CCC9p8LshLnw033HBDq0WvFUQpXNf1P/2zRPtk+mzQPr/85S9dvypoyfRSiKXra+/evd2f/dcDTQnVAyrSzxddyzONZM73syvb+SxvBan6L9NLD2PRwwK+8pWvtPw5l3e2J7UqvNJDW6699tqMZSkw09+8z7pCP9vzDbBULz0oQT+Ypft7FfU+E7xztdgBlo6vz/na2loXXuZTnyABVr7nS7k+UygXAQTiIUCAFY9+opYIlE0gjgGWAhn9eq0nAL3++usuPNITrLxXrgBLv4BqZITCIN3srV+/3rp169buelreKB2FNpdccolbJ0lPOdQXQYVaAwcOdDeU22yzjauGnmp3/vnn26pVq0w3ehqBpAXB9YVex7ruuuvcjZeeqLjHHnu4ffyBSqb66UuiRhApKJOBRo7pxka/7OrLqSzuu+++lpslfVFVnXTzoJvXSZMmtZSlX+8VQi1durRVCNjU1ORuuPSrsgK78ePHu4BPLy12rvqqvYcccog7rvc3/5dclSWj/fbbz+2nERm6sdXNmm40ZaWXytINh/pBo8fUn//2b//mRnapfzVqaO7cuRlDykxvGNmqHD0JSvXWDazMFai9/fbb7jzRL+DqC93IeDcL2W6+Cqmf+kMj3RRc6lf4iRMnuocOqE1//OMfXVgnc/+v19mmEBbanmyLuBfSnrJdmGIYYMlKgbTW5uvXr59ppI9Ccr1XdX3xh+QdCbAUeCrk0PtZozn1SHuNytG5r3I0ylE367pW9OjRw9544w13fdB5p/e8RmPoVej55Z2vOobeZ6NGjTKFChs3bnTlZQrf/OdRMUdg6biy0PVGI1lkodGcehKcnPzvs0LP//baq/LkrpFuMlZQpBFw+kzRZ4N+aEkf/aJF8xVoKsCWnfpJ1ymFn7p2yEd96P9seO2110wBoYx1vVRYKvPNmze7kUa6nqm9Kk8jsfTyB1gKqrS/ggx9Rulars8GfV4MGjTI/d/qu0I/uzKdz/5roYI8na8aDdqpU6dW1+P0HzZynV/ZrkmekX4A0ntOo7X1A8tbb73l+kaj1vznQ/oPGEE/2/NdxF39oz7++te/7uqlz3udN3r/KcjUe1KhpEbjaVSc/7uA/0nK+T6FUO97faYq0NT3De+hN4XUR3XKtgZWId91yvm5QtkIIBB9AQKs6PcRNUSgrAJxDbD0S6LCCN246IuhfkX2fsUNEmD5b+Ta6wD/l9z0X7i9m0B9OdaNgEYRaRqNvrjr5kVfVlUvPVnOG6nklaWbSY2Y0n8aMaQv9f6yMtVPx9IXUY0g0pQD/0vTV2ShX/V1o6KX94VeNzoKnb72ta+12kdfcHUDpZsg1Vc33bqxGTNmjLv5ufXWW9ssaP7OO++4p5Xp7wqfdGOil3cDo0BLX8R18+C95KE6a3SARhAo2NPLO1bPnj3dDZSmRvlfugnUiJKXXnqppX7t9ZVuDBVa7brrri6ES3+CoII+bwqhf0pdtjChkPp5TzTUl3r/DahXb68OCgA18kA3ltkCrELbky3AKqQ95bw4xW0ElkLn9PeM/6bz9ttvd8GS//2SHm543u2NwFJQoTBW0xW964pGdlx22WVuRFSmY3rH03tPI1h1vSn0/PKOdeCBB7qQ2Qux26u7/zwqZoCVaTSoytJNutqqPvGuBYWe/+21V+GIwihda9T3/pGs3rVUQab+pqDN/wOB+kEj1RRmeC/96KCQRddKhQ/eZ4N3fddnja7v/s8T/+eNf/qx/9zTNHeF6f4nSnrXCZWvc9P7QaSQz65M11DvWqgfVvTZ5YUzXlsVzijs1Q8z/vAm1/mV7ZqkEWrqC4WqcvMbPf3003bKKac4OwWO+kws5LNdZecTYKm/1Zdqv/f9wF9/nRsKWzW1M1O4VmiApVHUOr/0v3q/eZ/9hdZHdc4UYBX6XaecnyuUjQAC0RcgwIp+H1FDBMoqENcAS79y6xdMb0rd97//ffcFXf+eK8DSlI8HHnjArR2S6+X/kpu+5oO37+LFi90v297NoRaY1xfz1atXt9y4pJejqX0KgvTybny8srLVz/uCrpE9+oKukT3pIY2/HG97/02r/+/+YClTKJbJxqujbk4UYGlao/+GXCNC9GU9vV6ZvvR7bv7QLb1MrR+m6TlB69def3o3bLrJ9N9sZguwCqnf8uXL3QgIrafmBVS5zrFCF3HP1p5sAVYh7clV9zD/HrcAyz9Nx+9SSGDTXoCl963/vaey/Demmd4ruUZ8ZerHbOeXV7ds7S3lCCyNRNL1RiG4/7Vu3Tp3DX7llVdccKB17wo9/9trr0ZN6fqq0T0KRxQqfvWrX804mlf187aXrVevdPts7u2917w6+sObbOGpd5xMn5OeW76fXZnOryDXwkz1znV+ZXPwytPoNX1maFSvRh+l/3iU3n6NiA762a7gN58AK8j10bs++N+3QacQZjq+F17p3Pemyweph7dNpvrob5kCrELPl3zqw7YIIFB5AgRYldfntBiBvATiHGCpod7wdf3K663LpOH4GkXk//VS2xbydEJvH41WyLZOljeSQesq6ddUhTv6JXjFihU5+8K/2Guu+nlfTLWWiffSCAON+tL0GS3QrKlq3ssbsZXty7m2a+9mU1PvNApKU/803eXll1+2//mf/3GLk+vlX+g81w1ypnK8+uVEMnNT8jQiIehLIxn05VqjLlR33dzoV3hNnUxfYDdb3Qupnxca5lPfIAFWPu3JFmAV0p6g3mFsF7cAK1ufFzvASg9g0288dT6lr8eX6/2Zz/mVK6DK9fdCPNLPL68M/4ga/zb+QM/zKPT8b689ChO9kcDe+kYKUBTkazqhplP71+DyRmwpcPOPAvXXPdfngIIpbaNrm6ao/+///q+7Lus67R99l2vKWaZyvPrl+9mV6fwKci3MtF+u8yfbtcb/g5a3jUYIa4qi/tMoJP9ot0I+27t27dqhAEs/bunHK/WdvrOo77yHpPivH4UGWJ6BRmKmr1OZyS1ofbIFWIWeL2F8XnBMBBBIjgABVnL6kpYgEIpA3AMsL0jRlz9NJdTNkdb4KHaAlR6G+TvD/3Qw3ZSsXbs24+LcmTownwBL++vLr6Yram2o9AWA9YuzRjN5Uykz3ShmuxH0f3nWl2AdXyMEMi0y7B2jowFWpqc3ZTvJgwZC8tHUPT2FKttix0EDrELqV8jNV3sBViHtyRZgFdKeUC46AQ9KgPWjVsFt+nVGT7/zv7KtUaNtsgVYhZxfuc7xXH8vZoDV3nUhvZxCz/9c7fEeWqGpd3pyq/+lMEtTu7WeoMKTXH2ofTOFFwrKFL5rIXCtm5Tt1dEAK+hT7VS+/zpaaBBV6H7thVgatavrv35Y8r/0xD/9wOSNvM4VFGrfTP2V7wgsnR9al01TWRVYBfmMKyTA8hax16grLV+gZQb8gZ1XbiH10b6Zri+Fni8BPwLYDAEEKlSAAKtCO55mIxBUIAkBln5p1hdTPb5e01oUXunGppgjsLQIeLYpH94ILK3xoS+Oepy0no6lNZ2y/cqeqX+CfKH29tO6Vbqh0fSHJUuWtDz5TItIa80NjdIoZASW/1ds7zHf+sKvdW6+9a1vuXBQ61ip3GIFWO2NEAt6Hms7/wg13Thq9INuWrR4rfeESU0t0SvT+l3pawcFCQDT65frZjdTe7IFWIW2J1eAVSzvfPqmkG0JsMINsAo9v3Kd47n+XswAK9v0aP8ILO86Vcj7WedtrvZ457ZCJplqhKquyZpWqBBd11HvQSOFjsDSMb0nHWpU0T777OOmb2u6oh58ob/rYSHFCrDy/eyKwggs/zVGYY5Gp2mtSYWKWhNNL41Y9tbL9D5v8/ls1xIF+QRY6SP01FfqO42W1lqNCgH1Y5EW3+/ICCz/kwV1nuj7R6bwqtD65Aqw8j1fCvk8YB8EEKgcAQKsyulrWopAQQJJCLDUcP9UQq19ohsIjS7wBxX5BEQepn8NrAcffNAOPfTQNs7e2ire+iOauqYbq/bWOelogOXfX19K//KXv7gvwJqW4K3vlWsNLP+Cwt76G7oR0WgBra/lf3KRV55GZGntLq3T1dEAK1f98j2hvRuLM8880y3UqxtH/0vTYvQ3hXtBAqxC6uetw6LFuhWqaspJrle2AKvQ9mQLsAppT666h/n3Sg6wvEW7/Te1uUbv5DsCq9DzK1eg097f/cGSP0jNNcUxW1A8bNiwjGvNeWvzyMxbL6zQ8z9Xe7O9B/TDikZl6cmj3nph+rdcnw3ewzcUvGutPj1ZUou360mTuiafcMIJraaKq3yVo9G3HQ2wgqzRlam9ha6Bpc8qfW761+4q1Lu9a5F+VNIDQTT93nuYQiGf7VpPK58AS6Ox1d96YIpGYOlz1b8ml36I0hMk1X+FBlj+UErvB7XTP23V71JofbIFWIWeL2F+bnBsBBCIvwABVvz7kBYgEKpAUgIsIenLqb4semuRpE8V62iApWBHI6z8Xw69J+VpWof3JCV/MDR27Fi3mHD6r6Heo9T1K7r3lKz26tfQ0ODK1toW/ic2eSeHHq+uRex1k+YFWEGfQqigz1vfK9d6L/q79xTBjgZYXv3UBt1UaKFl/0u/KuvphDNnzsz4BKf0N0Z7Iyz8T/cKOoWwkPrlegqhvvBrAX796u+FaNkCrELbky3AKqQ9oV58chw8yQGWN2qzT58+bZ7kp3NETxD71a9+FeoUwkLPr1wBg/fEt0zh0rvvvuuevKfAoxgBlkaGZnrCnfeUV60NqIBA1+xCz//22usF1v5y/Ke1nrCnp9B6AZY+B3S9l32upxB663vp8yzTlHivHO9pfhrx1dEAq9DPro48hVD1vueee2zgwIGuSbnOr2yXDW/EsUYz6UEa/pdCHrnrb5kCrKCf7dnq53126+/+Ude5QmfvScB6smihAZY3Ou+b3/ymG32theuzvQqtT7YAq9DzpZyfK5SNAALRFyDAin4fUUMEyiqQpABLj6TWr936gqpXsQMsHXPUqFHuaVO6cVJYoZFL+vKt9Sb0RMTu3bu7sv1fTLXPOeec4/ZRkPL888+7L5rpN3G5ArYnnnjCRo4c6abGTZo0yU2L0+PANe1Pv84r4NKj7RX6aKqfPwDy9tljjz1c/TT9UIu86kZPC85feuml7hHrmmrxgx/8wK0npuNpez15SW3Vo74VdHkBYUcDrPRQSaOmNA1TN3maiqN1TPTLtL9N7b1ZvF/ztYCyRix4a4EpLNLaMVobJdN5kW30RyH1043S/fff725GZK71b/bbb78WQ63Pddttt7Uy927YdJ5oe+9R94W2x7tJ0bmom7q+ffu6dhfSnnJenJIcYHlBpxZw1ugTXVM0YlAjHNVnmvakbcIcgVXo+ZUrYPCCIj08Qe9DLWauc1r/rmvTH/7wB9e2YgRY3vtZ4b1Gt+il6c26dqkMvd/69+/fofO/vfZ6gbT6Ue9fBVWavqzrgEYFqx4KaPxt9X68kI/20fVWT23VsXTtULilY6juuv7q+q5r47x589y5os8Aba/RO1q8Xdfxl156ybWxowFWoZ9dma6h/muhpj3qM+uwww5z10JdkzWtUgvga4F1fR56T67NdX5luya9+OKLzlLvI5V1yCGHuKcSy+l3v/udG5nUo0ePlh8O/COw8vlsb28EltqlUXPe56z3Plfd9F7Q6DmFqepT/eilzyVdr/UqJMBSgKrPDIVWeuqt95mXzajQ+uh4XuCtQFgjmb0HxhTyXaecnyuUjQAC0RcgwIp+H1FDBMoqkKQAS5D+X/jzCbD8X2b9wYz37/rip0e2K1TxAhyv43SDlP7lUV/e9aVZwVC2hdA1Okv/eSO6cgVYmZ6y5D95FFSkPzZbo6u8kVuZTjSNktAXa02r06u9MnRTpVEDf/zjH90oL/+v5rmmAGW7KdEaMfpCrIXpM73Uh7pB8xbebe/Nkukpjd72uoHSGjGqh37t9j9Rsr26F1I/GWrUmP7L9FLApvPFC5a8aZveeeWNvFDZ8vY/dTJIe7xpIjr/9NKaK7qpUnmFtKdcF6gkB1iZnl7nOR911FFu1I7WsQkzwCr0/ZIrYPAWk9b7Ov2lgEdr/+i6WIwAa/jw4e6cTn+PKMTQWn0KdPyjXws5/3O1178+Vab3itrsn9alvld4oSl/mT4b9D7V37SeoTfdrL0ytJ1GgMlUAZFCQgU1hTyFUPUv5LMr2zU017Uw02dnLu9s16P2zjvto3PC/2S+Qj/bM9XPb62y9GOVPmO0bmT6Uyr99de5oacjKqD0P1EzyCLuOrY+uzXdONfL+y6kNdMKqY+O77XbK0vnqOpcyPmSq778HQEEKluAAKuy+5/WI5BTIGkBlhrsTR/58pe/HHgNrFwBlqZpaOTM6tWr3QgJjVTSgrAaeaX/sq05obU3NPJHo6c06kkhkH4ZHjFihH3nO99ptZZJrgBLbdMoM43OeOihh9wILt2QeY8K17QJLQ6b/vL20a/72kcvjQ469dRTTU8u9Eb8ePvppkPbqgzVWTdUxx57rFsbS1MedfOlUQDjxo1z0+H0i3qhAZbXJj2lSWuMeY8U12K3WkdKbfLCtZwn8/89pVFTLDWVUr9sy0YjQNRHO+ywgxvRpUDPP80kV93ll2/9vCeTKfD02qT+VpvSzxfdeCkQVN1UZ92Ua/0s3XApgMy3PXLSL/O6WdN52q9fPxdgeVM0C2lPEPtib5PkAEtW3jmikY3qJ10bTj/9dPc+0wLUgwcPDjXAUh0KOb+CBAzeNUc38Wqbzj1d83Tu/+Y3v3HTCIsRYCng03H1gI2HH37Y/bigAFAjXlWmf70h7/zM9/wP0l79cKL3qa4TumbqvavRpGrvgAED2lxjVRdvH43Q8q5VCq27pHYAACAASURBVLc1iij9Ou49hVCfQRphpuu+jq/ro9qrUUa6Fq9cudJdR/SeLzTA8pzy+exq7xqaz7XQH5QEffKs/7rjlaVQRyP9FBDq80vTE/V55z8n/J+3+Xy2ZzsfNOJOI8D1w4FCUx1TAZ331D+NDPc+f9V3Clc1alDfKbSupNY6048eCr/CCrD0eVhIfWSs7wVqk0YCylWf//pRSKPA9crnfCn2ZwXHQwCBZAkQYCWrP2kNAkUXiEuAVfSGBzxgkFAp4KHYDAEE8hCIS4CVR5PYtEgCQUKlIhXFYRIqwGd7QjuWZiGAQOwFCLBi34U0AIFwBQiw2vflS2645x9HRyCbAAEW50Y2AQIszo2OCvDZ3lFB9kcAAQTCESDACseVoyKQGAECLAKsxJzMNCRRAgRYierOojaGAKuonBV5MAKsiux2Go0AAjEQIMCKQSdRRQTKKfBpfcoG3/BZaFU4pF+N/WRobWjHD/vAfMkNW5jjI5BZYPOfXraP/+Oc0Hi2OGOkdTvzh6EdnwOHJ0CAFZ5tpRyZz/ZK6WnaiQACcRMgwIpbj1FfBMogsPiPjXb94w3W1FzcwnfdodquGFJnfbaqKu6BS3g0vuSWEJuiEEgT+GzOz23DnJ8X3aX24MOsx0+mFv24HLA0AgRYpXFOcil8tie5d2kbAgjEWYAAK869R90RKKHA5iazdRtTRS2x15bxDa6KCsHBEECgYIHmjz8ya2oseP9MO1b36l3U43EwBBBAAAEEEEAAgY4LEGB13JAjIIAAAggggAACCCCAAAIIIIAAAgiEKECAFSIuh0YAAQQQQAABBBBAAAEEEEAAAQQQ6LgAAVbHDTkCAggggAACCCCAAAIIIIAAAggggECIAgRYIeJyaAQQQAABBBBAAAEEEEAAAQQQQACBjgsQYHXckCMggAACCCCAAAIIIIAAAggggAACCIQoQIAVIi6HRgABBBBAAAEEEEAAAQQQQAABBBDouAABVscNOQICCCCAAAIIIIAAAggggAACCCCAQIgCBFgh4nJoBBBAAAEEEEAAAQQQQAABBBBAAIGOCxBgddyQIyCAAAIIIIAAAggggAACCCCAAAIIhChAgBUiLodGAAEEEEAAAQQQQAABBBBAoJIENm5K2TOvNdmiFY2m//tnp9RZ965VGQlSZvbMXxpt9jOb7b0Pm62x2aym2qxvr2o785DOdsiuNZZpz882peyB/9lsv3m50T76LGWplLkyDti5k513RBfbaou2exVallfxTY1mT/6p0X794mZ758OUa9v4Y2vt2D1rKql7y9pWAqyy8lM4AggggAACCCCAAAIIIIAAAvEWUJiz5JUme+KlzfbXv38eROm187bVNu20zAGWAqHrn2iw/36l0QVQXbtUWW1ns4bN5sKhqiqzE/ftbKOO6NIqxPp4Q8oue6jeXvug2W2zZW2VVVebrdv4eZC1/Zeq7JqT6+wrvatbUAstyzvAn//WbJMfrbd/rFMMZq7cHl2rbMyRXWzANwmwSnX2EmCVSppyEEAAAQQQQAABBBBAAAEEEEigwKUP1tuyVU2uZd3rqmybHlX25j+a2w2w5j232X7+u00uuBp7VBc74t8+H23V1Gx225Ob7LHlm61LJ7NJJ9bZAbt0alG75+lNNvfZzdazW5VdPqTW9vjy539758Nmu/rRBlfuYd+osSuG1LYEX4WWpeOqXdc+1mDr61P2L72q7ZzvdnH16fRFPpbAHo1mkwiwotkv1AoBBBBAAAEEEEAAAQQQQACBWAhc81iDaWzSyft3tq/3qbaFLzXatCcasgZY6zembPx99fbXfzTbqQd2trMP69KqnZoieNF9n4+yOmr3GpswqNb93dtv1ZpmO29AFxu2X+dW+z3zWqNdt6DButVW2Y1n1FnfntUt++Rblg6selzyQL1pBNbeX+lkE0+odQEdr/IIEGCVx51SEUAAAQQQQAABBBBAAAEEEEikwBM5Aqz3P2q2sXPq3VTBq4bV2T5f+WKElQdyy2832SPLNtu+X+1kU06pc/+sIOnH8+qtusrs+tPqXEDmf61Zl7IL7t1oaz9NuRFYB/ersULL0nEX/7HRrn+8wbbuVmX/+b06+/I2DLsq5wlLgFVOfcpGAAEEEEAAAQQQQAABBBBAIGECuQIsTRNcsz5lGrbVc8sq65JhGSlNB1z6aqNbB0trTen1+9caTaO9tvtStRthpWmE/teGhpRdOLfeVv69uWWB9ULL0nG9Ohy3Z41deOzno8B4lU+AAKt89pSMAAIIIIAAAggggAACCCCAQOIEcgVYuRq8+uOUjZu70T75LNVqDawgx/XW4/IHX+2Vl60sLQqvMOy9tc120XG19sbqZlv0x0Y3JVFPSvza9tVugflv9m07eixX+/h7YQIEWIW5sRcCCCCAAAIIIIAAAggggAACCGQQCBI0ZYPTWloaZfXUnxvdYuk/GVpnnf8vIwpy3HwCrPbK8qYeKsjqUlPlpju6JyXWmH1an3JPWlSQNfrILjZ479ZrcXFShCNAgBWOK0dFAAEEEEAAAQQQQAABBBBAoCIFggRN2WAWLN9st/52k1t36rpT6uwrvb9YdyrIcfMJsNor66W3m2ziLxrcQu51nc3OHdDFjtuzs3v6oP5NTyZ8bmWTbdOd9bFKdZITYJVKmnIQQAABBBBAAAEEEEAAAQQQqACBIEFTJgYvUOrSucomDqm1/XZuPT0vyHGDBli5ynrhzSa7cn69bW4y98RDTUn0v/65PmUX3V9v737YbOce3sVOPoBRWGGf2gRYYQtzfAQQQAABBBBAAAEEEEAAAQQqSCBI0JTO8fxfm2zyYw22aXMq67S8IMcNEmAFKcsLsDRtcOaIOtth67ZPIJz66wZbtKLR+u9WY5NOYJH3sE9xAqywhTk+AggggAACCCCAAAIIIIAAAhUkECRo8nP4AyVN1Tth387W+vmCn2/tPYVQTy6ccUZX690j91MI2wvK2itLI6v+495629RoNvmkWttzp7aLtd/y2032yLLNtu9XO9mUU+oqqIfL01QCrPK4UyoCCCCAAAIIIIAAAggggAACiRTIJ8DS0/0m/qLe/vlpyobt19mtNZUpvBLUn//WbD+eV2/VVWbXn1ZnO2/belTUmnUpu+Dejbb205RdMaTWDu5X08o3n7LWbkjZuHvr7YOPm+2S42ttwDdbH0sHZgRWaU9fAqzSelMaAggggAACCCCAAAIIIIAAAokWCBpgvbmm2X784OfhldaYGnVE9vBKYOs3pmz8ffW2ak2znfPdLjY8bd2pp15ttCm/bHALwN94elfbfqsvorB8y1J5NzzRYI+/1Gh77NTJpgyvsy6+DMtbA+u9tc1ujSyFb7zCFSDACteXoyOAAAIIIIAAAggggAACCCBQUQJBAqwPP03ZZfPq7a//aLYhe38eXukJf7le9zy9yeY+u9m+tEWVXXp8rZu+p9c7Hzbb1Y822Jv/aLZj9qix8cfVtozkKrQsjdi65MF6W7cx1aqO/qcQbv+lKpumsOxL2caN5WoRfw8qQIAVVIrtEEAAAQQQQAABBBBAAAEEEEAgp0CQAOvyh+rtuZVNVlVl1qNrlfvfbK/j96qxsw7t4v6s8OiqhxtMi6xrny1rq6y62lzIlEqZ7bRNtU39Xp1t0/2LAxZalsrT0wpvX7LJrYWlEVhbdKmyT+tT1thstkVt5qcl5gRig4IECLAKYmMnBBBAAAEEEEAAAQQQQAABBBDIJBAkwPKeFhhEUNMLxxz5eYDlhVgP/M9m+83LjfbRZ58HV927VtkBO3ey847oYltt0ToN60hZKu+V95pciLXy780uyNKTCffcqdp+eHgX+3KvAMPGgjSSbXIKxCrAamxstCuvvNKWL19u9913n/Xq1StjAzds2GBz5syxefPm2dKlS902/fv3t+HDh9uIESOsW7dubfZ7//337bTTTrOnnnoq4zH32GMPd7x+/fq1+ntzc7MrY+bMmbZkyRL3twEDBtjYsWNdmdWKgtNeqVTKVqxYYTNmzLAFCxbY2rVr3T6jRo2yQYMGWW0tj9/MeeayAQIIIIAAAggggAACCCCAAAIIVIxAbAIshT4PPPCAnXfeeXbggQdmDbDee+89t83jjz+esRMHDx5sd9xxh2233Xat/q5Q7Pjjj7cPPvggcIClQO3GG2+0yZMn2/r169vsN2XKFBs/frzV1Hyx0pvaoSBszJgxLrhKf40ePdqmTp2aMWSrmLOShiKAAAIIIIAAAggggAACCCCAAAI+gVgEWAqKZs+ebePGjXNB0VFHHZUxwGpoaLDLL7/cpk2bZt/73vfsqquusp133tk0SurFF1+0K664whYvXuxCpWuvvbbVSCeFSqeccordcMMNrpwgr6efftrts+2227rQ6fDDD3e7LVq0yJWhUV3z58+3gQMHthzutddecyPBPv74Y7vmmmts6NChrh7Lli1z+zz77LM2a9YsGzlypFW1Nwk4SAXZBgEEEEAAAQQQQAABBBBAAAEEEEiAQOQDrLfeestNG9SUQAVFGzduzDoC65VXXrGTTjrJvvrVr9qdd95p22+/fasuevXVV12wpRFRDz74oO2yyy4tf7/uuuvssssucwHXkUcembNrFZZNmDDB7r77brv33ntNI7v8Lx1n2LBhLqC6+eab3Ygqjb7SiC0FVdOnT3fTDP0hlaYVKhDbcccdXXv79OmTsx5sgAACCCCAAAIIIIAAAggggAACCCRdINIB1vPPP2/HHHOMm2qnqXUKd84//3wXTGVaA+uXv/ylC5KuvvpqmzhxYpu+++yzz+yCCy5w4dbvf/97O+igg9w23r9rlFZ6sJXtBFi5cqWrT/fu3V1ddthhh1abfvTRR3b22WfbqlWrWtbO0r+dccYZ9vrrr7uRWbvvvnurffyh2MKFC1vql/STkPYhgAACCCCAAAIIIIAAAggggAAC7QlEOsDSdDqtL3XJJZe4BdHfeOMNN/0uW4CVq6u9oErrY/3qV7+yvffe2+3iLeC+9dZbu1FRGv2kxdX1UiCm0Ethk3+0lOp28MEHu2BNUxbr6upaFd/U1ORCNI3s8kZ1edMH+/bt60Ztqbz0l9bn0hpet99+u5177rm5msTfEUAAAQQQQAABBBBAAAEEEEAAgcQLRDrA0tpXeoqf9yQ/LwAqNMDyphjutNNOLkDaZpttXAdr6p6m+ykgy/Tq2bOn3XLLLS4880Isjbo6/fTTs4720nEUvk2aNMnmzp3rnnDohV4KpjSVsGvXrm2KC3LcxJ+VNBABBBBAAAEEEEAAAQQQQAABBBDwCUQ6wErvqY4EWArDtJbWT3/60zaLpHtTDzUd8OKLL7Yf/ehHbnSUpvzdddddLqRSiKVpf/vss4+rVpCgydsmnwDLC7myTYPk7EUAAQQQQAABBBBAAAEEEEAAAQQqTaAiAiz/Uwy1BpWeGKhF1b2Xt4C7RkxdeumlbpF376V9p0yZ4qYD6j+FYJ06dcorwNKaW1oPK8gILG8bLSivEEtlBX0tX7486KZshwACCCCAAAIIIIAAAggggAACCGQU8JZcihJP4gMsBVBaT0qB0OGHH25aY2q77bbLqw+8KYZf//rXW9auiuIILAKsvLqVjRFAAAEEEEAAAQQQQAABBBBAIIMAAVYHT4t8pxCuX7/eTRnUCCqNvNJi67179867FmvWrLFTTz21ZeRVr1693JMF9RTC9qb6pa+B9dxzz9nAgQPdsVgDK+9uYAcEEEAAAQQQQAABBBBAAAEEEKhQgcSOwPrb3/5m48aNs1/84hduWqBGYGmNq0Je3lMKa2tr3dRBBVj5PIVw6dKlduihh1o+TyGcPXu2jRgxopDqsg8CCCCAAAIIIIAAAggggAACCCCQKIFEBlh62qCe9KepfxrpdOaZZ7Za18rfg1qoXaOz3nnnHXvooYds1113bdPBzz//vA0ZMsSOOOII9zRCBWFvv/22G0nVo0ePVk809HbWcbXu1apVq9xorX79+tknn3xiI0eOdE879P7NX1hDQ4NNmDDB7r77blu4cKEddNBBiTrZaAwCCCCAAAIIIIAAAggggAACCCBQiEDiAqxXX33Vvv/979vq1avttttus6OPPtqqqqqy2jQ1NbnF2bWQ+/Tp023s2LGttt+wYYMLlW699VbzFmPXwTZu3OhGeN1///0uwBo8eHCrMhYvXmzDhg2zoUOH2s033+wWjU+lUnbttde68jKVpcBN0xJ33HFHmzNnjvXp06eQPmUfBBBAAAEEEEAAAQQQQAABBBBAIFECiQqwtFaVRl794Q9/ME3B69+/f6DOeuGFF1zYpDWzFDBpZJVGWWnqoIKm66+/3gVU6QvAeyFVz5497aabbrJjjjnGlbdo0SIbP36823/+/Plu3Svv5YVU7733nluT6/TTTzdNTVy2bJnbR1MTZ82a5UZqtRe8BWoYGyGAAAIIIIAAAggggAACCCCAAAIJEEhUgHXXXXe54CfIa+7cuXbaaae5TTUySlP6xowZY2vXrm2zu6by6diaBuh/6QmHmqKoxdoVfqW/tHi8QqmampqWP+Uqa/To0TZ16lQ3YosXAggggAACCCCAAAIIIIAAAggggIBZYgKs+vp6FxZpql+Qlz/A8kIsjY7SSKonn3zSrXG111572cknn+zWssr29MLm5mbTIu0zZ860JUuWuKIHDBjgpiJqBFh1dXWb6ijEUlkzZsywBQsWuNBM+4waNcoGDRrkRmTxQgABBBBAAAEEEEAAAQQQQAABBBD4XCBWARadhgACCCCAAAIIIIAAAggggAACCCBQeQIEWJXX57QYAQQQQAABBBBAAAEEEEAAAQQQiJUAAVasuovKIoAAAggggAACCCCAAAIIIIAAApUnQIBVeX1OixFAAAEEEEAAAQQQQAABBBBAAIFYCRBgxaq7qCwCCCCAAAIIIIAAAggggAACCCBQeQIEWJXX57QYAQQQQAABBBBAAAEEEEAAAQQQiJUAAVasuovKIoAAAggggAACCCCAAAIIIIAAApUnQIBVeX1OixFAAAEEEEAAAQQQQAABBBBAAIFYCRBgxaq7qCwCCCCAAAIIIIAAAggggAACCCBQeQIEWJXX57QYAQQQQAABBBBAAAEEEEAAAQQQiJUAAVasuovKIoAAAggggAACCCCAAAIIIIAAApUnQIBVeX1OixFAAAEEEEAAAQQQQAABBBCIlMDKvzfbA/9vs/3vyibbuCkVSt26dqmy/XfpZN/7TmfbZbvqUMrgoOEJEGCFZ8uREUAAAQQQQAABBBBAAAEEEEAgh4DCq7GzN1pDY2moamvMZp7ZlRCrNNxFK4UAq2iUHAgBBBBAAAEEEEAAAQQQQAABBPIVmPxYgz315xKlV/9XucO+UWMTh9TmW1W2L6MAAVYZ8SkaAQQQQAABBBBAAAEEEEAAgUoXGHT9Z6FNG8xmq+mEv75oi0qnj1X7CbBi1V1UFgEEEEAAAQQQQAABBBBAAIFkCQz46YayNGjJZd3KUi6FFiZAgFWYG3shgAACCCCAAAIIIIAAAggggEARBAiwioBYAYcgwKqATqaJCCCAAAIIIIAAAggggAACCERVgAArqj0TrXoRYEWrP6gNAggggAACCCCAAAIIIIAAAhUlQIBVUd1dcGMJsAqmY0cEEEAAAQQQQAABBBBAAAEEEOioAAFWRwUrY38CrMroZ1qJAAIIIIAAAggggAACCCCAQCQFCLAi2S2RqxQBVuS6hAohgAACCCCAAAIIIIAAAgggUDkCBFiV09cdaSkBVkf02BcBBBBAAAEEEEAAAQQQQAABBDokQIDVIb6K2ZkAq2K6moYigAACCCCAAAIIIIAAAgggED0BAqzo9UkUa0SAFcVeoU4IIIAAAggggAACCCCAAAIIVIgAAVaFdHQHm0mA1UFAdkcAAQQQQAABBBBAAAEEEEAAgcIFCLAKt6ukPQmwKqm3aSsCCCCAAAIIIIAAAggggAACERMgwIpYh0S0OgRYEe0YqoUAAggggAACCCCAAAIIIIBAJQgQYFVCL3e8jQRYHTfkCAgggAACCCCAAAIIIIAAAgggUKAAAVaBcBW2GwFWhXU4zUUAAQQQQAABBBBAAAEEEEAgSgIEWFHqjejWhQArun1DzRBAAAEEEEAAAQQQQAABBBBIvAABVuK7uCgNJMAqCiMHQQABBBBAAAEEEEAAAQQQQACBQgQIsApRq7x9CLAqr89pMQIIIIAAAggggAACCCCAAAKRESDAikxXRLoiBFiR7h4qhwACCCCAAAIIIIAAAggggECyBQiwkt2/xWodAVaxJDkOAggggAACCCCAAAIIIIAAAgjkLUCAlTdZRe5AgFWR3U6jEUAAAQQQQAABBBBAAAEEEIiGAAFWNPoh6rUgwIp6D1E/BBBAAAEEEEAAAQQQQAABBBIsQICV4M4tYtMIsIqIyaEQQAABBBBAAAEEEEAAAQQQQCA/AQKs/LwqdWsCrErtedqNAAIIIIAAAggggAACCCCAQAQECLAi0AkxqAIBVgw6iSoigAACCCCAAAIIIIAAAgggkFQBAqyk9mxx20WAVVxPjoYAAggggAACCCCAAAIIIIAAAnkIEGDlgVXBmxJgVXDn03QEEEAAAQQQQAABBBBAAAEEyi1AgFXuHohH+QRY8egnaokAAggggAACCCCAAAIIIIBAIgUIsBLZrUVvFAFW0Uk5IAIIIIAAAggggAACCCCAAAIIBBUgwAoqVdnbEWBVdv/TegQQQAABBBBAAAEEEEAAAQTKKkCAVVb+2BROgBWbrqKiCCCAAAIIIIAAAggggAACCCRPgAAreX0aRosIsMJQ5ZgIIIAAAggggAACCCCAAAIIIBBIgAArEFPFb0SAVfGnAAAIIIAAAggggAACCCCAAAIIlE+AAKt89nEqmQArTr1FXRFAAAEEEEAAAQQQQAABBBBImAABVsI6NKTmEGCFBMthEUAAAQQQQAABBBBAAAEEEEAgtwABVm4jtjAjwOIsQAABBBBAAAEEEEAAAQQQQACBsgkQYJWNPlYFE2DFqruoLAIIIIAAAggggAACCCCAAALJEiDASlZ/htUaAqywZDkuAggggAACCCCAAAIIIIAAAgjkFCDAyknEBsYUQk4CBBBAAAEEEEAAAQQQQAABBBAoowABVhnxY1Q0I7Bi1FlUFQEEEEAAAQQQQAABBBBAAIGkCRBgJa1Hw2kPAVY4rhwVAQQQQAABBBBAAAEEEEAAAQQCCBBgBUBiE55CyDmAAAIIIIAAAggggAACCCCAAALlEyDAKp99nEpmBFaceou6IoAAAggggAACCCCAAAIIIJAwAQKshHVoSM0hwAoJlsMigAACCCCAAAIIIIAAAggggEBuAQKs3EZswVMIOQcQQAABBBBAAAEEEEAAAQQQQKCMAgRYZcSPUdGMwIpRZ1FVBBBAAAEEEEAAAQQQQAABBJImQICVtB4Npz0EWOG4clQEEEAAAQQQQAABBBBAAAEEEAggQIAVAIlNeAoh5wACCCCAAAIIIIAAAggggAACCJRPgACrfPZxKpkRWHHqLeqKAAIIIIAAAggggAACCCCAQMIECLAS1qEhNYcAKyRYDosAAggggAACCCCAAAIIIIAAArkFCLByG7EFTyHkHEAAAQQQQAABBBBAAAEEEEAAgTIKEGCVET9GRTMCK0adRVURQAABBBBAAAEEEEAAAQQQSJoAAVbSejSc9hBghePKURFAAAEEEEAAAQQQQAABBBBAIIAAAVYAJDbhKYScAwgggAACCCCAAAIIIIAAAgggUD4BAqzy2cepZEZgxam3qCsCCCCAAAIIIIAAAggggAACCRMgwEpYh4bUHAKskGA5LAIIIIAAAggggAACCCCAAAII5BYgwMptxBY8hZBzAAEEEEAAAQQQQAABBBBAAAEEyihAgFVG/BgVzQisGHUWVUUAAQQQQAABBBBAAAEEEEAgaQIEWEnr0XDaQ4AVjitHRQABBBBAAAEEEEAAAQQQQACBAAIEWAGQ2ISnEHIOIIAAAggggAACCCCAAAIIIIBA+QQIsMpnH6eSGYEVp96irggggAACCCCAAAIIIIAAAggkTIAAK2EdGlJzCLBCguWwCCCAAAIIIIAAAggggAACCCCQW4AAK7cRW/AUQs4BBBBAAAEEEEAAAQQQQAABBBAoowABVhnxY1Q0I7Bi1FlUFQEEEEAAAQQQQAABBBBAAIGkCRBgJa1Hw2kPAVY4rhwVAQQQQAABBBBAAAEEEEAAAQQCCBBgBUBiE55CyDmAAAIIIIAAAggggAACCCCAAALlEyDAKp99nEpmBFaceou6IoAAAggggAACCCCAAAIIIJAwAQKshHVoSM0hwAoJlsMigAACCCCAAAIIIIAAAggggEBuAQKs3EZsEbOnEDY2NtqVV15py5cvt/vuu8969eqVsQ9TqZStWLHCZsyYYQsWLLC1a9fagAEDbNSoUTZo0CCrra3NuN+aNWvsrrvusnvuucdee+0169evn5111ll29tlnW+/evTPu09zcbEuXLrWZM2fakiVL3DYqa+zYsda/f3+rrq5us1+h9eOERQABBBBAAAEEEEAAAQQQQCBpAgRYSevRcNoTmxFYCn0eeOABO++88+zAAw/MGmBpu3nz5tmYMWNccJX+Gj16tE2dOtW6devW6k8KrBRUPfvss2322X///e3uu++23XbbrdXfFKjdeOONNnnyZFu/fn2b/aZMmWLjx4+3mpqalr8VWr9wup+jIoAAAggggAACCCCAAAIIIFBeAQKs8vrHpfRYBFgKimbPnm3jxo1zQdFRRx2VNcBSEDV8+HD7+OOP7ZprrrGhQ4e6EVfLli1zYZICqlmzZtnIkSOtqqrK9dPGjRvdse+44w676KKL7MILL7Q+ffrYBx984I5x66232ogRI+ymm26yud9PgAAAIABJREFUHj16tPTt008/baeccoptu+22LhQ7/PDD3d8WLVrkynr//fdt/vz5NnDgwJZ9CqlfXE4m6okAAggggAACCCCAAAIIIIBAvgIEWPmKVeb2kQ+w3nrrLTdtcM6cOS4oUtiUbQSWRjdpRJTCo+nTp7tpfF5Ipe7VtEIFTjvuuKM7nkIqvZ5//nkbMmSIHXzwwS7E2nrrrVvOhnXr1tn5559vjz76qPtP0wP1amhosAkTJriRWffee68NHjy41Rm0ePFiGzZsmAvQbr75Zjfiq9D6VeapSasRQAABBBBAAAEEEEAAAQQqQYAAqxJ6ueNtjHSApWDpmGOOcVMBNfVP4ZPCpO233z7jCKyPPvrIzjjjDHv99dfdyKfdd9+9lZA/dFq4cKEddNBB7u/XXXedXXbZZXb77bfbueee20b1kUcecUGUpgpefvnlLhRbuXKlq0/37t1dXXbYYYdW+6kumpK4atUqN6VR62kVWr+OdzNHQAABBBBAAAEEEEAAAQQQQCCaAgRY0eyXqNUq0gGWpvspNLrkkkvcguhvvPGGmx6YLcDypuf17dvXjYryj6Ty4DXCSutoeWGVN33w/vvvN42aOuCAA9r0kUZuaTSV/nbLLbe40Ep104gtBWvTpk2zurq6Vvs1NTXZxIkTXTim4x555JFuYXjVP5/6Re2EoT4IIIAAAggggAACCCCAAAIIFFOAAKuYmsk9VqQDLK19paf4eU/y8wKgbAGWFyppFJWmEnbt2rVNz2m01Omnn25XX321C5g+/PBDO+2002z16tUtI6XSd8pUbvpxMp0iCt8mTZpkc+fOdWUUUr/knnq0DAEEEEAAAQQQQAABBBBAAAEzAizOgiACkQ6wggRJ/m2CBETeNvkEWF7IpbIUXPXq1cv9rz8Iy4TtbZNPgJVevyCdyDYIIIAAAggggAACCCCAAAIIxFWAACuuPVfaeldsgKU1rxRi6WmFuUZgeQHWpk2bTFMNvRFgQQOsO++8062HlU/A5tWvU6dOpT0jKA0BBBBAAAEEEEAAAQQQQACBEgoQYJUQO8ZFVWyAxQisGJ+1VB0BBBBAAAEEEEAAAQQQQCAxAgRYienKUBuSqADrueees4EDB9qpp54aeA0s78mA7733Xl5rYOnJgnoKoReEZeql9DWwCqlfPr2/fPnyfDZnWwQQQAABBBBAAAEEEEAAAQTKLjBh0a5lqcPUo/5SlnLjUOjee+8duWomKsDK5yl/s2fPthEjRlg+TyHUkxBnzJhhW2yxRV5PIVy6dKkdeuiheT2F0KtfPmcMAVY+WmyLAAIIIIAAAggggAACCCAQBQECrCj0Qus6EGB1sE9yPYXwk08+sZEjR9obb7yRcTRVQ0ODTZgwwe6++25buHChHXTQQa5GemLhhRde2PK0wPRqPvLIIzZ06FDTiKrLL7/cqqqq7O2333YjvXr06GH33nuvbbPNNq1208gurXu1atWqlroUWr8OsrE7AggggAACCCCAAAIIIIAAApEVYAphZLsmUhVL1AisVCpl1157rU2cONGmT59uY8eOdWGT91qxYoWb9rfjjjvanDlzrE+fPu5PWlz9mGOOsaOPPtruuOMO23rrrVv2WbdunZ1//vn26KOPuv8GDBjg/uYfuaUAa/Dgwa06dvHixTZs2DAXfN18883WrVs3K7R+kTpjqAwCCCCAAAIIIIAAAggggAACRRQgwCoiZoIPlagAS/3khVRa02ratGmmJwXW1tbasmXLbPz48S6smjVrlhup5YVbXkilUOucc86xq666yoVbH3zwgV1zzTV26623uumGN910kxtx5b28kKpnz57ubwrB9Fq0aJEr6/3337f58+e7dbnSQ7R86pfg84+mIYAAAggggAACCCCAAAIIVLgAAVaFnwABm5+4AEujnLTA+pgxY2zt2rVtGEaPHm1Tp051I6L8L01P1JQ/BVzpr/33399NO9xtt91a/amxsdFNP9TUwvXr17fZb8qUKS7IqqmpaflbofUL2J9shgACCCCAAAIIIIAAAggggECsBAiwYtVdZats4gIsSSok0kgsLbi+YMECF2Rp6t+oUaNs0KBBbkRWpteaNWvsrrvusnvuucctuN6vXz8766yzXLDVu3fvjPs0NzebFmmfOXOmLVmyxG2jsjR9UYu+V1dXt9mv0PqV7SyhYAQQQAABBBBAAAEEEEAAAQRCEiDACgk2YYeNVYCVMHuagwACCCCAAAIIIIAAAggggEDFCxBgVfwpEAiAACsQExshgAACCCCAAAIIIIAAAggggEAYAgRYYagm75gEWMnrU1qEAAIIIIAAAggggAACCCCAQGwECLBi01VlrSgBVln5KRwBBBBAAAEEEEAAAQQQQACByhYgwKrs/g/aegKsoFJshwACCCCAAAIIIIAAAggggAACRRcgwCo6aSIPSICVyG6lUQgggAACCCCAAAIIIIAAAgjEQ4AAKx79VO5aEmCVuwcoHwEEEEAAAQQQQAABBBBAAIEKFiDAquDOz6PpBFh5YLEpAggggAACCCCAAAIIIIAAAggUV4AAq7ieST0aAVZSe5Z2IYAAAggggAACCCCAAAIIIBADAQKsGHRSBKpIgBWBTqAKCCCAAAIIIIAAAggggAACCFSqAAFWpfZ8fu0mwMrPi60RQAABBBBAAAEEEEAAAQQQQKCIAgRYRcRM8KEIsBLcuTQNAQQQQAABBBBAAAEEEEAAgagLEGBFvYeiUT8CrGj0A7VAAAEEEEAAAQQQQAABBBBAoCIFCLAqstvzbjQBVt5k7IAAAggggAACCCCAAAIIIIAAAsUSIMAqlmSyj0OAlez+pXUIIIAAAggggAACCCCAAAIIRFqAACvS3ROZyhFgRaYrqAgCCCCAAAIIIIAAAggggAAClSdAgFV5fV5IiwmwClFjHwQQQAABBBBAAAEEEEAAAQQQKIoAAVZRGBN/EAKsxHcxDUQAAQQQQAABBBBAAAEEEEAgugIEWNHtmyjVjAArSr1BXRBAAAEEEEAAAQQQQAABBBCoMAECrArr8AKbS4BVIBy7IYAAAggggAACCCCAAAIIIIBAxwUIsDpuWAlHIMCqhF6mjQgggAACCCCAAAIIIIAAAghEVIAAK6IdE7FqEWBFrEOoDgIIIIAAAggggAACCCCAAAKVJECAVUm9XXhbCbAKt2NPBBBAAAEEEEAAAQQQQAABBBDooAABVgcBK2R3AqwK6WiaiQACCCCAAAIIIIAAAggggEAUBQiwotgr0asTAVb0+oQaIYAAAggggAACCCCAAAIIIFAxAgRYFdPVHWooAVaH+NgZAQQQQAABBBBAAAEEEEAAAQQ6IkCA1RG9ytmXAKty+pqWIoAAAggggAACCCCAAAIIIBA5AQKsyHVJJCtEgBXJbqFSCCCAAAIIIIAAAggggAACCFSGAAFWZfRzR1tJgNVRQfZHAAEEEEAAAQQQQAABBBBAAIGCBQiwCqarqB0JsCqqu2ksAggggAACCCCAAAIIIIAAAtESIMCKVn9EtTYEWFHtGeqFAAIIIIAAAggggAACCCCAQAUIEGBVQCcXoYkEWEVA5BAIIIAAAggggAACCCCAAAIIIFCYAAFWYW6VthcBVqX1OO1FAAEEEEAAAQQQQAABBBBAIEICBFgR6owIV4UAK8KdQ9UQQAABBBBAAAEEEEAAAQQQSLoAAVbSe7g47SPAKo4jR0EAAQQQQAABBBBAAAEEEEAAgQIECLAKQKvAXQiwKrDTaTICCCCAAAIIIIAAAggggAACUREgwIpKT0S7HgRY0e4faocAAggggAACCCCAAAIIIIBAogUIsBLdvUVrHAFW0Sg5EAIIIIAAAggggAACCCCAAAII5CtAgJWvWGVuT4BVmf1OqxFAAAEEEEAAAQQQQAABBBCIhAABViS6IfKVIMCKfBdRQQQQQAABBBBAAAEEEEAAAQSSK0CAldy+LWbLCLCKqcmxEEAAAQQQQAABBBBAAAEEEEAgLwECrLy4KnZjAqyK7XoajgACCCCAAAIIIIAAAggggED5BQiwyt8HcagBAVYceok6IoAAAggggAACCCCAAAIIIJBQAQKshHZskZtFgFVkUA6HAAIIIIAAAggggAACCCCAAALBBQiwgltV8pYEWJXc+7QdAQQQQAABBBBAAAEEEEAAgTILEGCVuQNiUjwBVkw6imoigAACCCCAAAIIIIAAAgggkEQBAqwk9mrx20SAVXxTjogAAggggAACCCCAAAIIIIAAAgEFCLACQlX4ZgRYFX4C0HwEEEAAAQQQQAABBBBAIAkCL7zZZFfOr7f6zcFac+K+nW3MkV1aNl7ySqP97FcN1tScff/0ffxbrv44ZU++0miLVzTad77WyUYd8cWxsx1RZT23sskefWGzvf5Bs21oSFl7ZQRrWfy2IsCKX5+Vo8YEWOVQp0wEEEAAAQQQQAABBBBAAIGiCqx4p8l+9uuG9gOslNmn9SlLmdlFx9XawG/VtNThiZcabdoTDe3WKT1cUmj12PLN9tSrjfbP9SlL6cBmgUKoDz5O2U8erreVf/88MauqMtuytsqG7FNjZx2aO/wqKl6ZD0aAVeYOiEnxBFgx6SiqiQACCCCAAAIIIIAAAggg0DEBjXa6+pF6226rarvxtDrbqltVywFv+e0me2TZZjtq9xqbMKg2Z0Hvf9RsY+fU20cbUi582mGraqvfnLIPP809iurNNc12xUP1tvqTlPXassrOOLiLK7fLF3lazvKTtAEBVpJ6M7y2EGCFZ8uREUAAAQQQQAABBBBAAAEEIiKgwVFXP9Jgz7zWaOd8t4sNP6Bzq5pN/XWDLVrRGGj0lHbU6KurH623/XfpZMft2dm26V5llz5Yb8tWNbV7DNXjmsca7Kk/N9pXtq22ycPqrM9WXwRpEeEqaTUIsErKHdvCCLBi23VUHAEEEEAAAQQQQAABBBBAIKjAn95tsh8/1GBb1prdeHpX2z4tNPLCp/HH1tqxexY2FCpIgOXVo7k5ZVcNq7N9vtIpaBMSux0BVmK7tqgNI8AqKicHQwABBBBAAAEEEEAAAQQQiJqARj1Ne7zBFr7caMftWWMXHtt6iuDGTSm7+P7P16O6YkitHdwvvABr9jObbM4zm+3b/9rJfjq8zjqTXxkBVtTeMdGsDwFWNPuFWiGAAAIIIIAAAggggAACCBRJYNU/ml1ApSDrZ6fU2de2r2515PUbUzb+vnp758Nm23OnTvbXvzfbR599viK7pgaevH9nG7x3Z+vUerc2tcs1AktHvOSBelv+ZpObxlhTbTbvuc0tZf1Lr2r7/qGd7ZBda6ySJhUSYBXpRE/4YQiwEt7BNA8BBBBAAAEEEEAAAQQQqHQBb4H2Q3etsUkn1rYJh/wLsmey0iLtB36tk10xpK7dhdZzBVheUPbXfzTblnVV7omIWrh9i9oq+6whZZsaP38aoZ52OOqILhUTYhFgVfo7NFj7CbCCObEVAggggAACCCCAAAIIIIBADAW02Pq4uRvtk89SNunEOjtgl7Zz9vQkwYm/qLd316bs1AM72wn7dHbB0vr6lN2xZJP9ZkWja/l5A7rYsP1aL/7uJ8kVYKkuY+dsdE8q1Oiroft1trMO7eLKamo2u+3JTfbY8s1WW2MVtT4WAVYM31hlqDIBVhnQKRIBBBBAAAEEEEAAAQQQQKA0Avc8vcnmPrvZ9tqpsDWnNjeZ/eThentuZZPttkO1/eepdda1S+YJfrkCLP9IL4VkYwa2HmWlEViXzqu3l99usqN2r7EJg1qv1VUasdKXQoBVevM4lkiAFcdeo84IIIAAAggggAACCCCAAAI5BT7ekLJx99Xb39Y220XH1drAbxW2OPvvX2u0ax5rsB5dq2zmiLZPMPQqEjTA0qLx2Z5A+NBzm+2O/96UMyzL2fgYbUCAFaPOKmNVCbDKiE/RCCCAAAIIIIAAAggggAAC4QnMf36z3b5kk321d7VNO63OunctbGn0F95ssivn17uRVzNH1NkOW2dezT1XgLVuY8ounFtvb/2z2S4+rtaNskp/PfFSo017osF23rZjdQ5PtfhHJsAqvmkSj0iAlcRepU0IIIAAAggggAACCCCAQIULfLYpZRfdV2+vr27OuXbVtQsa7A9vNdmIgz9/2mD6q1gjsDQdccID9bbinSYbcUhnO/OQLm3KYgRW6U7cJZd1K11hlNRhAQKsDhNyAAQQQAABBBBAAAEEEEAAgagJLP5jo13/eIP12rLKbjw9+7Q/1Xv2M5tszjOb7dv/mnmdrBueaLDHX2rMOa0v1wgsleWNCuvbs9quP7XOtun+xagw/xpYx+1ZYxceyxpYYZ5XBFhh6hb/2ARYxTfliAgggAACCCCAAAIIIIAAAmUU8AdBeqrg2Ye1Henkr94bq5vtkgfrbUN9yobt39l+0L+Ldao2S5nZk39qtJmLNlnD5pSNObJLxhFa3rGCBFj/XJ+yi+6vt3c/bHZPRLx8SK1t0aWq1VMIt6ytsmtOrrV/69v2iYllZA2taKYQhkabqAMTYCWqO2kMAggggAACCCCAAAIIIICAnhh49SOfr1mlpwZ+ddvMa1b5pRYs/3y9LIVf2q+2s9nmRrMNDSmrqjI78Gud7IohddalnXXggwRYKnPZqia79rEGW1+fsppqsy3rqkxTHlW2/v/ROYKypPUwAVbSejSc9hBghePKURFAAAEEEEAAAQQQQAABBMogoHWmfvJwvSnEOnTXGpt0Yq0FXbr91febbc4zm+ylt5tawqS+vapt2H6d3RMMNSqrvVfQAEvHeOfDZpv13yqr2fRUQgVju2xX7dbr+maFjLzyLAmwyvBGiWGRBFgx7DSqjAACCCCAAAIIIIAAAggggEBSBAiwktKT4baDACtcX46OAAIIIIAAAggggAACCCCAAALtCBBgcXoEESDACqLENggggAACCCCAAAIIIIAAAgggEIoAAVYorIk7KAFW4rqUBiGAAAIIIIAAAggggAACCCAQHwECrPj0VTlrSoBVTn3KRgABBBBAAAEEEEAAAQQQQKDCBQiwKvwECNh8AqyAUGyGAAIIIIAAAggggAACCCCAAALFFyDAKr5pEo9IgJXEXqVNCCCAAAIIIIAAAggggAACCMREgAArJh1V5moSYJW5AygeAQQQQAABBBBAAAEEEEAAgUoWIMCq5N4P3nYCrOBWbIkAAggggAACCCCAAAIIIIAAAkUWIMAqMmhCD0eAldCOpVkIIIAAAggggAACCCCAAAIIxEGAACsOvVT+OhJglb8PqAECCCCAAAIIIIAAAggggAACFStAgFWxXZ9Xwwmw8uJiYwQQQAABBBBAAAEEEEAAAQQQKKYAAVYxNZN7LAKs5PYtLUMAAQQQQAABBBBAAAEEEEAg8gIEWJHvokhUkAArEt1AJRBAAAEEEEAAAQQQQAABBBCoTAECrMrs93xbTYCVrxjbI4AAAggggAACCCCAAAIIIIBA0QQIsIpGmegDEWAluntpHAIIIIAAAggggAACCCCAAALRFiDAinb/RKV2BFhR6QnqgQACCCCAAAIIIIAAAggggEAFChBgVWCnF9BkAqwC0NgFAQQQQAABBBBAAAEEEEAAAQSKI0CAVRzHpB+FACvpPUz7EEAAAQQQQAABBBBAAAEEEIiwAAFWhDsnQlUjwIpQZ1AVBBBAAAEEEEAAAQQQQAABBCpNgACr0nq8sPYmKsB69tln7eCDDw4kce6559qNN95oXbt2ddu///77dtppp9lTTz2Vcf899tjD5s2bZ/369Wv19+bmZlu6dKnNnDnTlixZ4v42YMAAGzt2rPXv39+qq6vbHC+VStmKFStsxowZtmDBAlu7dq3bZ9SoUTZo0CCrra0N1AY2QgABBBBAAAEEEEAAAQQQQCDuAgRYce/B0tS/YgOsCRMm2OTJk61Lly5Oevny5Xb88cfbBx98EDjAamxsdCGYjrN+/fo2+02ZMsXGjx9vNTU1LX9TeKUgbMyYMS64Sn+NHj3apk6dat26dSvNGUApCCCAAAIIIIAAAggggAACCJRRgACrjPgxKjpRAVYud42UOvPMM23PPfe0O+64w7bbbruWXRQqnXLKKXbDDTfYuHHjch3K/f3pp592+2y77bYudDr88MPdvy9atMgFVxrVNX/+fBs4cGDL8V577TUbPny4ffzxx3bNNdfY0KFD3YirZcuWuX00imzWrFk2cuRIq6qqClQPNkIAAQQQQAABBBBAAAEEEEAgrgIEWHHtudLWu2ICrDfeeMPOOOMMW716tQuV9tlnn1bS1113nV122WW2ePFiO/LII3P2QkNDg2kU191332333nuvDR48uNU+Os6wYcNcQHXzzTe7EVUafaURWwqqpk+f7qYZ+kMqTStUILbjjjvanDlzrE+fPjnrwQYIIIAAAggggAACCCCAAAIIxFmAACvOvVe6uldEgKWw6fLLL7dp06ZlDI4+++wzu+CCC+zFF1+0Bx980HbZZZecPbBy5UoXNnXv3t3uu+8+22GHHVrt89FHH9nZZ59tq1atalk7S/+mEO311193Idruu+/eah9/KLZw4UI76KCDctaDDRBAAAEEEEAAAQQQQAABBBCIswABVpx7r3R1r4gAy5vqt++++9rPf/5zN+XP//IWcN96663dqCiNftLi6nppZJXCLYVN/tFS3oLxWrNKwVhdXV2rYzY1NdnEiRNNI7u8UV3e9MG+ffu6UVsqL/2lqY3nnXee3X777aaF5nkhgAACCCCAAAIIIIAAAgggkGQBAqwk927x2pb4AGvdunV2/vnnu1Dq4YcfthNPPLGNnqbuabqfphlmevXs2dNuueUWt3aVF2Jp1NXpp59uV199tQuqMr20uPukSZNs7ty57gmHXuiV/gRE/75Bjlu87udICCCAAAIIIIAAAggggAACCJRXgACrvP5xKT3xAdaSJUvshBNOsCOOOMLuuuuujKOefvnLX7qRVpoOePHFF9uPfvQjt52m/GkfhVQKsfxrZwUJmrxt8gmwvJCrvWAsLicX9UQAAQQQQAABBBBAAAEEEEAglwABVi4h/i6BRAdY3ppSM2fOzDr6SgjeAu4aMXXppZdaTU1Ny9nR2NhoU6ZMcaOs9N+VV15pnTp1cute5RqB5W1z5513uvWwgozA8rbRgvIKsVQWLwQQQAABBBBAAAEEEEAAAQSSKkCAldSeLW67Eh1gvfLKK3bSSSfZdtttl3Gh9aCU3hTDr3/96y1rV+UTYJVqBNby5cuDNontEEAAAQQQQAABBBBAAIGKFnh/XZ397s2e9pc1W1pDU3UoFrWdmm3X3p/ad7+y1nboUR9KGUk46IRFu5alGVOP+ktZyo1DoXvvvXfkqpnoAEvT/0aOHNlq5FQhPbBmzRo79dRTW0Ze9erVyz1ZUE8hzGcNrOeee84GDhzojnXjjTda165d21QnSDCWrQ0EWIX0LvsggAACCCCAAAIIIIBApQkovLrlf3eyzc1VJWl65+qUjdn/bUKsLNoEWCU5DfMqhAArL66Obbxx40YbN26c6al+3lMACz2i95TC2tpaN5JLAVY+TyFcunSpHXrooZbPUwhnz55tI0aMKLTK7IcAAggggAACCCCAAAIIIJBFYPJjDfbUnxtL6nPYN2ps4pDakpYZl8KYQhiXnipvPRM7Auvtt992I530uv/++22nnXbKKK2F2s844wx755137KGHHrJdd207dPH555+3IUOGuIXg9TRCLfbuHb9Hjx5uWuE222zT6vg6rta9WrVqlRut1a9fP/vkk0/ciDA97dD7N/9O3ppdd999ty1cuNAOOuig8p4dlI4AAggggAACCCCAAAIIJFBg0PWf2cZNqZK2rGuXKvv1RVuUtMy4FEaAFZeeKm89ExtgedP1hg8fbjNmzLAttsh8oWhqanJTDLWQ+/Tp023s2LFWVfXFMNINGzbYhAkT7NZbbzVvMXZ1mTfCS+GYAiw9xdD/0qivYcOG2dChQ+3mm2+2bt26WSqVsmuvvdaVl6ksrbWlaYk77rijzZkzx/r06VPes4PSEUAAAQQQQAABBBBAAIEEChCYRKtT6Y9o9UdUa5PYACuftaReeOEFFzatX7/eBUwauaVRVpo6qKDp+uuvdwGVpiNqQXjv5YVUPXv2tJtuusmOOeYY96dFixbZ+PHj3f7z58936155Ly+keu+992zatGnuSYaamrhs2TK3j6Ymzpo1y43U8gdpUT2BqBcCCCCAAAIIIIAAAgggEDcBApNo9Rj9Ea3+iGptEhtgTZ482SZNmmTeEwDb6wCNjNKUvjFjxtjatWvbbKqpfFoQXtMA/a/Gxka3GLvKUviV/poyZYoLpWpqalr+lKus0aNH29SpU92ILV4IIIAAAggggAACCCCAAALFFyAwKb5pR45If3REr3L2TXyAFXQBdwVLGh2lkVRPPvmkW+Nqr732spNPPtmtZdW7d++MZ0Vzc7NpkfaZM2fakiVL3DYDBgxwUxH79+9v1dVtH8fqlaWpjQsWLHChmfYZNWqUDRo0yI3I4oUAAggggAACCCCAAAIIIBCOAIFJOK6FHpX+KFSusvZLbIBVWd1IaxF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eh3GCyAAAgAElEQVR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Y57KQRYce9B6o8AAggggAACCCCAAAIIIJCXAIFJXlyhb0x/hE6ciAIIsBLRjTQCAQQQQAABBBBAAAEEEEAgqACBSVCp0mxHf5TGOe6lEGDFvQepPwIIIIAAAggggAACCCCAQF4CBCZ5cYW+Mf0ROnEiCiDASkQ30ggEEEAAAQQQQAABBBBAAIGgAgQmQaVKsx39URrnuJdCgBX3HqT+CCCAAAIIIIAAAggggAACeQkQmOTFFfrG9EfoxIkogAArEd1IIxBAAAEEEEAAAQQQQAABBIIKEJgElSrNdvRHaZzjXgoBVtx7kPojgAACCCCAAAIIIIAAAgjkJUBgkhdX6BvTH6ETJ6IAAqxEdCONQAABBBBAAAEEEEAAAQQQCCpAYBJUqjTb0R+lcf7/7J0LmJXT/se/e+/Zl5lpLimREofcb1EuoVCKLk4hlaI4cqiOSBfpqvtdiUQnB4lESm79S1E6SIl0IpGSUOk299n39/+stXunPTN7z957Zl/W7Pmu5/GQvS6/9/N997C+81u/Vd1XoYFV3RVk/CRAAiRAAiRAAiRAAiRAAsoQ+PmAF0+8aUdukYY7rjSjfxtL0Ng8XmDjLg+Wf+3CT/u9KHRUPOb73z14Ya0Tuw564XQDqRYDmpxhxD9bWdCojjHgOmKNFVtceGeTCwfzNGhaeOOUARqjQGiYxAhsJaelHpUEV8OG0cCqYYLzcUmABEiABEiABEiABEiABGJDQJhKw5bY8d1ej1ygIgNrf46Gp96xSzNKNIMBqGU1oHOzFNzXsrzpJUyo5z92wu0FLClAmsWAArsm/5xhM2BEZyuuPMtU6sGKnBrGLXNg825fPOlWA8wmlIxLsxowqrMVV51delxs6Kg1Kw0T6iEIrB2erhYIRlMhARpYfEFIgARIgARIgARIgARIgARIIAoElmx04d+fOmWWU0UG1p5DXox8y44DuRrq1DLg3ustuOXSFGlMBWrbf/dg5FsOFDg0dG5qRt+bLTAZgXy7hvHLHdiyx4PT6xgxo4cNdTMMJVMs3eSSGVsiU2v4361ofo7PqMop0jBphW9co7pGzOppQ3b6iXFRQKH8FDSw1JKIeqilh6rR0MBSVRnGRQIkQAIkQAIkQAIkQAIkUG0I6EcHRcAik+qPY96AGVjC25rwrgPrfnDjb/WMGN/FhvrZFZtHcz92YtlmFy47w4Qp3WyljK7D+RoGv2HH70e9eLi1BV2uMktmYp0nFtulSRUoE+yXv7wY/LodTreGsV1saPa3mpWFRcNEra8W9VBLD1WjoYGlqjKMiwRIgARIgARIgARIgARIoFoQ0I8ObvvNgwdvsuDbXz3y2F4g42j7Pg+efMsBrzc848jlAYYutkPM/VArC7pe4zOo/JtucF3T2ISJXW3yI1FP6/FFviOKg9pb0b5J6fQuYXwNXGTHwVwvnrjNitYXBUn/qhYKRB4kDZPImcVyBPWIJd3kmZsGVvJoySchARIgARIgARIgARIgARJIAAH96OCljXwZUqOX2oMaWK9ucGLhBheuONOESd1ssiZVRS2/WMOg1+0QGVOBjCgx9qOtbsz8yIGz6xkxs6cNGam+jK5xyx1Yv8ONluenYPQdVvjneelGmtEATO5mw4UNAheBTwDOuCxJwyQumMNehHqEjapGd6SBVaPl58OTAAmQAAmQAAmQAAmQAAlUhYD/0cGp3W0451Qjhr0Z2MDyP9YnMrVSjIAwv44V+YpmiTpW97c0o8X5KSVmU7FTw5A37NjxpzdoBlYwA0uYXiJ7q6BYw21XmNG7pRm1bAaZzTXzQyf+zPEdcxQ1tWpWBSyAhklV3vroj6Ue0WeajDPSwEpGVflMJEACJEACJEACJEACJEACMSdQ9uhgt+PH+4IZWP7ZVMJIErcIyhsFrQYUOTSI+cRthGVNpWkfOLBqmztgDSxhfc1d7cTyr13lMrAEgJ37vZj8ngP7jvhuO9SbWPfvV5jxwI2WoMXjYw4wgQvQMEkg/ABLUw+19FA1GhpYqirDuEiABEiABEiABEiABEiABJQmUPbooH6LYDAD60COhgELi3GkQJPZV3deZcZ9LX0GkscLzFvjxLtbXLCmoFRh9a/3eDBmqR0ON0rdQljk1PDyehfe2+KC24tyBpYwt5Z86YI4tihqaYni8uL2QmGceTTgooYmDLvNGrKIvNIiVDI4GiaVBBejYdQjRmCTbFoaWEkmKB+HBEiABEiABEiABEiABEgg9gQCHR3UVw1mYP15zIsBC+04Vqjh9mZm9G9b+uientH13V4Pbrk0BUM7WuWUwogS5pa4iVDTgFSLAVYzZNaWMKZOq23EH0e95QysFVtceP5jJ7LSDBjR2YrLGvkKbgnja9ZKJz79wS3HiKOP2ek16xAhDZPYf0ciWYF6REKr5valgVVzteeTkwAJkAAJkAAJkAAJkAAJVIJAsKOD4RpYoq7V2C42NPtb+Qrub2104cVPnLjgNCOm97BJs0o3sTb86MbLn7lKjgPqNbOEITZnlRNXnmXClO6+WwhzCjUMfN0uja3BHaxoe0npWwb144y7D3nxcGsLulxV/nbDSqCpNkNomKglFfVQSw9Vo6GBpaoyjIsESIAESIAESIAESIAESEBJAqIe1fQPHTIbKpxWO92AOb1ssoD644vs+PWwF0M6WGWWVdkWrCB7Revotw12vcYsC72LtnWvB6PedsjjibPvtckC8WWbML1EltY1jU2Y2NVnfNWURsNELaWph1p6qBoNDSxVlWFcJEACJEACJEACJEACJEACShJY+70bz69xBo1NL8iuH/WrnWbAhK421KllkLcCilsAe7Uwo3cLn9nk34JlYAVbTNTVGrioGLlFGkbfYZNmlGh63SwRgzDPxDHDsm3ux75jif6ZW0oCj0FQNExiALUKU1KPKsCrQUNpYNUgsfmoJEACJEACJEACJEACJEACsScQrAaWWHnpJhdeWOtEw5OMmNHDhroZJ2pP+dfA6tAkBY+399XACtZE//HL7fjiZ0+5Gwp/P+rFwNfsyLdrGPZ3K268oHS2l6iDNfh1u7ylUNx62L9NeTMt9qQStwINk8SxD7Qy9VBLD1WjoYGlqjKMiwRIgARIgARIgARIgARIoFoSqMjAOpyvYfAbdlnHSmRLieLqaRZDqVsIxW2BE7pacXHD8jWyBBBxY6HI4hJG2K6DXmSmGuQRwAsbnMiyEqcbJ7zrwLof3Dg5w4Dxd9lwzqm+z4V5JYrCr/zOLW8mrGitailAGEHTMAkDUhy7UI84wq7GS9HAqsbiMXQSIAESIAESIAESIAESIAH1CFRkYIloN+/2YOK7DpkdlWKErI0lTCWRUSX+3K+NBZ2ali+q/spnTrz3jRt5xVpJ/a16mQaMur20eaUTEYXcn3jTLk0ugwHSrDKZfLcXirVEfSxRwD3QWupRjW5ENEyiy7Oqs1GPqhKsGeNpYNUMnfmUJEACJEACJEACJEACJEACcSIQysASYfx2xIv5nzixda8X4lZCYSY1PsUoDaWLgmRe6TWr0q0GNDzJgI6Xm3HzxSlybLAmjLH3trjx/jcuHMzzGV+iLtYlpxvRq4VF3nZYExsNE7VUpx5q6aFqNDSwVFWGcZEACZAACZAACZAACZAACZAACcSEAA2TmGCt9KTUo9LoatRAGlg1Sm4+LAmQAAmQAAmQAAmQAAmQAAmQAA0Ttd4B6qGWHqpGQwNLVWUYFwmQAAmQAAmQAAmQAAmQAAmQQEwI0DCJCdZKT0o9Ko2uRg2kgVWj5ObDkgAJkAAJkAAJkAAJkAAJkAAJ0DBR6x2gHmrpoWo0NLBUVYZxkQAJkAAJkAAJkAAJkAAJkAAJxIQADZOYYK30pNSj0uhq1EAaWDVKbj4sCZAACZAACZAACZAACZAACZAADRO13gHqoZYeqkZDA0tVZRgXCZAACZAACZAACZAACZAACZBATAjQMIkJ1kpPSj0qja5GDUxKA+vjjz9G27Ztgwr50EMPYdasWUhNTS3V59ChQ3jppZfwyiuvYOfOnTjvvPNw33334YEHHsDJJ58ccD6v14v169djzpw5WLt2rezTunVrDBgwADfccAOMRmO5cZqmYdu2bXjmmWewYsUKHD16VI7p27cvOnbsCKvVWqNeQj4sCZAACZAACZAACZAACZAACcSTAA2TeNIOvRb1CM2IPYCkNLCEOfX4449HZGAJw0oYVZ9//nm5cVdffTVefvllXHDBBaU+c7vd0ggbP3488vPzy42bMmUKBg0ahJSUlJLPhHm1ZMkS9O/fXxpXZVu/fv0wbdo0pKen8/0kARIgARIgARIgARIgARIgARKIAQEaJjGAWoUpqUcV4NWgoUlnYNntdmkaLV++HO+//z6aNm0aUs7i4mIMHDgQL774IgYPHizNr/r162P//v2YMGECnn/+efTq1QvPPvssMjMzS+b77LPP0L17d9SrV0+aTq1atZKfrVq1Ssbw559/YunSpaWywYRR1q1bN+Tk5Mi577zzTplxtXnzZjlGGGjz589Hnz59YDAYQsbODiRAAiRAAiRAAiRAAiRAAiRAApERoGESGa9Y96YesSacHPMnnYF17Ngx3HvvvSgsLMTrr7+O0047LaRSmzZtQufOnXH99ddLE6t27dolY/Ly8vDII49IQ0z8JY76ieZwODB06FCZmfXaa6+hU6dOpdZZvXo1unTpIg2q5557TmZUiewrkbEljKrZs2fLY4b+JpU4VigMsQYNGmDhwoXSRGMjARIgARIgARIgARIgARIgARKILgEaJtHlWdXZqEdVCdaM8UlnYP3444/o2rUrWrRogZkzZ8Jms4VUcvLkyRg+fDheeOEFiPpYZduyZcukESWOCo4YMUKaTrt27ZJmU0ZGRkCjTBhp4kji7t275ZFBUU9LN9d++uknmZl16aWXllrK3xRbuXIlrrvuupCxswMJkAAJkAAJkAAJkAAJkAAJkEBkBGiYRMYr1r2pR6wJJ8f8SWdg6QXchSl1zjnnYN68ebK4erCC7PrxwTfeeAMia+qaa64pp6zIjBLZVOKzuXPnStNKHPUTGVuiZlUgo8zj8WDUqFEQcYh527RpIwvDi+ODDRs2lFlb/ple+qIiA+zhhx8OaqYlx2vHpyABEiABEiABEiABEiABEiCBxBGgYZI49oFWph5q6aFqNElnYOkGUDDgIqtJ3DQoDC3Rjhw5gp49e+LAgQMlmVJlx+rG06mnniqzrerUqSP/fs8992DcuHHSqArURMbW6NGjsWjRIrmGbnoFuwVRzBHOvKq+TIyLBEiABEiABEiABEiABEiABKoDARomaqlEPdTSQ9VoksrAcjqdGDZsmKwzJQyq6dOn45ZbbpG3AP7yyy8YM2YMFi9ejLvuuquk1lU4BpbeRzeYwjWwdDMqEgNLN7kqMsZUfZkYFwmQAAmQAAmQAAmQAAmQAAlUBwI0TNRSiXqopYeq0SSVgaXXmPrmm29k1pN+K6AOX2RZidv9xO2BekH2SAwsYZCJo4Z6JlaoDCzdwFqwYIGshxVOBpbeR9TkEiaWyWRS9d1hXCRAAiRAAiRAAiRAAiRAAiRQLQnQMFFLNuqhlh6qRpNUBlY4kPUjhpMmTcKTTz4Z1hHC6pKBtWXLlnAQsA8JkAAJkAAJkAAJkAAJkAAJ1GgCQ1edn5Dnn3bLjwlZV/VFqYd6CjVt2lS5oGqcgSWyr2644YaS2lV61tbvv/8eUQ0scbOguIUwkhpYGzduRNu2bdGjRw95zDE1NbXcC1GVGlg0sJT7fjEgEiABEiABEiABEiABEiABBQnQMFFLFOqhlh4iGhpYCmii31KoG0+R3EIojK9nnnkGaWlpEd1CuH79erRs2TKiWwhfffVV9OrVSwFiDIEESIAESIAESIAESIAESIAEkosAj6yppSf1UEsPVaNJqgwsPcOpW7duJUaTP3hN02Tm06BBg/DCCy9A3AYomvh3jz/+eMltgWXFWrZsGe68806IWwVHjBgBg8GAvXv3ykyqzMxMvPbaa6hbt26pYSKzS9S92r17d0lmV25urqzB9fPPPwfM9nI4HBg6dChefvllrFy5EuLGRDYSIAESIAESIAESIAESIAESIIHoEqBhEl2eVZ2NelSVYM0Yn1QG1p9//omePXtiz549WLp0KZo1a1ZKxR07duD+++9HXl4e3n77bVx00UXyc1E4vV27drj11ltLbifUB4q+jzzyiCz6rhd+F5/5Z24JA6tTp06l1lq9ejW6dOkija/nnnsO6enpEAbaxIkTMWrUKMyePRsDBgyQZpjetm3bJo8lNmjQAAsXLkT9+vVrxlvIpyQBEiABEiABEiABEiABEiCBOBKgYRJH2GEsRT3CgMQuSCoDSxhEc+bMwWOPPSazlyZMmIDrr79eyvztt99i5MiREMbSlClTZBZWSkqK/Ew3qYRp9OCDD2Ls2LHSPNq/f7+c4/nnn5fH+Z599lmZcaU33aQ66aST5GfCBBNt1apVcn5hqAkjTdS9KmtSiZpbM2fOhLjJ0Gq1YvPmzXKMMNPmz58vM7X8zS2+qyRAAiRAAiRAAiRAAiRAAiRAAtEhQMMkOhyjNQv1iBbJ5J4nqQwsIVVhYaE85idqVQVqjz76qMyCEhlR/m3nzp3yyJ8wkMq2q6++Wh7ru+CCC0p95Ha75fFDcbQwPz+/3LiyRpnoIEw2UQC+f//+OHr0aLkx/fr1w7Rp08rFl9yvIZ+OBEiABEiABEiABEiABEiABOJHgIZJ/FiHsxL1CIcS+ySdgSUkFbWkPvjgAyxYsKDEkBIZWSKrqWPHjjLjKVA7dOgQXnrpJbzyyiuy4Pp5552H++67TxpbJ598csAxXq8Xoki7yPxau3at7NO6dWt5PFAUfTcajeXGCRNLHBcUJtuKFSukkSXG9O3bt8L4+LqSAAmQAAmQAAmQAAmQAAmQAAlUnQANk6ozjOYM1COaNJN3rqQ0sJJXLj4ZCZAACZAACZAACZAACZAACZBAVQnQMKkqweiOpx7R5Zmss9HASlZl+VwkQAIkQAIkQAIkQAIkQAIkQAIBCdAwUevFoB5q6aFqNDSwVFWGcZEACZAACZAACZAACZAACZAACcSEAA2TmGCt9KTUo9LoatRAGlg1Sm4+LAmQAAmQAAmQAAmQAAmQAAmQAA0Ttd4B6qGWHqpGQwNLVWUYFwmQAAmQAAmQAAmQAAmQQFIQ2HXQi8VfuvDVLg+KnVpMninVYsDVjU24u7kZjU8pf5FUTBatxpPSMFFLPOqhlh6qRkMDS1VlGBcJkAAJkAAJkAAJkAAJkEC1JyDMqwGvFsPhjs+jWFOAOb1TaWKFwE3DJD7vY7irUI9wSdXsfjSwarb+fHoSIAESIAESIAESIAESIIEYEhj/rgPrfoiTe3X8OW68MAWjOltj+FTVf2oaJmppSD3U0kPVaGhgqaoM4yIBEiABEiABEiABEiABEqj2BDrOKIrZscFgcMRxwg8Gp1V7drF8ABomsaQb+dzUI3JmNXEEDayaqDqfmQRIgARIgARIgARIgARIIC4EuDGPC+aIF6EuESOL6QDqEVO8STM5DaykkZIPQgIkQAIkQAIkQAIkQAIkoBoBbsxVU8QXD3VRSxfqoZYeqkZDA0tVZRgXCZAACZAACZAACZAACZBAtSfAjbmaElIXtXShHmrpoWo0NLBUVYZxkQAJkAAJkAAJkAAJkAAJVHsC3JirKSF1UUsX6qGWHqpGQwNLVWUYFwmQAAmQAAmQAAmQAAmQQLUnwI25mhJSF7V0oR5q6aFqNDSwVFWGcZEACZAACZAACZAACZAACVR7AtyYqykhdVFLF+qhlh6qRkMDS1VlGBcJkAAJkAAJkAAJkAAJkEC1J8CNuZoSUhe1dKEeaumhajQ0sFRVhnGRAAmQAAmQAAmQAAmQAAlUewLcmKspIXVRSxfqoZYeqkZDA0tVZRgXCZAACZAACZAACZAACZBAtSfAjbmaElIXtXShHmrpoWo0NLBUVYZxkQAJkAAJkAAJkAAJkAAJVHsC3JirKSF1UUsX6qGWHqpGQwNLVWUYFwmQAAmQAAmQAAmQAAmQQLUnwI25mhJSF7V0oR5q6aFqNDSwVFWGcZEACZAACZAACZAACZAACVR7AtyYqykhdVFLF+qhlh6qRkMDS1VlGBcJkAAJkAAJkAAJkAAJkEC1J8CNuZoSUhe1dKEeaumhajQ0sFRVhnGRAAmQAAmQAAmQAAmQAAlUewLcmKspIXVRSxfqoZYeqkZDA0tVZRgXCZAACZAACZAACZAACZBAtSfAjbmaElIXtXShHmrpoWo0NLBUVYZxkQAJkAAJkAAJkAAJkAAJVHsC3JirKSF1UUsX6qGWHqpGQwNLVWUYFwmQAAmQAAmQAAmQAAmQQLUnwI25mhJSF7V0oR5q6aFqNDSwVFWGcZEACZAACZAACZAACZAACVR7AtyYqykhdVFLF+qhlh6qRkMDS1VlGBcJkAAJkAAJkAAJkAAJkEC1J8CNuZoSUhe1dKEeaumhajQ0sFRVhnGRAAmQAAmQAAmQAAmQAAlUewLcmKspIXVRSxfqoZYeqkZDA0tVZRgXCZAACZAACZAACZAACZBAtSfAjbmaElIXtXShHmrpoWo0NLBUVYZxkQAJkAAJkAAJkAAJkAAJVHsC3JirKSF1UUsX6qGWHqpGQwNLVWUYFwmQAAmQAAmQAAmQAAkEIPD97x68sNaJXQe9cLoBgwE4JdOAO68yo1NTM0zG8mSZm9QAACAASURBVIOKnBoWf+HC/33nxrEiTXYINUb0KbtWihFoWMeILleZ0faSlIBr6at7vMDGXR4s/9qFn/Z7UejQcMeVZvRvY6lRunJjrqbc1EUtXaiHWnqoGg0NLFWVYVwkQAIkQAIkQAIkQAIk4EdA2E7/WefEWxtdcHsBSwqQZjXA5YY0h0S79hwTRt1uk5/pLadQwxNv2qXhJcyuWlYDvJpvjPizGDOyc+kxZddKtRhgNaNkrWDj9DX352h46h3fmqLp63ZuloL7WtLAiseLvXZ4ejyWqbZr0DBRSzrqoZYeqkZDA0tVZRgXCZAACZAACZAACZAACfgR2LDTjckrHBCZTfe2sODu5r5sK2E2Ld/swotrnfBowMOtLTJDSjTx2YR3HVj3gxsnZxgw/i4bzjnVl6K19ns3Zv+fE8VODQ/eZEG3a3xjRBOZU+OW2QOutWa7G3NWOeF0aRja0YrWF/u5ZQD2HPJi5Ft2HMjVUKeWAfdeb8Etl6aUMtVqkrDcmKupNnVRSxfqoZYeqkZDA0tVZRgXCZAACZAACZAACZAACRwnIIyo4Uvs2PSLBy3PT8HoO6ww+NERn49b5sBnP7pxaSMTpt1tg9kE/H7Ui4Gv2WW21ZOdrGhxXmmzaclGF/79qROn1zFiVk8bstN9s45b7sD6He6QawljSphYevM3zP5Wz4jxXWyon+0fac2TlBtzNTWnLmrpQj3U0kPVaGhgqaoM4yIBEiABEiABEiABEiCB4wTyizUMet2OX/7yYlB7K9o3KW1EiW4fbXVj5kcOnF3PiJk9bchINeC/O90yA+uULCNm3WvDSccNKh2sbnDZXcD4u6xocobJl7W13IGtv3lw2+WBj/zN/diJZZtduPIsE6Z0t5XotH2fB0++5YDXq2FsFxua/c1U4zXkxlzNV4C6qKUL9VBLD1WjoYGlqjKMiwRIgARIgARIgARIgASOExCm0uF8DS63htrpBoiaVGXbqxucWLjBhavONmFSN5vM0ApkavmPC8cYK7uOKBw/ZLEdwqzq1cKM3i1O1LTSY7jiTF8MIguspjduzNV8A6iLWrpQD7X0UDUaGliqKsO4SIAESIAESIAESIAESCBMAuKWwcGv2/HTAW+pGliiztXU9x2onx04AysSA0uYaL/+5cV/1jvx5S6PzPSa2v3EsUPx+ROL7diyxyNraokbC8URRf3WQ3FM8f6WZrQ4P6XU8ccwH7HaduPGXE3pqItaulAPtfRQNRoaWKoqw7hIgARIgARIgARIgARIIEwCr3zmxKLPXTjr5BPHB8VQceRQGFsOV+AaWHv+8sobCo8UaEGPJurHBfVQxI2C151rwsB2VmSnncgE8zfDatkMKLBrJTclFjk0iMwtMfaOK83oe7OlxphY3JiH+RLHuRt1iTPwEMtRD7X0UDUaGliqKsO4SIAESIAESIAESIAESCAMAqKw+/h3HbLnqM5WeYRQby4P8NQ7dnmrYNlbCL//3YOp7zvxxzGv7B6stpYwx97/1i376EZUmsWAfm0suPWyE9lUB3I0DFhYLM0wkX1151Vm3NfSIk0scXPivDVOvLvFBWsKalR9LG7Mw3iJE9CFuiQAegVLUg+19FA1GhpYqirDuEiABEiABEiABEiABEggBAHdvHK6NGkodWpqLjdizyEvnnzTjkP5msyAykw1wOsFChwaRKaU0QDkFgXPwPKfUBhRoni7MLXcHsgbCFtf7Cso/+cxLwYstONYoYbbm5nRv23pLCuRgTVsiR3f7fWg7O2FySw0N+Zqqktd1NKFeqilh6rR0MBSVRnGRQIkQAIkQAIkQAIkQAIVENCNqcMFWshjeTlFGl5Y48TnP3tkFlWa1YDrzjGhx3VmjFvmwP4cb0RZUU9/5MCHW924tJEJ0+72FWvXDaxiZ/AbCN/a6MKLnzhxwWlGTO9hC1iMPtlE58ZcTUWpi1q6UA+19FA1GhpYqirDuEiABEiABEiABEiABEggCAF/86pzU19NKZMxclw//OHFk0vs8ljfnF6pODW7/O2GgWbVbzdseNKJ4vB5xRoeX2THr4e9GNLBKrOsyrZQtyJG/gTqj+DGXE2NqItaulAPtfRQNRoaWKoqw7hIgARIgARIgARIgARIIAABUWNq+BK7LNB+7TkmjOxsk3WmKtNeWufEG1+4cMWZJkzq5sukKnRoGPOOA8Ik63ezBa0vCm5E/e1kI56+xyaPJYp6W0MX27HtNw96tTCjdwtLuZCYgVUZlSo3Zu3w9MoNrCGjaJioJTT1UEsPVaOhgaWqMoyLBEiABEiABEiABEiABMoQyCnU5K2Buw76zKtRt1fevNLrZ3k8pW8o9DeiOjRJwePtreV0CHSEUHRausmFF9Y6ITKzZvSwoW7GiYwu/xpYweZNRsG5MVdTVeqili7UQy09VI2GBpaqyjAuEiABEiABEiABEiABEvAjUOTUMPFdh7xR8JrGJozobIW4DTDSJkywt75yYcUWFxxuoNWFKXiykxX+M4nP5n7slBlZ/dpY0b6J77ZBDcCa7W7MWeWEKBw/4FYrhBmlt8P5Gga/Yce+I95SMfrfQljLasCErlZc3PDEbYmRPkN16s+NuZpqURe1dKEeaumhajQ0sFRVhnGRAAmQAAmQAAmQAAmQgB8BUfxcHMETNwkKE8hUgf8jjgSO6HQic+pAroaRb9kh/i6KrIsm5rntcl/9rLJHEEW21IyPHPjkezc0DbLYutUMuNy+I4Zi7B1X+saWtdA27/ZIoy3friHFCHnToTDfxJziz8FuS0xWsbkxV1NZ6qKWLtRDLT1UjYYGlqrKMC4SIAESIAESIAESIAES8CMgMqKWbXaFxeTKs0yY0t1W0le/ITC/WEN2ugHN/mZCt2vMaFQ3eOV3YXNt+NGNN790yXpYwoASRpeoe9W9uRktzvdlZQVqvx3xYv4nTmzd65WGmRjX+BQjHm5twUU1JPNK58KNeVivbNw7UZe4I69wQeqhlh6qRkMDS1VlGBcJkAAJkAAJkAAJkAAJkEC1J8CNuZoSUhe1dImXHsLcb3KGCQV2DYu/dIGXHaj1HoSKhgZWKEL8nARIgARIgARIgARIgARIgAQqSSBeG/Oy4XFjXrFg1KWSL3SMhsVSj3+2suDGC1JwUi2DrOvHVn0J0MCqvtoxchIgARIgARIgARIgARIgAcUJxHJjXtGj08CigaX4V6NUeLH4nohsqz43WeTxZbbkIEADKzl05FOQAAmQAAmQAAmQAAmQAAkoSCAWG/NwHpMGFg2scN4TVfrE4nvyzqNpsuYfW/IQoIGVPFrySUiABEiABEiABEiABEiABBQjEIuNeTiPSAOLBlY474kqfaL9PZnewwZxG6ve3Lt3oXD+M3D97ztoDjtgNMLUsBHSetwPW6tb5J9DNk1D4b+fRdFbi2Csdypqz3kJxronlxvmObgfRa+8CMeXG6AV5Ie1lnPTF8gdPRhwu4OGkd77n0i7t0/IMJO5Aw2sZFaXz0YCJEACJEACJEACJEACJJBQAtHemIf7MDSwaGCF+66o0C+a35N2l6VgcAer77E0DcVL30Dhf+ZBczlhsNpgyMwCnA54c3NkF1ub9sgYNAJIMVeIwvXt18gdNQiavTiogeXasR15owbBm3MMBrMFhuxswOn0rWUwwnZLB2Q8NqzcWo4NnyBv7LAK16eBBdDAUuHbyhhIgARIgARIgARIgARIgASSkkA0N+aRAKKBRQMrkvcl0X2j+T3xz77STSd4PEjv+xhSO97hy7bSNNjXrETB05Ogud3IGDIKtrYdgmIQBlTusAFw//yj7BMoA0tkduWNGQrn1xthbdlammKG9FpyLedXnyN/2lhoxcXIfGoqLFdfV2qtotcWoPDV+Ujt0gO1Hn4s0XIouz4NLGWlYWAkQAIkQAIkQAIkQAIkQALVnUA0N+aRsKCBRQMrkvcl0X2j+T2Z3ycVZ9fzmVR5k0fD8ckq2Np3QsbA4YDBryaWpiF/1iTYP1oBS/MWyBozFUhJKY/C7+ig+eImcO/+GYZaGeWOEIrsK2FyGdLSkD1jHkwNTj8xl98c1la3IPPJcaViKXhhtswUY5ZVxW8iDaxEf1O5PgmQAAmQAAmQAAmQAAmQQNISiObGPBJINLBoYEXyviS6bzS/J3rxdq2oELnDH4Nr+3fIHDMF1hat5GMWOTSkWX1Gln50z3zxZciaNBuGtPRyKPQsLtPpZyD9voeQN2mUzKwqWwOrePkSFMydGdQM0+tcpZx5NrKnz4UhI7NkrbwJI+BY93GpOBOtiYrr08BSURXGRAIkQAIkQAIkQAIkQAIkkBQEorkxjwQIDSwaWJG8L4nuG83vScntg5oGb14O4HJLs8hg9dXFcnkA8/H67rrpFCgrSvTVjw569u1F1viZgM3my7IKYGDpWVTBjgG6f/oROU/0hyE1vZT5pTkcyBs9GK7tW5E1cTbMTZomWg5l16eBpaw0DIwESIAESIAESIAESIAESKC6E4jmxjwSFjSwaGBF8r4kum80vyfP9k7FhQ1C3yooalbljnwcrq3fBK6B5XfsL63rPUh/8BG4fvw+qIGlZ1EFOwboPXwIxwY8AK2wAFlT5sB8wcUSu54pJuprWZq3hHvHdnj+Oig/M53WQN48GPZNiYkWMsbr08CKMWBOTwIkQAIkQAIkQAIkQAIkUHMJRHNjHglFGlg0sCJ5XxLdN5rfkyvPMuHBVhbUzzKUHBUUWVei6ZlX4p+Ll72JgnmzYb7okoDHB/2PDgrDyZiVjZI6VwEysCprYOnGlvevA4FlqOD2wkTrFu/1aWDFmzjXIwESIAESIAESIAESIAESqDEEorkxjwQaDSwaWJG8L4nuG+vvyfBOVrS+6ESBdtf325A3apB87MzxM2G+6NJSCMoeHTRf3kx+HgsDS8vPR96E4XDv+gnpffrD1qYdkGKGVlSEokULUPT2G3LtUDclJlrDeKxPAyselLkGCZAACZAACZAACZAACZBAjSQQ6415MKg0sGhgVacvXCy/JwPbWdHx8vLmlVZcLE0hUf+qVAtwdFC/vTAWBlaFOrndyJ8xHvY1K2FpejUyx80oqeVVnfSNVqw0sKJFkvOQAAmQAAmQAAmQAAmQAAmQQBkCsdyYVwSbBhYNrOr0ZYzV9+Tu5mb0bmkpOTro2f+HrGHl+fMPpPd+EGk9/wHdnNJ5BTo6WPLZju1Rr4EVSifX1i3IHfEYjLXrIHvOAhhPqhtqSNJ+TgMraaXlg5EACZAACZAACZAACZAACSSaQKw25qGeiwYWDaxQ74hKn8fie1KReZV27wNIv+cBwFi62LtWXITcEQPh2vZt2Hj0ou36LYS2DrcjY+CT5cYHu4Uw1EIVZX2FGptsn9PASjZF+TwkQAIkQAIkQAIkQAIkQALKEIjFxjych6OBRQMrnPdElT7R/p6IQu6jbrci3WqQj+jNy0XemCFwbd8G2y0dkPHYMFlnqmwTBlb+1Kfg2rkjMBq3C96cHMAAmRElDLC0u3oi9Y7uKF6+BAVzZ8LSvAWyxkwFUk4cWxSTOTd9gdzRg5Fy5tnInj4XhoxMuUbBnGlwfLkBtf75CKw3tS23LjOwTiChgaXKN5ZxkAAJkAAJkAAJkAAJkAAJJB2BaG/MwwVEA4sGVrjvigr9ov09eefRNGSn+8wrrSBfGkciq8rWpj0yBo0IaF6Fw6GibKiSz2ypyJ7xPEynn3FiSk1DwbxZ8uZDW/tOyBg4vOToom58Wa+/CZkjJ5YzvgoXPIeiNxeyBhYAGljhvKXsQwIkQAIkQAIkQAIkQAIkQAKVIBDtjXm4IdDAooEV7ruiQr9ofk/G32XDteeYfOaVw46CWZNlEXTbze1Qa+CTMFhtlX7kigwssVbemKFwfr0RlmuuR8bQMTBmZgGaBudXnyN/2lhoTieyxK2Hx281FIF49u1FzuB+0PJykXbfQzKjSx5t9BvnLSpE5hNPBczQqvTDVMOBNLCqoWgMmQRIgARIgARIgARIgARIoHoQiObGPJInpoFFAyuS9yXRfaP5PZnew4YrzvQZWEWLX0HhS88DBiOM2dkVZl5Zm7dArQFDK0QRqh6VZ+8eWXDdc2A/DGYLDGJNpxPeXHHs0Ii0rj2R3udf5QrHOz5djfwZE6ThZqiVAUNqGuB0lIyr6NhjorWL5/o0sOJJm2uRAAmQAAmQAAmQAAmQAAnUKALR3JhHAo4GFg2sSN6XRPeN5veklIH12gIUvjo/rMez3tjGd4SvghbKwBJDPQf3o+iVF2VdK3F8UWRTmRo2QlqP+2FrdUu5wvH6cu5fd6PojZfh/Hy9z8gyW5DS+FykdusF67Utg44L6+GSpBMNrCQRko9BAiRAAiRAAiRAAiRAAiSgHoFobswjeToaWDSwInlfEt03mt8TfwMr0c/F9aNLgAZWdHlyNhIgARIgARIgARIgARIgARIoIRDNjXkkWGlg0cCK5H1JdN9ofk/+2cqCbteUv2Ew0c/I9atOgAZW1RlyBhIgARIgARIgARIgARIgARIISCCaG/NIENPAooEVyfuS6L7R/p6IQu5NGhmRZvXdRMiWHARoYCWHjnwKEiABEiABEiABEiABEiABBQlEe2Me7iPSwKKBFe67okI/fk9UUEH9GGhgqa8RIyQBEiABEiABEiABEiABEqimBLgxV1M46qKWLtRDLT1UjYYGlqrKMC4SIAESIAESIAESIAESIIFqT4AbczUlpC5q6UI91NJD1WhoYKmqDOMiARIgARIgARIgAUUIHMjRsOZ7N1Zvc6P5OSb0vdkSNDKPF1ixxYV3NrlwME+DpgGpFgOanGGEKKzbqI4x4Njvf/fghbVO7DrohdMNpBiBhnWM6HKVGW0vSYEpwLC137sx9X0HxJrB2h1XmtG/TfB4FUHMMJKYADfmaopLXdTShXqopYeq0dDAUlUZxkUCJEACJEACJEACCSQgTKt3t7iwbocbh/N9RpRoFRlCRU4N45Y5sHm3R/ZNtxpgNgEFdg1uL2Qx3VGdrbjqbFPJk4lp/7POibc2umQfYXZZzYDLDRQ6NBgMwLXnmDCysw2WlNJAPtrqxsyPHBVSooGVwJeIS0sC3Jir+SJQF7V0oR5q6aFqNDSwVFWGcZEACZAACZAACZBAggj8ecyLAQvtOFboM5BOyzbC7tJwpECr0MBauskls6iECTX871aZrSVaTpGGSSsc2LLHg0Z1jZjV04bsdN/NUBt3eTBumV1mUd3bwoK7m5tltpUwttZsd2POKiecLg1DO1rR+uLSDtbcj51YttmFWy5NkZ+znSAgMtkWf+nCV7s8KHYedx+jDEjofHVjk9Ss8SmBM+uivGS1nI4bczVloy5q6UI91NJD1WhoYKmqDOMiARIgARIgARIggQQRENlX45bbpTnRoYkZdTMMGPamXWZWBctoEhbJE4vt0qQK1OeXv7wY/LodTreGsV1saPY3n7k1brkD63e40fL8FIy+wwr/C8/FnCKj67Mf3QFNqmkfOLBqm7tCUy1BCBO6rDCvBrxaDIc7PmFYU4A5vVNpYgXBzY15fN7DSFehLpESi21/6hFbvskyOw2sZFGSz0ECJEACJEACJEACMSQQysASx/0eX2SXNawGtbeifZPS2VLiGOLARXYczPXiidusaH1RisyymrDcga2/eXDb5Sm4r2X5WlV6ltWVZ5kwpbut1BPqMQVaL4YolJ96/LsOrPshTu7VcRo3Xpgij4eylSfAjbmabwV1UUsX6qGWHqpGQwNLVWUYFwmQAAmQAAmQAAkoRCCUgSVCrSibavs+D558ywGjAZjczYYLG4Q+ciaKuQ9ZbIcY26uFGb1bnDC4xLG4IW/4DLORna24/rwyBbIUYhfvUDrOKIrZscFgzyKOE34wOC3ej1ot1uPGXE2ZqItaulAPtfRQNRoaWKoqw7hIgARIgARIgARIQCEC4RhY4pjg0MV2FBRruO0KM3q3NKOWzYBtv3kw80Mn/szxyuN+4hZD/6OCZR9TZGb9+pcX/1nvxJe7PDi7nhFTu5+omyX65xdrGPS6Hb8d8aLJGSb8ctCLY0W+Wk/iyGPXq83o1NRXT6umNW4E1VKceqilhx4NdVFLF+qhlh6qRkMDS1VlGBcJkAAJkAAJkAAJKEQgHANLhLtzvxeT33Ng3xFvqejFDYJ/v8KMB260lLtNUO+oHxfU/ywKyF93rgkD21mRnVba8vIvNB8IU0W3FyqENSahcCMYE6yVnpR6VBpdTAdSl5jijXhy6hExsho5gAZWjZSdD00CJEACJEACJEACkREIx8AS+U9LvnTh1Q1OuDxALatBZkAV2DV4NOCihiYMu82K+tmB869e+cyJ97/11W4qcmgQRwjTLAb0a2PBrZellMraEjckjnrbjn1HNfS41ozbm5mlMZZv1/DiWif+b5tvnodbW9DlKnNkD1vNe3MjqJaA1EMtPfRoqItaulAPtfRQNZqkNLAKCwuxcOFCLFmyBOvXr5fsb7jhBnTr1g29evVCenp6OT3+/PNP9OzZE+vWrQuo1WWXXSbnO++880p97vV65Rpz5szB2rVr5WetW7fGgAED5JpGY/m8dU3TsG3bNjzzzDNYsWIFjh49Ksf07dsXHTt2hNXKApiqfmEYFwmQAAmQAAnUVALhGFgrtrjw/MdOZKUZMKKzFZc18t00WOTUMGulE5/+4A54HDAQU48XWLbZBWFquT3A0I5WtL44vDpXwjx76h07Nu7y4ILTjJjewwZRo6mmNG4E1VKaeqilRyINrLubm9HnpvKXVahJKL5R8XsSX97VdbWkM7B+//13PPzww/jwww8DatKpUye8+OKLOOWUU0p9vmXLFtx2223Yv39/2AaW2+3GrFmzMH78eOTn55cbN2XKFAwaNAgpKSf+Z0uYV8II69+/vzSuyrZ+/fph2rRpAU226vqSMW4SIAESIAESIIHqTyCUgZVTqGHg63b8cdSLwR2saHtJabNJr1m1+5A3oqyopz9y4MOtblzayIRpd9tg9nliIdt/d7ox4V0HMlMNmNMrFacGyfoKOVE17MCNoFqiUQ+19Ii3gTW8kxXnnmrE6XVqYEG+CKTn9yQCWDW4a1IZWA6HAyNGjMDMmTNx9913Y+zYsTj77LMhsqS+/fZbjBw5EqtXr5am0sSJE0tlOglTqXv37nj66acxcODAsF6Jzz77TI6pV6+eNJ1atWolx61atUquIbK6li5dirZt25bMt3PnTpkJlpOTgwkTJuDOO++UcWzevFmO+fzzzzF//nz06dMHBlG8gY0ESIAESIAESIAEFCAQysDauteDUW875DG+2ffaAm7W5qxyQmRpXdPYhIldbWE91Udb3Zj5kQMNTzJi1r02nJQe3v8ffb3HgzFL7TLzak4vG06rXXM2j9wIhvVqxa0T9Ygb6ogWiqUuItPqxgtTcEZdY9ime0TBJ2HnWOpREa61w8ufzkpCvEnzSEllYH3//fe46667cNZZZ2HBggU49dRTSwm1Y8cOaWyJjKg333wTjRs3Lvl88uTJGD58uDS42rRpE1JgYZYNHToUL7/8Ml577TWIzC7/Jubp0qWLNKiee+45mVElsq9ExpYwqmbPni2PGfqbVOJYoTDEGjRoII9A1q9fP2Qc7EACJEACJEACJEAC8SAQysAKxzDSi7RfeZYJU7rbUOjQMOYdB/Yc8qLfzRa0vqj8EUHdwPrbyUY8fY9NZlSJNnGFA9/86kGv6323DZZtzMCKx1tReg1uBAMz58Y8/u9iOCvGQhdx4cRNF5qQbg3PaA8nzprSJxZ6hMOOP7fCoaROn6QysN577z1pJI0bNw6jRo0qR7moqAiPPvqoNLf++9//4rrrrpN99H8vsrTKGlvBpNq1a5c0mzIyMvD666/jtNNOK9X12LFjeOCBB7B79+6S2lni391777346aefZGbWpZdeWmqMvym2cuXKkvjUeV0YCQmQAAmQAAmQQE0lEMrA+v2oFwNfs8si6sP+bsWNF5Q2o0QdrMGv2+UthXdcaUb/NhZZ6H3oYju2/eZBhyYpeLx9+TqgwY4QikLxCze4cMWZJkzqVv5ooT6ONbDi98ZyI0gDK35vW9VXirZhMv4uG649p/wZZ+/Rw3D8dx3s7y+D9cabkdbzH0GDd276ArmjBwNu3yUUgVp6738i7d4+pT7yHNyPoldehOPLDdAK8gGjEaaGjZDW437YWt0i/1y2aQ47ilcshX3F2/D8dRDQvDCeVAfWFq2Qdvd9MNY9ueqQI5gh2nqEuzR/boVLSo1+SWVghUKqG1WiPtb777+Ppk2byiF6AffatWvLrCiR/SSKq4smDDFhegmzyT9bShz1u/766yFqVokjizZb6TR4j8cjTTSR2aVndenHBxs2bCiztsR6ZZuozyVqeL3wwgt46KGHQj0SPycBEiABEiABEiCBuBAIZWCJGwhFzal1P7hxcoYBYjN3zqm+TZMwr+atcWLld255M+GErlZc3NC30RNHCkVmlqht1a+NFe2b+G4bFPOt2e6GOHbodGkYcKtVmlx6+/mAF0+8aUehXUOXq834xw0WeeOh/ziHS5NGWaAMrbhAS9Ai3AgmCHyQZamHWnro0URbl3ceTUP28SPOwrSy/9/7sK/6AJ4//5DmkGiBzCd/Oo4NnyBv7LAKgZWdw7VjO/JGDYI35xgMZgsM2dmA0wlvbg5gMMJ2SwdkPDYMSDmRqer96wByRw+Be9dOaW4Za9cBjAZoOTnQXE4Ys2sjc/xMmC+4OG7iRVuPcAOngRUuKTX61SgDSz9ieMYZZ0gDqW7dulIFcXRPHPf7+eefA6py0kknYe7cubJ2lW5iiayre+65J2i2l5hIFHcfPXo0Fi1aJG841E0vYUyJo4Spqanl1gtnXjVeHUZBAiRAAiRAAiRQkwiEMrAEC1HIXZhKuw56IUp5dbAsAwAAIABJREFUCrPKZAKKHBqcbsj6WA+3Lm0oiX8/4yMHPvneDU2DrFllNQMuN+QRQzGPyNjqe7NFGlv+TZhfL6x1yrkDjRPZECM72+S6NalxI6iW2tRDLT30aKKti26EeA8fwrEBD0CYRMJASjnzLGjFhfAc2B/SwCp6bQEKX52P1C49UOvhx0KCE1lUeWOGwvn1RlhbtkbGoBEwpNeC+GHq/Opz5E8bC624GJlPTYXlat/pI5HdlTdhBBz//RTmCy9BxogJMJ3iK12jFRYgf+ZEOD5bC0uza5A5dhoM1vDqFYYMNkSHaOsRbjw0sMIlpUa/GmNgiRsDx4wZg0mTJpUrkq4fPRTHAYcMGYJ//etfMjtKHPl76aWXpEklTCxx7K9Zs2ZSuXCMJr1PJAaWbnIFOwapxmvDKEiABEiABEiABGoagXAMLMFEZFu9t8WN979x4WCeVmJKXXK6Eb1aWCCO9JVtImtqw49uvPmlS9bD0s0uUfeqe3MzWpzvy8oK1Hb86cXCDU6IIvJiXIoRaFjHiC5XmeVNiCIrq6Y1bgTVUpx6qKWHHk20dSkxsI4eRv7kMbBc2xLWVrfAmJXtM4zWfRzSwCp4YTaKl74Rsp/+DCL7KnfYABjS0pA9Yx5MDU4/AVvTUPjvZ1H01iIZR+aT4yB+I+Deswu5g/vLrLCs6XORcva5pQRy//ITcof0lxlb2bNeLD1nDKWMth7hhkoDK1xSavSrEQaWMK9effVVebugqEElbgwURdX1phdwFxlTw4YNk0Xe9SbGTpkyRR4HFH8JE8xkMkVkYImaW6IeVjgZWHofUVBemFhiLTYSIAESIAESIAESIAESCJcAN4LhkopPP+oRH86RrhJtXSoyQsI1sPR+mWOmyFpUoVrx8iUomDsTluYtkDVmKuC3jxVj9ZpaKWeejezpc2HIyIT7px+RN3k0jLVqIXPsdFn3yr/pGWQiGytrypy4HSOMth6h2Omf08AKl5Qa/ZLewBIGlKgnJQyhVq1aQdSYOuWUUyKirx8xPPfcc0tqV6mYgbVly5aInoudSYAESIAESIAESKAiAo0aNcLJJwcv5HvgwAH88ccfcgpxi7LoG84v3/Lz8yHGWiwWeeuy+HuoZrfbcfDgQRw+fBiZmZnyAh3/X0gGGy/G7du3D3l5eaGWSJrPh646PyHPMu2WHxOyruqLUg81FYq2LvP7pOLseoFTPgMZWOLnoLjc65JLLpE/AzWHA3mjB8O1fSuyJs6GuYmvXnNFTc/Y8j9yWFxcXFKqRphVOU/0hyE1HbXnvBRWYXbn118hb8xgGOvVlxlYoh6WaLHea0Zbj1Ds9M/5cys4Kb1meLgs49EvqQ0s8UNBHBkUGVQi80oUW6/of8KCAT906BB69OhRknlVp04debOguIWwoqN+ZWtgbdy4EW3btpVzxaIGVqx/qMTjheQaJEACJEACJEACahEQv8BLS0srZUyJy2pyc3OxZ8+ecsGK/lartZwpJca4XK4SE8p/oDC/RLkGs9lc6tIcTdPkmKNHj5YYZf7jRD1T8YtJMc7fONPHiRh/++03tYDGIRpuBOMAOYIlqEcEsOLYNdq6XHmWCaNvtyLNWv7Ac0UG1hVXXCF/7mlFhcgd/hjcP/8IS/OWcO/Y7rsdEIDptAby5sGyNwoGm1eUxhEtkmwqYaA5v1iPgvnPQss5howho+TRQ9FEUsh3330XU3WirUe4wdLAooEV7rsS037it4HiyODbb78tjwWKDCz9ixzpwvotheJ/xkTmlTCwIrmFcP369WjZsiUiuYVQHHns1atXpKGyPwmQAAmQAAmQAAmQQA0nwKM4ar0A1EMtPfRoYqXL3c3NyCnSZM2/epk+MyucI4Slir8HQhbgRsFQ84YysAKtaTz5FFkM3tL0alkzK14tVnqEip9HCEMRUuvzpMzAErcNipv+xNE/kenUu3fvUnWt/CUQhdpFdpb47dxbb72F888vn3K9adMmdO7cGTfffLO8jVAYYXv37pWZVCKF3f9GQ31uMa+oe7V7926ZrXXeeefJ31T26dNH3nao/zv/WBwOB4YOHYqXX34ZK1euxHXXHb8pQq13htGQAAmQAAmQAAmQAAkoTIAbQbXEoR5q6RFrA0uff/G/0iIysLT8fORNGA73rp+Q3qc/bG3ayULqWlERihYtQNHbb8ipRWaUrW2HsIyxkAbW0SPIGzMEnsOHALcL3pwcOa+1eQvUGjwSxsysuInH70ncUFfrhZLOwNqxYwfuv/9+WVdh3rx5uPXWW0ulopdVS6Szi+LsopD77NmzMWDAgFL9CwsLpan0/PPPQy/GLuYQZ4tFhtcbb7whDaxOnTqVmnr16tXo0qUL7rzzTjz33HOyRoNIZ584caJcL9BawnATxxJFGv3ChQtlTQg2EiABEiABEiABEiABEoiEADeCkdCKfV/qEXvGlVkh1rpEamBV+AxuN/JnjId9zUqZGZU5bgYMVmvIzK5QBla5vfHB/SiYPQXOzV/C0uwaZI6dBoPVVhm8EY+JtR7BAvLPwHLv2omiNxfC+dXn0IqLIn6GcAYYUtNgufo6pHXvhZTG54UzhH38CCSVgSVqVYnMq2+++UbeOnjDDTeEJfbXX38tzSZRM0sYTCKzSmRZiaODwmiaMWOGNKjKFoDXTSpRs+HZZ59Fu3bt5HqrVq3CoEGD5PilS5fKuld6002q33//Xdbkuueee2SdiM2bN8sx4mji/PnzZaaWOAvNRgIkQAIkQAIkQAIkQAKREFBhIxhJvMnel3qoqXCsdYmqgQXAtXULckc8BmPtOsieswDGk+pG3cASSnn+2IecwX2h5eWGXUw+GgrHWo9QBpYwr3Ie7SOL6cejCQMy+5kFNLEihJ1UBtZLL70kjZ9w2qJFi9CzZ0/ZVWRGiSN9/fv3l0VCyzZxlE/MLY4B+jdRzE4cURTF2oX5VbaJ4vHClErxu8401Fr9+vXDtGnTwrpVJ5znZB8SIAESIAESIAESIIGaRSDRG8GaRTv001KP0IwS0SPWukTdwNqxHbnDBsCQXqvkRkH9FkJbh9uRMfDJchgrcwuhXkzetf07ZAweCdutf4+LPLHWI5SBpdcTi8vDHl/EemMbZI6cGM8lq/1aSWNgiSuShVkkjvqF0/wNLN3EEtlRIpNqzZo1ssbV5Zdfjq5du8paVsFuL/R6vRBF2ufMmYO1a9fKpVu3bi2PIooMMKOx/FWqwsQSaz3zzDNYsWKFNM3EmL59+6Jjx44yI4uNBEiABEiABEiABEiABCpDINEbwcrEnMxjqIea6sZal0gNrII50+D4cgNq/fMRWG86cYJHpxcoA6t4+RIUzJ0JS/MWyBozFfBLnBDjnJu+QO7owUg582xkT58LQ0am/Hf5sybDfN4FyHjiKYgjbf7N38DKHDEhYCyxUDTWeoQysA7fdmPMjg0GW1uwr/v+uljgTNo5k8bASlqF+GAkQAIkQAIkQAIkQAIkEAGBRG8EIwi1RnSlHmrKHGtdIjWwdDPKev1NvqycMmZU4YLnZH0m/xpYLj0ry5aK7BnPw3T6GSdgaxoK5s1C8bI3YWvfCRkDh8tbBXUjzJCZhewZ82BqcHopgWrqEcJDN1+VkBf15DWbErJudV2UBlZ1VY5xkwAJkAAJkAAJkAAJkEAAArHemAeDzuvoA5OhHmp+TWOtS6QGlmffXuQM7idrT6Xd9xDS7uoJiNM8miaLiudPGwtvUSEyn3iqJCtKc9iRN2YonF9vhOWa65ExdIzv5kC/MZrTiazxM2G+vJkUwj/DqtQY8VlhAfJnToTjs7UwX9YUWeNnwJCWHhcBY61HqJ9bNLDiInOVF6GBVWWEnIAESIAESIAESCBaBA7kaFjzvRurt7nR/BwT+t5sCTm10w1886sHH211YfdfXky724bTapc/wh9sop8PePHEm3bkFmm440oz+rc5seawN+3YvNsTMgbRoXa6AXN6RbZ2WBOzEwlESCDRG8EIw0367tRDTYljrUukBpag5Ph0NfJnTIAwpgy1MnzH+5wOeHNzAIMRtls6IOOxYUCKuQSqZ+8eWdzdc2A/DGYLDNnZgNNZMiata0+k9/mXzL7Sm/unHcgdMxTeQwelSSYKw8NogJaTA83llFlZWVPmwFS/QdzEi7UeNLDiJmVMF6KBFVO8nJwESIAESIAESCAUAWFavbvFhXU73Dicr4lfHMtW1kzyn0eYVsJYWv61C9//7oH4c2VMJDFu2BI7vtvrM6nKrjlxhUOaYxU1lxsodGg4r74RM3rakGbhLcKhNOfnsSWQ6I1gbJ+u+s1OPdTULNa6VMbAEqTcv+5G0Rsvw/n5ep+RZbYgpfG5SO3WC9ZrW/qysso0z8H9KHrlRVlDSyvIl31MDRshrcf9sLW6JeAYkW0l1nGsWwPPXwfljKZ6p8B6481ynCgWH88Waz2CPYueOcoMrHiqXfm1aGBVnh1HkgAJkAAJkAAJVJHAn8e8GLDQjmOFmvzl8GnZRthdGo4UlM+G8l9q7sdOLNvskv/KagYa1jbi18NeZKZGlgW1ZKML//7UGZZpFuhRXR5g+BI7vt3rwcOtLehy1YnfilcRDYeTQKUJJHojWOnAk3Qg9VBT2FjrMr2HDVecaVLz4RWMKtZ60MBSUPRKhEQDqxLQOIQESIAESIAESCA6BET21bjldlzd2IQOTcyom2GAfmyvogysl9Y5seugF52bmdHsbyZpII1ZakeqJXwDSz86KJ6kltWAP455K8z6CvTE2/d58ORbDtSpZcCMHjYZPxsJJJpAojeCiX5+1danHqop4osn1roMbGdFx8tT1Hx4BaOKtR40sBQUvRIh0cCqBDQOIQESIAESIAESiB2BcAyssqt/vScyA0s/OrjtNw8evMmCb3/1yCOJFZlmZdcUJx3HLXPgsx/d6HGtGQ/cGLpeV+yocWYSOEEg0RtBalGaAPVQ842Ihy4iC+v8+kakWfnLjVBvQTz0CBQDjxCGUkatz2lgqaUHoyEBEiABEiCBGk8gHgaWfnTw0kYmTOlmw+ilvmLtkRhYegaX2JaITcpZ9cIvHF/jRSaAmBJI9EYwpg9XDSdPhB5XnmXClO62akgrfiEnQhfxdLytM7DGidaDNbDi992ryko0sKpCj2NJgARIgARIgASiTiDWBpb/0cGp3W0451RjWMcWyz7o0x858OFWN9pdloJBHazg79ej/ipwwkoSSPRGsJJhJ+2weOshzKtht1mRnc6fShW9VPHWRY+FBhYNLH8CJ6/ZlLQ/+2LxYDSwYkGVc5IACZAACZAACVSaQCwNrLJHB7td4yu6Humavx32YshiO4qcwOSuVlx8Ogv1VlpwDow6AW7Mo460ShPGUw9hXo2/ywYzfySF1CyeuvgHQwOLBhYNrJBfz6AdaGBVnh1HkgAJkAAJkAAJxIBApGaSCCHcGlhljw5ajtfXjXRNUUT+jS9c8oapSd24WYzBa8Apq0CAG/MqwIvB0Hjq8cpDqTi9zvHjzJoG59avUfSfeXDv+gmaywnjSXVgvbEN0nv/E4b0WuE9rduFvHHD4fhiPcwXX4asSbNhSEsvN9a9excK5z8D1/++g+aww2C2IKXxuUj7R19YmjSDvGpWoRZPXWhghRY+0XrwCGFojVToQQNLBRUYAwmQAAmQAAmQQAmBSM2kcA2sQEcH9UUjWfNAroZBi4pxrFDD6DtsuKYxUx34+qpFINEbQbVoJD6aeOlxd3Mz+tx0/DIJTUPR6/9B4av/BjQvDLUyYLDa4D12BPB6YWp0JrImzoKpfoOQgOwr30P+05PkPMEMLMenq5E/Y4LPuLLaYMjMglZcBK0gHzAakX7fQ0i7+z6lTKx46VIWMDOwAr9yidaDBlbIHwVKdKCBpYQMDIIESIAESIAESKAyZpI+JlQGVrCjg5VZc+kmF15Y68S5pxoxo6cNaRa1sgr4JpFAojeCVKA0gXjp8WzvVFzYwJd95fzqc+Q99YT851qPD4ft5nbSPPIeOYS8scPg+uF/sF57AzJHTwJSfEepAzXPvr3IGdxPjhMtkIHlPXoEOYP7wrPvN6R17Ym0Xg9KE0sYZcUfLEPhvNkwpKcja+pzSDn7HGVej3jpQgMrPMkTrQcNrPB0SnQvGliJVoDrkwAJkAAJkAAJlCIQSTZUuAbWqm1uTP/QAU0LD3btdAPm9LLhtNqlbxbMKdQw8HU7/jjqRf82FnRqGnzjF95K7EUC0SeQ6I1g9J+oes8YLz3eH5SGNKsB4gdd3uTRcHyyCmld70H6g4+UynzSTSmtsABZk5+B+ZImgQHrRwe/3ABL06vg/HpjQAPL8dla5I0fgZRzzkP2tOdktldJ8zt+KI4tpt3bRxkx46ULDazwJE+0HjSwwtMp0b1oYCVaAa5PAiRAAiRAAiQQcwNr7fduPL/GGZR0kUODyNJKtRhgNQO10wyY0NWGU7NKZ1et/p8bMz50oMFJRszqaeMtX3x3lSSQ6I2gklASGFS89NCPpmn5ecgZ0h+efb8ia+JsmJs0Lf30fgZX+gP9fEf7AjT96KC1eQtYb7wZeZNGBTSw8mdNhv3D5Ujt0gO1Hn6s3EzFy5egYO5MWJq3QNaYqUDK8eKDCdRELB0vXWhghSd0ovWggRWeTonuRQMr0QpwfRIgARIgARIggZgbWKEQh5P1VeTUMPh1O3bu96LHtWY8cOPxWjOhJufnJBBnAoneCMb5cZVfLl566AaW9/AhHBvwAGSG1ZQ5MF9wcTlGRa8tQOGr82VB98yRE8t9rmdpiQ+yZzwP96+/yKOH5Y4Qut3IHfsEnF9uQMbgkbDd+vdyc4ni73ljnoD5okuCFoBPhIjx0oUGVnjqJloPGljh6ZToXjSwEq0A1ycBEiABEiABEqgWBtaGnW5MXuFAVpoBs+5JxanZrH3FV1dNAoneCKpJJXFRxUuPEgMr5xhyBj4E71/7A2dgAajQwPI7Opgh6me1+zscGz4JaGBpRYXIHf4YXNu/Q+aYKbC2aFUOtGvHduQOGyBvPaw95yUY656cODH8Vo6XLjSwwpM70XrQwApPp0T3ooGVaAW4PgmQAAmQAAmQgPIGlssDDF9ixze/etChSQoeb2+laiSgLIFEbwSVBZOgwOKlx/89kQ6zuBTVLysqUA0sCINq2jhZIytQBpb/0UG9yDsNrOi9PLyFMDDLeH1PghmKNLCi947HciYaWLGky7lJgARIgARIgAQiJhDOcb6yk4a6hTBUEKHW1Oc3Gg2Y3NWKi08Xu0Q2ElCTQKI3gmpSSVxU8dJjfp9UnF3Pd/GE49PVyJv6FAwGY6lbCMWxwoJ5s2Ff9QGgecsZWGWPDppOP8M3HzOwovYC0cCigeVP4OQ1m6L2btWEiWhg1QSV+YwkQAIkQAIhCXy01Y2ZHzlC9tM7DGpvRfsm5QvRFjs1bNjpgbj1Tvzz1O42ZKSWPmoWrbXCDpYdSYAEahSBeBkmZaFyY57YjfnAdlZ0vPz4f5fcLuTPnAj7xx/JoIxZ2YDFAi0nx/fn0xrAs3dPaQMrwNFB/YloYEXvRwi/J4n9ngT7ucUMrOi947GciQZWLOlybhIgARIggWpDINQtdeJBNA3IK9bkTXX+WTjCqFr7vQcfbXXhl4NeuL2+xxa/CZ/Zs7yBVZW1qg1QBlpjCOw66MXiL134apdHmraxaOI7d3VjE+5ubkbjU3wZJmzBCdDAUuvtiKcei/+VhnqZx39p4vXC/skqWe/K8+cfMKSkwHzp5Uh/6FE4PluLokUvIb33P5F2bx8JLNDRQRpY0X+XaGDRwPInwAysyL5jNLAi48XeJEACJEACNZjA0k0uvLDWicvPMGFSN5uv1ggA/fiZ+OcMmwF1Mw3Y85c3qIEVDsJga4Uzln1IIF4EhHk14NViONzxWdGaAszpnUoTKwTueBomIpQrzzJBZP+cksWLDQJJE0892l2WgkdvtZb89ylQPJrDgbzRg+H8ZjMyx06F9dob4D16GDkD+sBz4M+wv8yyaHvzliW3ENbqPwipt3crN563EJZGQgOLBhYNrLB/zJTrSAOr8uw4kgRIgARIoAYRKHJqGPy6Hb8e8uLJTla0OO/E8cEJ7zog8k66Xm3GufWNWHn8OGKwDKxQ2CpaK9RYfk4C8SQw/l0H1v0QJ/fq+IPdeGEKRnVmEf2KdI6nYSLi8K+9FM/3r7qsFW89RKZi75aWoCaW+5efkDukP2C1InvGPJganA7v0SPIGzMEnsOHAmN1OuDNzYHBbIEhOxuAARkDn4TlqmuRP2sy7B8uR2qXHqj18GPlxhcvX4KCuTNhad4CWWOmAinlj98nQst466I/Iw0sGlg0sCr/jaeBVXl2HEkCJEACJFCDCKz+nxszPnTIzI8ZPW1IswTPNNBrXFXWwIpkrRokAR9VQQIdZxTF7NhgsMcVxwk/GJymIA11Qor3xrzk9jt1ECgVSbz1+GcrC7pdYw7IQCvIR+7owXBt+xYBbygMQi5YDSzRXRxHzBs/AimNz0XWlDm+elt6c7uQO2YonF99jloPPYrUu3oqo028daGBVbH0idaDNbCU+WpWGAgNrOqhE6MkARIgARJIIAGnGxi2xI5tv3nwcGsLulwVeGOgh1gVAyvStRKIhUuTABK94aAEgQnEWxc9o8Sbcww5Ax+CZ9+vQaUxX3wZsibNhiEtvaSP5rCjeMVS2Fe8Dc9fB+XteMaT6sgC46JGkyG9Vklf3UgJV3t5zK1Fq3C7x6RfvPV4tncqLmxQplac2wXnt1+jYN4seH77FSlnn4OsyXMk53BaRQaWyN7KGdwXnn2/IfW2O5D+0AAYrDbA60XxB8tQOG82DJlZyJ7xPPRbDcNZM9Z94q0LDSwaWIEIsAZWZN90GliR8WJvEiABEiCBGkhg4y4Pxi2zo16WETN62FA3o+I6L1UxsCJdqwbKwUdWiAA3gAqJ4RdKPHURx9X63GSRq3sPH8KxAQ/A+9eBsA0s77GjyBv7BFzbvwMMRhjF8TSjCd5jR6QBIo63iaweU/0Gck7npi/kkbUKm9crxxtrZSBr+lyknH1uQoWKpx7iQf0LuRfMmQZhPnnF7YOa74YRUcg9c8QEGOucHDaXigwsMYlr6xbkjhkCrbBAmlfCsNKKiyAyvsSxw1qPDIatfeew14tHx3jrQgOLBhYNrKp/s2lgVZ0hZyABEiABEkhiAi4P8NQ7dghjqce1Zjxwo2+jVlGrrIFVmbVCxcLPSSCWBLgBjCXdys8dT138j6u5dmxH7rAB0mzKnj4XhozMkA9RuOA5FL250GdUTXi6JEPHc3A/8ieOhOuH/8F6/U3IHDkx7NpJ9tUfIn/6eFivuyGicSGDrWSHeOohQvQ3sPImjIBj/VppDJovuhSpd3SH+eImgDGy2zxDGVhiXffuXSic/wxc//sOIqtOGFfiWGHaP/rC0qQZYFCryH+8daGBRQOLBlYlf4j6DaOBVXWGnIEESIAESCCJCWzf58GTbzlgMQHTe9hwVr3Q/9NfWQOrMmslMXo+WjUgwA2gmiLFUxdx+2DHy31FuWUWzojHkHLO+eWOCQYiJbJ1hOHl+vEHZI6aCGvL1qW66fMZsmqj9pyXYKwbOmNIGCe5Ix+He8f3yBo/E+bLmyVcpHjqIR424BHChFNQL4B460IDiwYWDayq/xyggVV1hpyBBEiABEggSQmImwXFDYPilrUOTVLwePvwbj6rjIFV2bWSFD0fq5oQ4AZQTaHiqYsw9q840yRB6Fk6onaVzJgK0bxHDyNnQB948/PkMUHzBReXGiFqaeU8/jDg1ZA1Yy5S/tY41JRwfrkBuWOfgPmSJjKjS9ZiSnCLpx7iUYd3sqL1RWrc9Jdg9BUuH29daGDRwKKBVfWfCDSwqs6QM5AACZAACSQpgd1/eTHkDTucHmByVysuPt23SQvVKmNgVXatULHwcxKIJQFuAGNJt/Jzx1MXfwOrePkSFMydidQuPVDr4cdCPoDmcCBv9GA4t3wV8IY63Ywy1W+I7Fkvwphdu+I53S7kjRsOx5cbkDFkFGxtO4SMIR4d4qmH/jz+usTjGavjGonQRXDSLz2ojsxiGXOi9eAthLFUN3pz08CKHkvORAIkQAJVJrBhpxuTVzjgcAOD2lvRvkno36Dqt9Z9t9eDs+sZMbOnDRmp5etMfP+7By+sdWLXQS/EmBQjcOtlZjxyi0X+s2iub79G7qhB0OzFCPvmJn3D8MV6BLpdSodS3WpjiLif/siBD7e6cU1jE5660wZzeP4VKmNgVXatKr90nIAEqkAg0RuOKoSe1EPjqcsrD6Xi9Dq+/4gUvbYAha/Oh+WKq2QBb/eun6C5nDBmZsF6c7tyNwrK/+4cL/4t/lmYXrY27WQRd+fmL5E/ewq0nGPSjLK2uiWkZq7/bUXuk4/KOloio8uYlR1yTDw6xFMP/+ehUVKxutQlHm9/+GskWg8aWOFrlcieNLASSZ9rkwAJkIAfgcP5Gga/Yce+I75bgsI1sJZsdOHfnzqhaQhqYIk+/1nnhNsLWFKANKsBDhcw7W5byVXb3twcWYvE/fOPcv1wDSz7yveQ//QkebtRMAPL/tEKFDw7XW5kyt5OJG6dSu/9INJ6/kOpAq8HcjQMXFSM3CINo++wSRMr3BapgVWVtcKNif1IIBYE4r3hEDfedbnKjOx0tYpBx4JtVeaMpy7lCoav+zho6KZGZyJr4qySGwX1js5vNqFg1mR49v9RaqwoAl+r3+Ow3dwu9H8f3G7kzxgP+5qVAbO5qsKzqmPjqQcNrPDVoi7hs4pHz0TrQQMrHipXfQ0aWFVnyBlIgARIoMoERP2jmR86sPI7d8lc4RhYPx/w4ok37dJkES1QBpZ+NC23WEPnpmb0vdkCkxHS8Cq5EEjTUPjvZ1H01qKS9cMxsDz79iJncD94jxyS4wIZWJ4/9iFncF9wKoU6AAAgAElEQVR4Dx9G2r0PIP2eB3y3H3m9KP5gGQrnzQZMJmRNfkbWLFGlvbTOiTe+cOG8+kbM6GlDmiX8DXOkBlZV1lKFF+OomQTiueG48iwTxt8VfiZkzVTE99Tx1MXfwCpa+G8ULX8T1utuQvqD//JlQHm9cGzcgIIZE+DNyy1/o6DbhcLXFqBo8asydmPtOvLv3mNH5N9t7TpJQ8qQllahpO5ffkLukP6A1YrsGfPkrYaqtHjq4f/MzMCq+A2gLqp8Q+L/cyvQ94QGllrvQ7BoaGBVD50YJQmQQJIT0I8OiqN/wlQ6lKeFzMDSjw5u+82DC04z4oc/vAENrBVbXJizylnh8UL96KDxpDrS1RKmU0gDy6/WiKXpVXB+vTGggeX4dDXyJo4MnJ3ldstiu6LOSXrvfyLt3j5KKK1nw/15zIvBHaxoe0noo5z+gUdiYFV1LSWAMYgaSyCeG0B/o0Q48M6tX6PoP/NKjqmJ7E7zJZch7Z4+MF90acUZO26XrJNU/N5SuH/eCa0gv9zPPL0gebjihvyZGe5EUegXT13CrbUk/1sw9SkY0zNOFGTXNBS9/h8UvvpvmC+4CBkjJsB0Sn2fgZWXi/xpY+Hc+F/Y2rRHxqARQIo5MB1NQ8GcqSh+fxnSuvdCep9/RYFi9KaIpx40sMLXjbqEzyoePROtBw2seKhc9TVoYFWdIWcgARIggSoR0A2Mv3K9GHCrFcs2ufDLX96QBpZ+dPDSRibccL4pqEn14idOvLXRBZG9MKV7+duY9KODIpsq48lxKH57EVzbvwtpYOlHB63NW8B6483ImzQqoElVtPgVFL70PILdSlXw3AwUv/sWbB1uR8bAJ6vEMlqDl25yyXphoq7LrJ62iI8rRWJgVXWtaD0z5yGByhCI14ZDZF5de87xY7xuFwpeeAbFK5bKo8syy8dilTWXhBElMjzT73sIaXffF9DEcu/Zhbyxw+D5/TffIxuNMutHGCSWq64tweDc9AXyZ02uGIvXKzOFjLUykDV9LlLOPrcyGKM+Jl66iMDfeTQtrJ+RWn4ecob0h/uXn5E5diqs194gf1kiMnThcATk5zmwH7lD+8N79EiFWbqh5ok64AgnjKceNLDCF0cFXdy7dqLozYVwfvW5/BkWi2ZITYPl6uukuZvS+LxYLBGVOROtBw2sqMgY80loYMUcMRcgARIggeAE/I8Otvt/9q4DSopi7X6bd1miCCKoPyqIYlZEUcGAiigqmEBFeSqiiGJA8AkCigRRJJhzwJzFhAF9ZlQMmAP48BkQBZW4bGL3P7eWGntme2Y6d8/srXP2ELYr9L3dXVW3vrBrvgw+qFBGPVSeVsDSroNoeeqAYsG/r3uxwtTK6rWvqmXqcxXSsnGOzBhYIm2aG1zhDK6DjU4cqOJQrRpzUVoBS7sOov/m026W6h9/UBtCMxdCbAJXjbtE8tq0lebTb5XcTTaNAVJbUS6rLr9YBY9vPGyElPTrH/rjsmZ9rYx4sI6Dk/ctkDMPLLQ9JqsClhd92R4cKxABDxEIasNx++AS9X1DKX/lBVlz7VWS26SJNBk1Xm3MlOmqwS05p7RUmk29UfK37Rh3t1XffCmrx46QmpV/S37H7aXx0AulYKfd6tyaHRQ9lqL9DpCml08SybdnremgS0tVguJl9DFF0nNHa/dcW7ZOVo2+MG5+qXjvTVk9/lIp2L6zCrqeU9o4/v5qa2X1VaOl4q3XpPTMc+tESZOy7s4blQiAWFlNLhkbGR70UIPiIxEauhCmfl3C5gXi1coLBguycQZRcuBeO+vOyIpYYfNBASuIp9B9HxSw3GPIFohAxiAAseTtb6vlvrer5Jc/a1RAb2Sf26JlrgzqXiDdt88Xsyg/ZZW18vB7VfLSZ9Xyd1mtip0EV7d9ts2Tcw4plOaNzGMDIetd2xa50kIH2zVz+SgolPwO20mjM4ZK4W5dTE/LIXLgpL18zuOy4Y/f607cN2mpLHrgdlZvwbuRkUzIeqddB1s3y5VpJxdLUb7ExJNkMbCMroNnHVQo/fcpSJn1DtePebxcPlmyQXbcIk9mDCxWMbBQtOugztiUU1BQb4NR7wE3pim/eLQU9z5atKuNaRB3XD9prLqmcK9u0vi8S1RsElh+rbvjRil/+Xnl9tNswjTJadwkY94nDpQIEIHgYi1pKx9s9FaPu0QqP/7ANFC3URRvcsnlUnz40TGa8LvV40cpd+eiA3pKkxFj08ZVSsWx7qv6m6+k2VXXScHuXSLzSAS1ETS6D2qLtcI99pImF42uJyKZWWClnDs2orl64hipeOPVpG7mNX+tkJUXnyM1K5ZHLpYiBazIvBKmAwnqPUkmLOpnO0iUklnDBzmGZH2FzQcFrCg8BenHQAErPUa8gghkBQIQMaa9WCGvf1WtBKiSwhwpKhCViW59Za06vD52r7oA30Y56vdVtTL28TprFFzTuChHHVSvXl8nZLVqkiNTBhTL1q3iT68Rd6lpSY4c1HnjyWyCyweECpg0x1w+kmSiq/n7L1l95aXqxBbZ6nKbN1fptVVw15oaJYTg1DZv83ZxPCHWxpppEwUbjHpZ79K4lwRFuNF18LJjiqR7p3wxWuQkE7CMroNX9y9WWQXTWfysKa+VGXMr5ZCd8mNuOEbXQb35MjshT8TD6DrYdNxkFZMk3SaktqxM1t42S8rnzlG8xUpOrhR27SZNLh4tuS1bBQU9+yECRMAjBILacGhLEnyjVl89XsWtgsux0eVP31IywQOx9hBzL691G2l2zU2S16Yu1pLTottD8olmE6eruSYqJShehhxcd4iCAtfMVZcMEyksMA2iXvXFQll12QUKp2bTbpL8rTsILOKQ/TansFBZ6OZt2T4OQi1Obfj1F2k6dpIU9ehZD+L1jz+o5hcIiFHjQQ82KD4SwaEFVuo3MmxeVhx1oG9ug8nuHGvvTZ97IyqfqrhxhM0HBaxIPhb1BkUBKzN44iiJgGsEtOgB4Wp4r0IlZECo2lAjcsu8Snnm4yopzBMZd2yx7NNhY5wREZn+YoW8sLBaCVWIQdKxTZ1Q9dOfNTLh6QpZ8keN7NE+Tyb3/ycz1LJVtTLigfUy49QSad20Tg7TooeZy8e6B+6SsvvvEpg2J2ai024BSqiaOF1gKYSy4fffZM2ky6Xq6y/qZTRCrAzE1Njw80/S6MRTpNFpZ9VtLCy4l7gG2mIDia6DI44sUnykE7ASXQc1H+kELAR4f+e7ajn9gEIpAL0JroOlZ52vrN/SCViJroOaj3QCljHmTKJ4CfGxMTaie3S1iB4vIwIBIuDUcnTdWll33+3KcgTfJJS0lqMmfaWtEyAUZl0FteGwGmepZtXfsmrUeVL9vyXKqtMocCGeVfkLT3sT5NtoiTpyrBQfdmTITMR3HxQv6DUmkmhM3ntTCvfZX7l35jZtVm/ONrr5Ga3iIAQ2vfLaWJ3adWtlzXWTlPtg3lbtlSimEo0Yij6IwRzTbPxUKezWPVI86MEEyYcRAApYqR+HsHmhYBLed8vsPSEfkfx81hsUBazM4ImjJAKuEEgXZwcugpc8WC7f/VYjvXbJl1F9ilR/sLK6+IFy+XFFjVzUu0iO3C0+zgUEkYnPVEjj4hy5/rRi5S6IAsFrxtwKeW5EqZQUSpwoglTYJSecEnc/RpePkuNPlsbnXKh+j8UrTmarvv3a9OS1auHHsmrMhZLTrIW0uP4uyd20zoIHi93VV42R/I6dpPk1N8a7pRkW2GFmvUt0Hdy0SZ3Ql0rAMnMd1ECmErCWLK+Ryx4pl+sH/SMoJroOqiDIwNwkRkmMLBPXQf27VALWht9+VTzW/PG7lA69UEr6HFsXb6a2VlluYYOSk5cnTeGCg8xhLEQgKgg4tByt/v4bWTV+lNQs/z0WIBy3lNJy1JCNDW7SSugtKv6nzlbtpdmkGfWsTcOGKqgNIOagPruniLVUUyPV/12k3JLhXpiYtU7PJ7im6birBbFn1s95XImLOQWFUrDL7lJ69gWSv00HS5BqayLtfq2/oZYqB3BRULzgVu49u0QlvEBR3/sxF8mGn35UuObAarqmNuVzrOcIBGLXAfUlN0dqV66U2qpKyW3eom5+2GGnesjpGGSm830AOFvtIkg+jGOigJWaobB5oWASzw/5sPpFadjXUcBq2Pzz7hsIAkv/rpHhs8uVq+CVxxdLl63/sbDSENz0aqU8tSA+U92ylbUyfPZ6WVdhXu/7ZTUq4Disiab0L5bO7eoWsLDMKquojWW8Q1yKv4efqQQpuPvpRWh5lUjxxozYZfffqawVjL75ynVg+GCpWbM6rp4e84aff1RxL7A41u4I+J0+ZTeKYUaq1z/9qKy96Tp1UosT26CD7pq5DurxpRKwzFwHdb1UAhas6Hb9v7xYoF0z10HdTioBy8x1UNdLJWDFgusecUxdXBT4ohpKjPv9D4pUEOQG8nngbaZAwInlaMwiZNG3yt0Jme10nD5YMCJpATbqRQnPOzJQrb7iUjWaxogtd0hv9a7U/LlcJUhQ1qb7HiDabTcqxAW54UCii+3b5snBnfOkUVHddyQxhgxEk0YnDZKS/qfGufTpeQjzSk5xicpWWGcNWhITSlC3ycixUnRwr9TwVlfLmmlXSfm8uaZxuKLATZC8nNStQAb12Gjdu/HwCfPs+uefUnGp4P6f13ozFS8RiTrM4lZifYA6eOfiYl12P1gFbtcHVEZsjfOV2eFYFHjQYwiSD+N9U8BK/RSEzQsFrHh+yEeUvlrRHQsFrOhykxUjg7Dx4x81Mvfzannj62r5V49COSLBise4Ybdy08hCdN0pxSqIOMry1bVywf3rVSY2fQIYa6e2Vp0GVrz+sgoUXTrkfCnqfnBcN8YFkJX+E4NUI5PRyovOFogpyYppYGsrnXl0DdwEl6+pFShNmzTOUTGTEgtEpze/qVZxsIYdWpd1DYLXyIfK5Zul5tnYXvmiWqa9UCGwHpp1aom0apojVRtERj1croKRXz1gYzwQpBlf+TeWtXWuAfkb42VsEMnfqKVp0cloFZUuWG8snsnmW0jzGbepU1qprlYxTvC7xAC++p5jWY923FmaTZ4pOY1KPULaWjO3vV4pj71fZe1iEZV5C1Zxox8rlz/X4q2yVhBD64Ad8pQV3QWHF8UExrKH75V1d91srRERlVkQm7pVlw6XDcuWWq7XdPzVUthln7qshp9/Kk3HTJSigw6rVx8bc1ho4dlofv2dcVkKLXfGC4mAxwik2xwnsxzVFqB57baol3UTQ9TfrdymzdV3C+7RsEZcPWWcmquQDVS79Opb0q676hBgyiyBq1VUShgbjofPaxRzT197/TVSMf9tNb9oix24JTe5bIIUdN45BlP199/KykuHSe2aNUpAQfwsFU8pN1fFSlwL98J5cyWv7RZp42NV//C9rBo5TAQZvabdUsdhxErQvNjJRhgxqAIZTtB86JuigJWa3rB5oYAVzw/5CORzlPGdUMDKeAqjdwNatHriwyp5f/EGWVn2z4bbLCg1rHvGP1khcHNKVXSw8R7b58u4Y+viBaHAuujuN6vk8r51bm/YCEC0Wv/ck4JA3ur0b2PBhrqegLW+TNZMvUKqvvsmZf862HhxghVJ7FT3j2VJ64ctYKV7SmBpddED62VVWW29GFhwE5zybF1639O6F0q/LgUqgx0EyZtfq5S162vl3EML5Zg960QpoyA5d1SpqViWOJ5UGYSUm+D4kaoKXAuLD+2tgrhXLpgva2ZeLbUr/447MU8XwwntxILGljaOcz1Mh5NXv7/3rUp57tNq8+ZqRdaW16oMkaVFOVKQLypAPkTFSc9UqCyQZqWqWpSlHLJKwqUTL8i5hxRK123yVFbDiScWxzZ86596RMoefzDJ7fyzCVQuMYVFUtBpBykdMlzWTBknGwzvU1wDlRUqq2DMZURy1AYRz35i2vTEjsPmwytePW/HggCfsk+Du2zSb5BZfKeiYpUVstHAwXUunQkWc57fZ0QbTGY5ahyumeWo2f8Z65i1q7Oz4SCk2aSZUrDbnvGoGASu0jPPVRYpUSlBbjhg6YOYi53a5qrvY2JRGWsfvV/KHr5PckpLpdnUGyV/247qMv2dwTVNRlyuXAzjeFm1Ugnp1Yu+TXr4oa6vrZW110+V9c895U0sLZ+IDJIXfQuIk7lvx/oW3j7dYkY1GwYfAIgCVurHJGxeKGDF80M+MuqzFtpgKWCFBn32dvzRkg0y/olygXsY9j1btcyVv9bWCrKgJcuqlg6Nletq5aIHy+X3lTX1BBb09+PyGjm+a52AElukrlurTlbzt9tBapYtVRZAZgJWur7VenXtGlk56jwV0yHx9Fv3hxPf5tfeJDlNmlppMjLXQA5BHCsIUgjefsVx/wRj14N869tqufGVynrWP40Kc+T0Awqk314FMUHRKGDdfHqJdNo8Pjth/R3HP5sBY2BX43WVn3yoTschTBoLsG587sUxVxvFVaoYThsrR1kwSRfEPdmDk8yFEPyOfrRcTti7buOXrljBz6yNpC6Eho13ybEDpPHQi+oJIrEMUjvtGopFXDpMAv29TQE+1di0+xviKZkKWAnxnbRgGcsMGpFsnYHib+wsieWo8RJTy9GydYKsmyr7aZMm9YavM7XlFBdL85m3S26rzdRBi5mbtbFyOmEsLJyC2nDcMKgkZkWa8l6rq+vcCt/5jxjdyK1899feOlPWP/GQFB/ZTwnwZgXun0gSIhUV0uzamyR/2+3Cgj5lv0HxkjgICibmtJCPSL4mEjYvFLDinwvyEc33JGqjooAVNUayYDwL/7dBbn+9Ug7dOV9luoPbGixAfvijxrGApV3VdtoyT67uXxxn1QMLod9W1qoNOgrcBNbdcYMUHX6UFHXrodwK0lmApINdu3wUdd2vXvwRHUg8v+P2Gbn5nvNxldz8aqW0KM2RKQOKlbWPsSBwOLIUPvdpnctb042umwjwjgKLuIt6F0oTWP1YyKKXiDVcZtZce5Xktt5MxbmCEBhXqqtk3f13qhN1lNwWdRmIVDBkESnufYyKQZLTqJH6txUBxspGJt0z4dfvvRawMM7XvqxWMdMP6pwiAPLGG7KCn9m9p4qBlSy2DywZ8Ls111wpNWvWSGMEeD92gF/QZkS7Xgnw2uUM8ZNQzAQsHfzYLDMoYtesu2VmPSuWjAAxoEGmshxNNQQt2BpjYGlX9Jo/fjO3wBKRhi5g2RFGNFbGOIc1fyyTvy8YLLXl66X51Jskf7vt69FkBeNYTL9DekuTS8YGHkPR6uMd9kbQ6jgbynXkI5pMh80LBaz454J8RPM9idqoKGBFjZEsHI/TDbmGQmfIW/x7jVxyZJEctnP8JhyWJ7Du6r/PxmjgCRg63ZDrZmJxTr5YaJqiWW/cjcHHM4VGLV4VFuTI2L5F0nXbeAsdSFQQrxDcvX2rXBnXr0hZ1KEgFtNVT1fIFz9vUC4DY/vVCYt2+NbiFYLommagM2TlKthhR2kyZqLkbba56r9m9SolfFS+/05ctikrfDc0AUvz2K1DnkAELkhhiGUFP7sCFoSqsgfvlnX33SGx7GoljUQ2uh0iwG9xryOlyYX/jsVHy5R3yOtxeiLAG7JFFu7ZVSo/er+egJUuvpwxvlOyWHJe33tGtWdwI0tmOWp2P9U/LJJVl54ntVVV8YkpDLH7zGJgCTi9ZoKKkRW1uSaIDcde2+T9kxTkrz9l9fiRUlO2TppeNkHyO3RKLkT16ClNx05WVp/aTbP6xx+k2YRpUth133r10llgORUtw3i2g+DF7L7sCI1h4BJWn+QjLORT9xs2LxSwKGABgVbzPozmCxLRUVHAiigx2TQsO4KG2X2/jRhMcypks+a5MuOUYmleGh/34r63K2X221WSLN6S0w25HkvVpx/JqrEjJG+r9tL8mhtV1iJj0RntkmW8iyqXH/6wQa56pkIqq+JjWBnH+98/alQQ98oNIlNOLFLih7H8tKJGRj5crkSrcccWKxdEq3xXffW5rB47QmrXr0+a9Smdq8aGZb/JqlHDVBp07dpphe+GJmCBM4hY4PyBdyoFYjAs6xAva4uWucr9Ftm91HUWXDBtC1iq4VoB52UP3ClVX3ymgiYjXlZ+h+2kpP9pUrRvD+XyyxKPgBM+jNkiiw48RFZPHltfwCpbJ6uvHi/Vi75TrlJmm3md3c2YWIH81CGQ1nLUBCi4oq8ad4l6/ksHnSWNTjkjzp0WMRtXT71CcnJy47IQInD72ltmqkQkEIAbooAFOLUwEhOiflik5o7iw46MRzuJCyEu0tZTZtkcY9kjF39v3i4Smzz+oKy9bZYU7N5Fmk2cHpflMGrvRtgb86jhEfZ4yEfYDJj3HzYvFLDieSEf0XxPojYqClhRYyQLx2NV0DC7dWS0Q/yeT/+3Qc46qNDUyuqmV+sshP59dJEctEN+LKudbs/JBjA2Fr0QfvdNaYK05r2PrjfMmKvCHl0FsWOqF38vtVWVKqNa0SG9BZs/s5TRYVJtFK/O7lkYF8PKOK6XP6+Wa1+okPab5sr0gcUx98EYtiJy6cPl8vGSDXLiPgVy9sGFsSyEn/+0QU7rXiCDutdlNDQWo3hlTBefeF0sW+D2nZW1Qj0cEV/pqtGCrF+xwMYGS4bGw0aolN1J2w0pC2GY3LPvzELA7vdLuw7iLptPu1lgbbL6yn+bx8BKAUXNqr9l1ajzpPp/S5Jaq2QWkt6NNq3lqElXMfHq80/jLEbjLq2ukjXXTZLyV19U/10Xk6xQZdZT/27bTjb8b0mDFbCMmQf1vIv4YbCwimUbrKmRmPtrSYk62Mjv1DkGc8y19q8/pdGpZ0rpwDPrZyHEYdW0WyR3kzp3dV1iAteSxabW2N49Yd60FPZG0Ju7yJ5WyEc0uQybFwpY8c8F+YjmexK1UVHAihojWTgeNwKWDgiPuEszBpZIm+b1sw79+5FyWfDfDTHkhhxcKJ/+uCHmbmB3A2ikQFvq5LbYxDQdOq7VVgrJqIPlVrNJM+rHdgqJ60XLamTs4+WyYm2tsryBgFUf1brBJQsMbhy6xv/YvQpUpjyUCU9XyJvfVEuvXfJlVJ+N2SE3VsIGYtXlF6uA7KX/Orsum1aSLGep4irpMZhZiejAysms4rTVnDE+Skh0sFsikBIBW98vg+ugFtytvENxA6ipker/LpJ1d9wolR9/kFxsCYk3WA8+PL9KPli8QdZXmmfkdDu0ksIc2btDniDjXYfN4q0CrViO1uvfIEwV7LK7EgQTLXljdWpqpPz1l1W8qw1Lf5Wc/HxBndKzL1BCfdkDd6lDkUanDnZ7m57VD2rDce3JxbFEFBAEV8OF/L231H0kJiCAdSess4oO7lXvPmHptmbaxDorUATab9pUiYT64MnUnV1EdMy4/I6dTK2xPQPUo4aC4iVxuHQhNCeQfHj0YHvcTNi8UMCKJ5R8ePyAZ2lzFLCylNgo3ZZTAQtbkwlPVQgy4B25W75cfES8EKLvERZYL31WLXtsnSvnH1YkmzbJkQ01Inkb9x22NoBG4GprZc2MyVL+4pyUqbLLZt8hZU8/IkX7HSSlZ51Xt5CuqZGK99+WtdMmqlhNxmC9YXKzZHmNXPZInXgFwWnoIcnFK4xTC4gFeTlyzcnFsl2b+M3cspW1ctED62X5mlq5qHeR4gnlhYXVMmNuhZy8b4GcfsA/fUC0QppybMzMXGgSsYm5+hUWKgExb8v28Xvtv1bIyovPkQ2//iJNx06Soh491e+x0Vt91RjlngbLLcWJLtVVsmr8KBU8HMHfS044JUxK2DcRSImAne+X0XWw6bjJKp6YVQErUYiHANDopEFS0v/UyLhJQbwaft96qagO5qFBXMADDYkPrFqOxo3OKF7tvJs0vfJaZZ1rt8Riln2yQJpeOVXgAheVEtSGA3Gw/n1U0T9hBDDPvvGqlD3xoGxY8l8lQEEYLNxtT2l02hDJ36ZDUoiq/7tY1t0+6x935sZNpKhbd2n0r7NjcRbjlgMG1+pMmTeC4iURZApY5o8d+YjKFyt+HGHzQgGLfAABxsCy932ggGUPL17tAAGnAtaXv2yQyx+rUEIUTl63ae0sPo6dDaDx9nSwXSkoUO4Eee22tH33OqZJbmkTaTbtJsnfOvmC2nbjNisg6DrcMZENsu+edeKVFvmSNYUA+nAR/PrXGmWJMLl/sbRsXGevtbKsVibPqVDug22a5ch1sJBrVve7ZatqZcQD65UV3JYbg75DyEPg3aovP49z3Uh1GzghXw2xCUGoEzZ/iAsDdxuIVSo+mcHlAzGxkOZ8w88/SclRx0rp2cPrNuFG95KmzZSLVd6W/2cTSV5OBIJDwOr3K9F1UD/XVgWstddfIxXz31bR0rQ1CjKCNrlswj/uWcHdtmlPiNn3xtfBqFewvhp80D/uz3YsR2ODr6mRdQ/cJWX33yV5W27lyhK3+ofvZdXIYSJFRY7nI7/oC3IDCF4G9ShMmYjCr/vMtHaD5MWIDQUsCliZ9K6E/Z5QwKKARQHL/heDApZ9zFjDJgJOBazpL1YoS54e2+fLuGOLkrq5pRuO1Q1gYjuxVNlHHCNNLhqd1M0tpQCzZrWsHDlMIIaFfWo+5rFyeX/xBuWtB5fMJF576naO2j1f/tWjbvOmrbZgZRWrKyJry2ulukakSXGOjOlbJDgdN5Z3vquWTpvnSaumdaLWmqvHS/m8uSreSG6LlikDdjc64RQpOXaAqhez2vr1Z0PdnH9cPpq3qMtguMNOcf1XLfxYVo0fKRC66txEmqkYZXA9gXVJ4/MvkeIj+qZ7fPh7IhAqApa+Xyaug3rQVgUs401COF7/6P1S9vB9klNaKs2m3ij523YMFQd03mdamW9ug8abQ0KDCw4viokkdi1HVVuGzJt5bdspS1AIgk6KMX6WaYZCJ416WCfoDSDCBGCOalSUzAwFfaMAACAASURBVPndw5vL4KaC5kVDRQHL/KEhH9F8mcLmhQJW/HNBPqL5nkRtVBSwosZIFo7HiYCls9+VV9XKlccXS5et48UROzBZ2gAmNKiz39WWlcWnOrfTsYuMbja7sXR5YqywVJWM8axwHaytHnqvSv7zVbX8XVaLvZk0KcmRrtvkyb96FEjbFubWcQjCX7CRunSxwozjSYzxAhEKcavgIrXhj99VJi4E2C3qfrCKoZW7aSvT26nnJrIx612jM4ZK4W5dHImSlsDmRUTAIwSsfL/MXAd1904ELFU3RSY3j27NdjNBLWzvPbvEleUoPpAQ69dOnyy5rTdT2eocWXpWV0nlpx/J2ltmyIafflQiYrMp19cLLm4bSI8rBMVL4rAplKQmkrx4/KC7bI58uATQp+ph80IBiwIWEKALob0XnAKWPbx4tQMEnAhYd71RqQSTPdrnKbc1LYLUW8B+VS03z6uUHdvlyth+5tdZ2QAmtqtTZaeLXVX54XuCgOGFe+xVZ6WVXxcDShdjuu+wLbAcUMcqRIAIhIxAuu9XDeLADR8sG5YttTzSpuOvVuJvuhLLsNqtu8q6lvh9S1ff698HtdEwZrtzYjla/f23svLSYVK7Zo2KyZRT0igpFHmbtqqLi2XIeKfcOd9+XWqQfbC2RtVFIPemYyZKbktzsd5rrO20FxQv9eb/0aV2htngriUv0aKcfESLDz2asHmhgBX/XJCPaL4nURsVBayoMZKF47ErYOnA4IjZdMmRRXLYzvGikBEixGa67NFyyU8RJyvdBjARcrUhRGDwZUvTpsquXrJYVl0yTKTQPE5W1RcLZdVlFygXtrBjYGXho8VbIgJZj0C67xfivSG23IYVy82xqKyQmlUrldtsTnMkM8iRJhddJvkdOql6NWXrpOllE9S/E4sWsJAcoenYyaFbLAa1sDUKWE4sR3XyCViOpiu5rdtIi+vvirMiVX2++ZrkNm8uBTvuotypC3baLaXbdbp+/Px9ULxQwLLHInmxh5ffV5MPvxF21n7YvFDAooAFBGiBZe/9pYBlDy9e7QABuwLWo+9XyR3/qVQZ76adUiyNCpPHuaisFvn3o+Xy2f82yM5b5snYfkWxION6qOk2gIm3pN1xCnbbQ7l+qODfyYqOPfPem1K4z/7SZNT4WIapDb//JmsmXS5VX38hxYf0liaXjA3dgsEBfaxCBIhAiAjY/X4lDjWZC6HROrTJyLFSfNiR8VUbsAuhUcAKkfqM6TrsDWDGABXwQMlLwICn6Y58RIsPPZqweaGARQGLApb9bwMFLPuYsYZNBOwIWCvX1cpFD5bLz3/WyDk9C+X4rgVpe0OQ8csfK1eZ72CJ1bg4R2pF5KkL69w27GwAESx35ajzpHrRd2K6qTMZjQrwO+YiFaMkZuVQUys1f/+pst4hQ16zSTMcB/BNCwAvIAJEIGsRsPP9MgMhVQwsbWGV22ozZWFV0HnnuiaM2TpLSqTZlFmS36lz6BgHtdFA1lu4r7NYQyAoXhJHwxhYqfkhL9ae36CuigIf1Yu/k7JHZkvlB++qpDZ+FLhMF+69nzQacJqpZa8ffbppM2xeKGBRwKKAZf8NpoBlHzPWsImAHQFrzsdVctOrlcqKasbAEmnT3FqWIR1k/LUvq1XAcWTLm3dZXXwMOxvAiv+8IqunXiF5bdpK8+m3Su4mm1q6Wx1kfP3zT0kNXHlyciWv9WZS3PtoKenXX3JKG1tqhxcRASJABIwI2Pl+2RWwINivvuZKqXzvLVU1t1lzkcKiuGydEPKLDu4VCVKC2mggo+pp3QulY5vcpPEXIwFIRAYRFC8UsOwRTl7s4eX31WHzAfFq5QWDpbaiwu9bVe3nFBVJ81l3Rl7ECpsXClgUsChg2f8kUcCyjxlrEAEiQASIABEIBAE/BSx1AzU1UvHGq1L2xIOyYcl/pbaqUgUeL9xtT2l02hDJ36ZDIPdppZOwNxpWxtgQryEv0WSdvESLl7D5sBPPzyvkig48VJpePsmr5nxpJ2xeKGBRwKKAZf/VpoBlHzPWIAJEgAgQASJABAJGIOyNRsC3mzHdkZdoUkVeosVL2HysOOpA39wGkyENd8JNn3sjWkQkjCZsXihgUcCigGX/E0EByz5mrEEEiAARIAJEgAgEjEDYG42AbzdjuiMv0aSKvESLl7D5oFBi/jyQF74nQEDHVOR7Eq3nIak4Xltbi3jXLESACBABIkAEiAARiCwCYW80IgtMyAMjLyETkKR78hItXsLmgxtzClhGBFrN+zBaL8jG0fA9iSQtkRsULbAiRwkHRASIABEgAkSACCQiEPbCloxEcwNIXshLJjwDYX+/KGBF8z0hL/G88D3JhK9Z+GOkgBU+BxwBESACRIAIEAEikAaBsBe2JCiaG0DyQl4y4RkI+/tFoSSa7wl5oYAFBKJqERfVbysFrKgyw3ERASJABIhA6Ags/r1GHp5fJR8s3iDrK/3xuC8pzJG9O+TJSd0KpMNmuaHfc1QHEPYGMKq4hD0u8hI2A9HcmEcTlfBGFfZ7QqEkmu8JeaGARQHL/neZApZ9zFiDCBABIkAEGgACEK+G37deKqqDudmifJHrB5VQxEoCd9gbwGCegszrhbxEkzPyEi1ewuaDQgkFLCMCUbX44XsSre9WVEdDASuqzHBcRIAIEAEiECoCVz1TIW98HZB6tfFOD+ycL2P7FoV631HtPOyFbVRxCXtc5CVsBqK5MY8mKuGNKuz3hAJWNN8T8hLPC9+T8L5RmdQzBaxMYotjJQJEgAgQgcAQ6DOtzDe3wWQ3AXfC5y9pFNg9ZlJHYS9sMwmrIMdKXoJE23pf5MU6VkFcGTYfFEooYBkRoAVW/PPw2uhS9R98T4L4GrrvgwKWewzZAhEgAkSACGQhAmFvOLIQUle3RD5cwedbZfLiG7SuGiYvruDzvHLYfHBjTgGLAlby15oCluefPF8bpIDlK7xsnAgQASJABDIVgbA3HJmKm1/jJh9+IeuuXfLiDj+/apMXv5B11m7YfFDAooBFAYsClrOvV/RqUcCKHiccEREgAkSACEQAgbA3HBGAIFJDIB+RoiM2GPJCXowIaEsG/F/14u+k7JHZUvnBu1K7vswXoHJKGknh3vtJowGnSX6HTr704UWjYb8nFLAoYFHAooDlxbcsCm1QwIoCCxwDESACRIAIRA6BsDcckQMk5AGRj5AJSNI9eSEvZgIWxKuVFwyW2oqKQADKKSqS5rPujKyIFfZ7QgGLAhYFLApYgXyMA+iEAlYAILMLIkAEiAARyDwEwt5wZB5i/o6YfPiLr9PWyYtT5PytFzYvqyeOkYo3XvX3JhNaLzrwUGl6+aRA+7TaWdh8UMCigEUBiwKW1e9V1K+jgBV1hjg+IkAEiAARCAWBsDccodx0hDslH9Ekh7yQFyMC2oVwxVEH+uY2mAxxuBNu+twbkSQk7PeEAhYFLApYFLAi+XF0MCgKWA5AYxUiQASIABHIfgTC3nBkP8L27pB82MMrqKvJS1BI2+snbF4omMTzRT7sPb9BXU1egkLaWj/kwxpODf0qClgN/Qng/RMBIkAEiIApAmEvpEhLtDaA5MMcAb4n0XwywuaFAla0vl/kI5rfL/LC9wQItJr3YTQnkoiOigJWRInhsIgAEWhYCCz+vUYenl8lHyzeIOsra325+ZLCHNm7Q56c1K1AOmyWG9cHs0XVhzzsDaAvD0EGN0o+okkeeSEvRgS0CyE35tyYZ8LGPOzvF98TvieZ8J5EbZajgBU1RjgeIkAEGhwCEK+G37deKqqDufWifJHrB5XERCxmi4rmyWwwT0Pm9BL2RiNzkAp2pOQlWLyt9hY2L9yYc2OeCRtzvidWvyjBXEc+gsE503uhgJXpDHL8RIAIZDwCVz1TIW98HZB6tRGtAzvny9i+RepfzBZFASsTXqKwF7aZgFEYY4wCL7Qgrc982LxQwKKARQEr+ReZlorRXHfxuxXGKsJ+nxSw7GPGGkSACBABTxHoM63MN7fBZAOFO+HzlzRSv2a2qGgupDx9yLKgsbA35FkAoS+3EDYvtCCN5veLG0EKWBSwKGDZnXTCnk/43bLLWDjXU8AKB3f2SgSIABGIIcAJO5oPQ9i8RBOV8EZFPsLDPlXPYfNCC1IKWEYEohoMOez3hBtzvid8TygoRnMVYX9UFLDsY8YaRIAIEAFPEeDC1lM4PWssbF48u5EsaYh8RJPIsHmhBSk35tyYc2Pu9OsY9veLwmI8c+TD6ZPcsOpRwGpYfPNuiUAMAWa9i87DwAk7OlwYRxI2L9FEJbxRkY/wsE/Vc9i8cANIAYsCFgUsp19Hfr+cIudPPfLhD67Z1ioFrGxjlPdDBCwgwKx3FkAK8BJO2AGCbaOrsHmxMdQGcSn5iCbNYfNCAYsCFgUsClhOv478fjlFzp965MMfXLOtVQpYITBaW1srn3/+ucyaNUvmzJkjf/31l/Ts2VOGDh0qffr0kaKiusxgLETALwSY9c4vZJ21ywnbGW5+1wqbF7/vL9PajwIfzHZX/6kJmxcKWBSwKGBRwHI6n/H75RQ5f+qRD39wzbZWKWAFzCjEq0cffVSGDRumhKvEcu6558o111wjpaWlAY+M3TUkBJj1Llpsc8KOFh96NGHzEk1UwhtV2Hww2x2FkkwQSqLy/aKwGP++hP39Ih/8fmXC94vvSXhrrEzqmQJWwGx999130r9/f1m5cqVMnDhRjjvuOGVxtWDBAhkxYoS8++67cvvtt8vgwYMlJycn4NH50x1jLfmDq5tWOUG4Qc/7uuTDe0y9aDFsXry4h2xqI2w+mO2OG8BM2ABSwPowkp+9sL9fFLD4/cqE7xffk0h+viI3KApYAVIC66sZM2YooWrmzJkyfPjwOJEKboUDBgyQdu3ayezZs2XzzTcPcHT+dMVYS/7g6rZVThBuEfS2PvnwFk+vWgubF6/uI1vaCZsPZrvjBjATNoAUsChgGZ/T10bXeXRQwOL3KxO+X2HP83xPMmPFSAErQJ7+/vtvOfXUU+X777+XJ554QnbZZZe43isqKmTUqFFyzz33yNy5c2W//fYLcHT+dMVYS/7g6rZVThBuEfS2PvnwFk+vWgubF9zH2hunSfnLz0vt+jKvbsu0nZySRlLcq480Pu8SX/tx03jYfHBhyw1gJmwAKWBRwKKAZX2m4bxiHasgriQfQaCc+X1QwAqQQ+0+uMUWW8j9998vLVq0qNf7bbfdJuecc47ceuutcvbZZwc4On+6Yqwlf3B12yonCLcIeluffHiLp1ethc0LxKv1zzzm1e1Yaqek74mRFbHC5oMCFgUsCljpPyO0+OF7wveE70l6BPieZNJ74pRPv+pRwPILWZN2Ed9q//33V8IUXAlLSkrqXfXggw/KwIEDZcKECTJ27NgAR+dPV9xw+IOr21bJi1sEva1PPrzF06vWwuaFLmvxTIbNBwUsbjgyacPB98WrmcCbdsiHNzh63Qp58RpRd+2RD3f4NZTaFLACZNqKgKWvoYDljhieAKbGjxOEu+fL69rkw2tEvWmPvHiDo1etkA+vkPS2HfLiLZ5etUZevELSm3bIhzc4et0KefEaUXftkQ93+DWU2hSwAmTajoA1evRoZYWVl5dneYRdunSxfG1QFzY79s2guorrZ9VTB6h/z22eG0r/vVfWhNKv1U7Ji1WkgrmOfASDs91eyItdxPy9nnz4i6/T1smLU+T8rUde/MXXbuvkwy5iwVxPXoLB2Wov5MMqUsFd99FHHwXXmcWeKGBZBMqLy+wIWE4ssKIoYBV1GugFdLbbqPjuAVVnQHGO7bpeVHikvNaLZnxrg7z4Bq2jhsmHI9h8r0RefIfYVgfkwxZcgV1MXgKD2lZH5MUWXL5fTD58h9hRB+TFEWy+VSIfvkHruGEKWI6hy46K77//vhx22GFy8sknN5gYWNnBHO+CCBABIkAEiAARIAJEgAgQASJABIgAEQgTAVpgBYi+nSyE9913n5x22mkBjo5dEQEiQASIABEgAkSACBABIkAEiAARIAJEIJoIUMAKkJdVq1bJ4MGDZdGiRfLoo49Kp06d4nqvqKiQUaNGyT333CNz586V/fbbL8DRsSsiQASIABEgAkSACBABIkAEiAARIAJEgAhEEwEKWAHyUltbK5MmTZKxY8fKzJkzZfjw4ZKT80+Mps8//1wGDBgg7dq1k9mzZ8vmm28e4OjYFREgAkSACBABIkAEiAARIAJEgAgQASJABKKJAAWsgHnRItUvv/wi1113nQwcOFCKiopkwYIFMmLECEGg99tvv11ZahnFrYCHye6IABEgAkSACBABIkAEiAARIAJEgAgQASIQGQQoYAVMBayw4D44bNgw+euvv+r1fu6558o111wjpaWlAY+M3REBIkAEiAARIAJEgAgQASJABIgAESACRCCaCFDACoEXiFiwxJo1a5bMmTNHCVk9e/aUoUOHSp8+fZRFFgsRIAJEgAgQASJABIgAESACRIAIEAEiQASIQB0CFLD4JBABIkAEiAARIAJEgAgQASJABIgAESACRIAIRBoBCliRpoeDIwJEgAgQASJABIgAESACRIAIEAEiQASIABGggMVngAgQASJABIgAESACRIAIEAEiQASIABEgAkQg0ghQwIo0PRwcESACRIAIEAEiQASIABEgAkSACBABIkAEiAAFLD4DRIAIEAEiQASIABEgAkSACBABIkAEiAARIAKRRoACVqTp4eCIABEgAkSACBABIkAEiAARIAJEgAgQASJABChg8RkgAkSACBABIkAEiAARIAJEgAgQASJABIgAEYg0AhSwIk0PB0cEiAARIAJEgAgQASJABIgAESACRIAIEAEiQAGLzwARIAJEgAgQASJABIgAESACRIAIEAEiQASIQKQRoIAVaXo4OCcIVFRUyFtvvSUPPfSQLF++XHr06CHHHHOMbLfddpKTk+OkSdZxiUBNTY188MEH8sgjj8i3334rXbt2lb59+8ruu+8uubm5LltndScIkBMnqPlf56efflLvCb5hrVq1kuOPP14OPPBAKS0t9b9z9mCKwJ9//ilPPvmkzJ07V4qLi+Woo46SXr16ScuWLYlYSAiQk5CAT9Et117R44TzPDmJHgLRHBHXXtHkJdmoKGBlFl8cbRoEIFiNGDFC7r///npXnnbaaXLllVdK+/btiWOACKxbt04mT56sfhJLnz59FCcQsiguBkcKOQkOa6s91dbWytNPPy0XX3yx/O9//4ur1qlTJxk3bpwcd9xxUlRUZLVJXucBAvPnz5ehQ4fKZ599FtfaJptsIpdffrkMGTKE4qIHONtpgpzYQSuYa7n2CgZnO71wnreDVjDXkpNgcLbTC9dedtCKzrUUsKLDBUfiEgFMDKNGjVLi1ZgxY+SUU06RgoICee2112TmzJmyYMECwUYQf8fpOQUTl4BbqF5dXS3XXXed/Pvf/5aLLrpIzj33XGnWrJl89NFHMmvWLHn55ZcFG8Hp06crvvLz8y20ykvcIEBO3KDnX90333xTBg0apL5R+H7tuOOO8uuvv8odd9wh9913n6xZs0a9P1dddZV6Z1j8R+Cbb76R008/XcrLyxXu++yzj6xatUpZ9+L79ddff0m/fv1kxowZ8n//93/+D4g9CDmJ3kPAtVf0OOE8T06ih0A0R8S1VzR5STcqCljpEOLvMwYBCFXYTGCjMXz48DiBChuNKVOmyLRp09Tm76abbpL+/ftTxPKZ3a+++kpOOOEEOeKII2TSpElx1iPr16+Xm2++WVlgoYwdO1aJXBSx/CWFnPiLr5PWsQE877zzZNGiRfLAAw/EWYnidPD1119XlqWwAsL7dMMNN8hmm23mpCvWsYjAhg0b1Ldp9uzZ8sQTT0iXLl3iai5cuFAuvfRSeeWVV2S//faTu+66S4mPLP4hQE78w9ZNy1x7uUHPn7qc5/3B1U2r5MQNev7U5drLH1yDaJUCVhAos49AEIBwBesrbDZ22WWXen3iROrWW2+V0aNHq9/h7yeddBJFLB/ZefDBB2XgwIFqk3fooYfW6ynRdPfqq69WG3WKWP6RQk78w9Zpy999950S1CH04juWl5dXrymIWxC58C4hpt9tt91GEcsp4BbqIcYSrEJbt26tDjyaNGlSr5bRbWrvvfeWe+65R3bYYQcLrfMSJwiQEyeo+V+Hay//MbbbA+d5u4j5fz058R9juz1w7WUXsehcTwErOlxwJC4RSLeIQvMQseCOA0sfWGLh7wcccIDLnlk9GQLpJmzUg4j10ksvqTgzsJSjsOjv80RO/MXXSetWFlFoF7Gxhg0bJi+88IJyJ7zmmmsYf8kJ4BbqWBFL0Ay+WXCRhqsnhUULwLq4hJy4AM/Hqlx7+Qiuw6Y5zzsEzsdq5MRHcB02zbWXQ+AiUI0CVgRI4BC8QUBPDrfffrsMHjw4qWWVMTYAT829wT5ZK++++6707t1bzj//fOWOk8yyCiLWww8/LOeccw6FRX8pEXLiM8AOml+xYoWceuqpgixesCJt165d0lZ0DCBk9aTFogOwLVaBizMOOpANElkhzax6dVO///67nH322TJnzhwKixbxdXIZOXGCmv91uPbyH2O7PXCet4uY/9eTE/8xttsD1152EYvO9RSwosMFR+ISAe1f3rRpU7UJ7NixY9IWddBRxGCCy1pifCaXQ2H1jQj89ttvguyPcH/CIhexYpIVo7CIOD9wkWrRogWx9BgBcuIxoB40p2P7wJIBVlXIRGjmRqi70kFH8W+z+EweDIlNiKi4VjgMgesmeCkpKUmKixYWv/76azX/wBqLxXsEyIn3mLptkWsvtwh6X5/zvPeYum2RnLhF0Pv6XHt5j2lQLVLACgpp9uM7AvgQYZOBGFdW3GuWLVumNieffPKJPPfcc7Lnnnv6PsaG2IE+nbXiXgNhEVYPcMeBNcPRRx/dECHz/Z7Jie8Q2+5Am7KvXLkyrWszLBbBIay28L7AEquwsNB2n6yQGoE//vhDzjrrLPnPf/5jybUZwfYR8w9C/Z133qkyrrJ4iwA58RZPL1rj2ssLFL1vg/O895i6bZGcuEXQ+/pce3mPaRAtUsAKAmX24RkCsNKB6wxiwCxZskQOOeQQOeqoo1SgXRSjK8cVV1who0aNSnlq/tRTT8lxxx0n06dPVxtBFvsI1NTUCKwOnn76afn888/V5q1v374qrXxOTo4Yrd2wGcRmG/HHkpUPP/xQ1R8wYAA35vbpiNXARg/C7Lx582TrrbeWI488UuAyCzdOcuICWBdVU3FidKPt3LmzChyeSlT/+++/5cwzz1TfvIceeki9byz2EVi9erW8/PLL8uKLL0qjRo2U5VT37t1j84bR2u2WW26Rww8/PKl7OlxAMec8/vjjPBSxT0WsRrp5npy4ANdh1XSccO3lEFgX1bj2cgGej1W59vIRXIdNc+3lELgIV6OAFWFyOLR4BH799VclMmFzYCxIXT5z5kzp1auX2ljMnz9fBQRHyvnJkycrd5yioiJTOCG4HH/88cqSYezYsYTcJgJr1qyRMWPGyA033BBXEwIVREFk8YJgYsygBm6mTp1qmtULjSxdulTVA68zZsxIKUDaHG6DuByLWsTsQdwxBJg2Flgmwk0N/JCT4B4Hq5xAWMQ3Cz8QG2HFs9NOO5kOFFYP+GZBeHn00UfV+8JiHQEIhhBCEHcPJ7DG0q9fP/XtgShozF6L9+buu++Wgw46KKmIBddntPnOO++kdJm2PtKGdaWVeR7Pvs4oTE78fz6scMK1l/88GHvg2itYvK30ZnWe59rLCpreXGOVE669vME7yFYoYAWJNvtyjIA+3Xv77bflggsukGOPPVbKysrk3nvvFZyKI3W5MdCuPqFF1i64FOKntLS0Xv8ff/yxsuDCZv+yyy5zPL6GWFFb8SDey6BBg5QICAuGxx57TAmKKIjPc9hhh6m/G4NP49rrrrtOWrVqVQ86cHbyySfLbrvtpq4pLi5uiPA6umejFc++++6rXGl33nlnwXsDQRGiLt4FHVCfnDiC2VYlu5wYreN23XVX9X3r1q1bvT4rKytV9jsdZLxDhw62xtXQL9ZzBKx38f3ff//95YsvvlDC1RtvvKFi90GYR0xFY3w+iFp4lyByYdOeWFB//Pjx8sorr8g+++zT0GG2df925nlyYgtaxxfb4QSdcO3lGGrLFbn2sgxVYBfanee59vKfGruccO3lPyde9kABy0s02ZYvCMAtA1Y+cJNBbKQjjjgitnHAIhYuabBEwA82Dgh+nHi6ftJJJymrny233DI2Rl0XcbPg/tazZ09fxp+NjQLf66+/Xi688EJB1sfTTz89lmHQGJ/nX//6l9x4440x8RDBXpGtC9lYIGyBEwhVuhjrwvoELlIs1hH46KOPlEUhLEQg/hldNbFgwnsA4QNWjDvuuKNqmJxYx9fJlU44MZ6uQzCBRdaJJ54Yl8VT87n77rvHvWNOxtjQ6vz4448qVlXjxo2VJU/79u1jEOjYiBAGjfMC5qFZs2bJxIkT1bWYayAQGwO767q4dvbs2bL55ps3NGgd36+TeZ6cOIbbUkUnnHDtZQlaxxdx7eUYOl8rOpnnufbylRJxwgnXXv5y4mXrFLC8RJNt+YKAznADSylkC4RLmrHo32+zzTYq+5Mxcx0CtA8fPlwJJnCxgXiCzT1cEGCxBXePIUOGMAuhTeZ0NpXNNttMxepJDFasf484PcDZaB0CCyu4gmJzCIEFFnUQs5o0aaLixlx77bVKTGQWQnuk6GwqwBsuZRA2jMWYbQXX9O/fP/ZrcmIPa6tXu+Fk/fr1SoSEwI5FFcRHWAXhOwfXZ/w/4jowC6FVNv65Tmeyg/tl79696zWgfw/h0GiZi0MPBOGFWzrcc+G2jkQgsHJETEZ8C2GBwiyE9jlxOs+TE/tYuFlgQwAAIABJREFUW63hlBO0z7WXVZTtXce1lz28grjazTzPtZc/DLnhhGsvfzjxulUKWF4jyvY8RwCbcQT0fuCBB1RspMQCkQQuab/88otpLBhsNLDZu/nmm9VG0FhSuRd6fiNZ1OD777+vRKeRI0eaxg4rLy+XESNGKMzNYsFggoDlA6wZEuM0pXIvzCIIPb8V/R7oDV3Lli3r9aHfpQkTJtTjjZx4Tom45QSn7ciAB1fBBQsWxA0wlXuh93eSPS3qbxMONZLFDtPfN7gym8XhW7hwoXp/nn/++Thg0rkXZg+K3t+J23menESPE669vOeEay/vMXXbott5nmsvtwzUr++WE669vOfE6xYpYHmNKNvzHAG9sIU1Aix3EuOO4OOP/8fEniqYMawVkOYcJx5IOX/ooYcKsn3l5uZ6PuZsb1AvouA6CHHQLEg+goWPGzcuZTBjZABDfKYvv/xSuX4i1o/OlJftGHp9f3rCXrFihTz88MMq82BiwaYdsX7MBCx9LTnxjhmvOIEo+emnn6p3CS6gsMKC9Q/iM7HYQ0ALWLAAfeaZZ6Rr1671GtBptRHDKlkiCQSHxXUQGHEwAmtUuLfrjLj2RsWrvZjnyYm3z5EXnGBEXHt5xwvXXt5h6VVLXs3zXHt5xYjEDg/droe59vKOE69booDlNaJsz3MEtBk73M1ghWWMV4LOrApYng+sATeozdiRTSWZC5MVAasBQ+j5rRtdBBFEH66ziWKvFQHL84E14AbJSTTJ1y6CsBKFW3qiAG9FwIrmnWXuqDjPR487chI9Trj2ih4nnOfJSfQQyP4RUcDKfo4z/g51IFGcPCFw+B577BF3TxSwgqdYBxJFhjSIJbAGSRRLKGAFzwuCVsLtCbGSsDk3BpjGaChgkZPgEYhejzqIO9ww8Z0yJjvAaClgBc8Z5/ngMU/XIzlJh1Dwv+faK3jMrfTItZcVlIK9hpwEi3fQvVHAChpx9pcSAYhRZWVlKqA33Px0gYsGTDmNAdqNvxs2bJj8/PPPKsBu27ZtY/XgUvDYY4+pE/a+ffuapj0nJakRSMYJ/n/t2rXSqlWreg3gRAoxYmCdhZ9ddtkldo3OUoRNIrIMJgblJx/pEcC7gHeioKBAZVLTBdguXbpUZT8zc4199dVXVewyxB9DQgNj+fXXX1WWT7xLZpymH1XDvgLfmlWrVinc4dqnBV1yEt5zkYwTjOj333+X5s2bm7o/I0g+snniBwIX3JuN8w1Ee8Rl7NixY3g3l8E9Y96oqqpS87zx+895PjxSufYKD/tkPXPtFT1OuPaKHidce0WPkyBGRAErCJTZR1oEID4hLTnEDixicSJ+3HHHqdhW22+/fUrh6c8//4wFd4eApYNX46P20EMPqVTniBmTKj5W2gE2wAvccJLMKk4HRjzjjDMUz4hD06NHjwaIrrNbBq633367isuDWG4oyNiI9+SQQw4x3Ywbe8L7MXDgwHoJESBeQbiaM2eO2rAj85px0+5stA2jFha0+G4hY90XX3yhbhpx3IYOHaoEkNLS0pRAkBPvnxO3nCSzVMQ369JLLxVYnp511lnK+rRRo0be30CWtohA64i/h+8+CoLew2L0nHPOka222irlXXOe9+ehcDPPk5PoccK1lz+ccO3lD65uWnU7z3Pt5Qb98OtSwAqfgwY/gm+++UYQDPyDDz4QBM2FRQliK2GDjhPa888/X2Xhwt/NCq7DInjbbbdVacxxnVG8ghh23333yQEHHNDgsbYKgFtOYImC9PIIoKit4oziFbITwQropJNOolWcRVLWrVsno0aNUpkdO3XqpDZ/y5cvV8G9Ufr06SPXXnutEnyTFQhfF198sbzyyisqiQGKUbyC2Iug/OlEF4tDzvrLsIBCcgl8n8AHLHJgXQJ3Z5S99tpLiRxITpDoYqvBISfePiZecPLss8/KMcccE2epaBSv8LvbbrtNBW5nsYbAm2++KYMGDVJZZ3fbbTdlefXZZ5+pf2OOhrCFOcMsIQh64DxvDWc7V7md58mJHbStXeuWE669rOFs5yquveygFcy1XszzXHsFw5VfvVDA8gtZtmsJAWTvgCvT999/r8SnfffdV230cNrx5JNPyuWXX64WrieccIKyOmnXrl29dhPjlWABrC2vKF5ZoiHuIi84STyZBQ/I1gXLK4pX9jnRcS/glomg00OGDFEbPQi1n3zyiYwZM0aJUhC2IAxCrDUTTBLjklG8ss+FsQYs1k499VRlvTZ69GglnoOrJUuWqG8XskHi2b/hhhuUy5mZWyc5ccdBYm0vOEk8maV45Y4jHXMMwvisWbNiIjuybsGiFOIVMMZhFb5vZodVnOfdcZBY24t5npxEjxOuvbzlhGsvb/H0qjUv5nmuvbxiI5x2KGCFgzt73YjAa6+9Jv369ZOpU6cqN4LETfe3334rF1xwgdqcH3nkkUrkgqWDsRgXUbCGgHsCLEkoXjl7zLzgxLiIQuZIxJSheOWMD9TSmYdg8YF3oFmzZnGNYfMHF7arr75avR9wcTr88MNTBtZHNk/tNkjLK/vc4FT2vPPOkx9++EEJ5ltssUVcIwiAjM05xEUUCPCwQEmM+WZcRJET+zwYa3jFiVHAOvroo2Nug7S8csaPzvr44osvSu/eveMawQbxvffeU98iWGTBNRPfsVSB9TnPO+PBWMuLeZ5rL/c8eM0J117ecsK1l7d4etGaV/M8115esBFeGxSwwsOePYso9zLE5HnnnXdkv/32M8XEaCVitoHQiyhkJ4TLDmKUULxy/nh5wYleRMHMF4HaEVOJllfOOdHPOOLCwQrLrEAwmT59urIEgohl5jarJ+z7779fxW3CKRbFK2e86GccohPEqcSMj2jV6MqMf5u5zZITZ/ib1fKKE/0NhLUQDlEgCFO8cs4TnnFYVKeKQ/nll18qF0KEEjD7JnGed46/WU0v5nlyEj1OuPbylhOuvbzF04vWvJrnufbygo3w2qCAFR727FlELWjhWgMrnVNOOSUpJsgYBVdDsw034gAhBta8efNU/WSbdwJuDQEvOEEmSVjO3XnnnapTuIQw5pU1/M2uWrx4sXpPunTpklQsQT1jXAAEEr/nnntkhx12iDU5e/ZsZQWkC8Ur55zABQfug8i4CUFw0003NW0MFiZwJYSFqZmwTk6cc5BY0ytO3nrrrbiYiRSv3HE0ZcoUwc/cuXOTHlShB2P8H1hhjRgxImaxyHneHQeJtb2Y58lJ9Djh2stbTrj28hZPL1rzap7n2ssLNsJrgwJWeNizZxHlWoZMXQjqiqC4LVq0SIqLcXGLwMjDhw9XLlKVlZUqiDKsICheuX+svOAEo9ABEileuecELoJwscHGGpZTELKSFWPAUcSOM75XH3/8sRx11FHKJZHilTteIFzBGu7GG29UAhZEjmTFKCzC0hSCPSy3UMiJOx6Mtb3iRAenhmsbxSv3/Lz66qty2GGHKUEKMa6SBWpHT8Zg78b3ivO8ex6MLXgxz5OT6HHCtZe3nHDt5S2eXrTm1TzPtZcXbITXBgWs8LBnzyIqWPtFF12kNtmIFwMXgmTZuoyL2+bNm8e5IyBGFuLR3HHHHcw26PLJ8ooTLJDhHgpxkdkGXZJicLc97bTTVFDwpk2bJm3UaLFotG5E0GQESkamT2YbdM8JBEVYxiHzIzbbZkkmdC9GYRHxypBRMi8vT8iJex6MLXjBCQTH8ePHy1dffcVsgx7Q88cff6jYVkjkAQEeYlayYrRYPOigg9Sc3rp1a3U553kPyNjYhFfzPDmJHidce3nHCVrS7rZce3mLq5vWvJjnufZyw0D4dSlghc9Bgx/BRx99pKywUMzi9hgB0hlBLrzwwrgU59hwIMaSXug2eFBdAuAFJ+AKQgoCj6cSJV0OtcFU11mjHn/8cRXk2OheYwaC5rBHjx4q8LvO7IV2iouLTWM2NRgwPbpRxB1DkHYElbZi0aazsRUUFKhFcdu2bdVIyIlHhIiIV5zg5B3FLCOed6NtOC3prFGdO3eu59qciIKRQwgkhx56qLqE87y3z4sX8zw5iR4nXHt5ywnXXt7i6UVrXs3zXHt5wUY4bVDACgf3BtUrLA+weIWFArIM7b///iqwd8+ePVV8C0y2iJU0ZMgQ6dSpk7LEwqY7WUFQ3RNPPFH23XfflPGAGhTINm+WnNgELIDLEfAbAYyRsQvx3OBiBmEXcZZ01kGcrMLi55dfflHua7BeTMxqp4eqY2EsWLAgZfDkAG4tY7vAtwnfG3yfXnjhBWnUqJEce+yxKqOmFp+QZAIcwboEcd/gIlVaWmp6z2jvyiuvVD+pEldkLGABDJycBACygy4QWBex3mBhBaH2kEMOUVZXXbt2VQcY2qoN1odwo8V3DvN9sqLjkE2YMCFp4goHw2xQVTjPR49uchI9Trj2ih4nnOejx0nURkQBK2qMZNl4EEsEsXuw+UssyJaGH2z2jBnUdt11V5X1qVu3bqZoWMlAkWUweno75MRTOD1pDO4ccOm74oor6rUHdxvEWerYsaMSeyGUQECBxSE2gwgOnkzEspL9y5MbyMJGsOGGRShEQm2No28z8RtlzKBm/K6ZwWIl+1cWwunJLZETT2D0vBHEEsE8DwHeWGC9ZvxG4T1ClmDM78bvmtmArGT/8vxGsqhBzvPRI5OcRI8Trr2ixwnn+ehxEsURUcCKIitZMiYdh2fhwoUybtw46devnxQWFsrLL7+shCssUI3xeXAyBXccpC5HMHYscg8//PB67mc6+CisU7BBRxwZFmsIkBNrOAV5lTHAN8QSxHLbYost5OuvvxZYHzz99NMqAyeC4peUlCgRCxmksGGEiAXRC/GU8Dtj0cFHf/755zh3tSDvLVP7Msbh6dOnj1x22WXKWgSWb1OnTlVWokcffXRcfB5YjMCKFN81WJ7AzRNZB41FBx+FlQp+dtlll0yFKPBxk5PAIbfUoU6uUl5erubjgw8+WCVWwTcK8zkCtj/yyCMxq2rMQYjDB1doZEqFe/Oee+5Zry8d+B3Za/H9Y7GOAOd561gFdSU5CQpp6/1w7WUdq6Cu5DwfFNKZ3w8FrMznMJJ3gI0a3GSQLRAL2UQhCnEtIED16tVLuedoFynjaQhOb0eOHCkXX3xxzCVHn+C++OKLalMOVwQWawiQE2s4BX3Va6+9psRdCFcIHG3M0KXd0+DG9txzz8U2epjkX3rpJRk6dKjgVBf1p02bJttss40aPkziH3roIRWXCa6GeIco9FpnFsG7kcER2R6vv/56QdIIXXTgT6Rghms0hCxdjJYo+Dbh+4fNOVyojNZzyAQJi7tE0dH6CBveleQkepzj0AnfLVhe4TBqjz32iA3SGBoAwjwEXRxgoUB4R3IPBGiHyItv18knnxz79uG7B4F+2bJlKvQArE9ZrCHAed4aTkFeRU6CRNt6X1x7WccqqCs5zweFdOb3QwEr8zmM5B3oNOQ777yzaZwqBM5DHKzFixfLY489prJ46YJTEfwfrLTQDqyxcFLbokULeeONN2Tp0qVpXaciCUrIgyInIRNg0r1OQ/7666+bxqnCJhCWVwjYDnc2ZMExFlg3wiUHgjAEX8Sb2XHHHVWsOaSjR2wmBBhv1apV9G4+wiMC5hAT586dayqSP/XUU3Lcccepa/BjTFIAizdwgnhAKPvss4/i5fvvv5d3331XuUZrl9AIQxC5oZGTyFEiOg05hHJYWyUm61iyZInKQItvEwR143cIh1U333yzOujCwRQsHPFu4JuHeR5l+vTpSpxnEhDr3HOet45VUFeSk6CQtt4P117WsQrySs7zQaKd2X1RwMps/iI7emzUEKw9WQBWPXngY5UsmDECwcKCASewOLFFgSAGl6m+fftKbm5uZO8/igMjJ9FjRcdzw8hgUdiyZct6g3z22WflmGOOSfouwQoC1kBwuf3iiy9UfVg1wIIBFozMomaPd51e/v33308a/F5v3GF9pV07jb0gpt/zzz+v3KHffvtt9SvwgAD8+Ca2adPG3qAa+NXkJJoPgI7nZgwFYBzpqlWrZPDgwbJo0aKkAj1CAkCogqu0jjXXvXt3ZbEFQYvilT3uOc/bwyuIq8lJECjb64NrL3t4BXE15/kgUM6ePihgZQ+XkboTvcGDiyCsDcyyciFeBmJjpcvGBbELC1sIVtgEJgtYHSkAIjgYchI9UvQGD2bTiAkD66nEkm7xq6+H2yDaw5/Ilkf3NGd8a3Edrs3YVCNbamLRAaZhXWUmYOnrYU0Cl0NYlcI1tHHjxs4G1cBrkZNoPgBaXIebMiwRE92UrWxI9J3hWmROxTyPkAI8oHLGOed5Z7j5WYuc+Imus7a59nKGm5+1OM/7iW72tU0BK/s4jcQdaRfBefPmmcbAwiCtCliRuKEsGAQ5iR6JRhdBBApPjIGFEVsVsKJ3d5k7Iu0iCBfMxBhYuCurAlbmIhC9kZOT6HGiXQQh0ibGwMJo7QhY0bu7zBwR5/no8UZOoscJ117R4wQj4jwfTV6iOCoKWFFkJUvGhMxDiNsDCwVjjCt9e6kELEwu+OEprLcPAznxFk8vWoN7DbLXIY4M4iolPvPpBCwEiGWAdi+Y+KeN5cuXKz569OihuDEG1rciYJETb/lAa+TEe0zdtojnHO5/cF1GUoJE19h0AhasReEiSDdBt0zE1+c87y2eXrRGTrxA0ds2uPbyFk8vWuM87wWKDaMNClgNg+dQ7hKLU/yYufxpU1FYaJkFcYfw9eWXX8rEiRNN3Q9DuaEs6JScRJNEvA86Q1fiCLWbjlkQd7gmTJ48Wf0gCDKLdwhUVVWpb5fZ5lq7hEDcSgzijoC9COKuBTDvRsSWyEn0ngGIWChmIrp201m5cqVpEHdkHywuLhZkKWRoAO+45TzvHZZetUROvELS23a49vIWTy9a4zzvBYrZ3wYFrOznOJJ3mOxkFrFisFHHgrZt27Zy7733qixeLP4jQE78x9hJD8kCJUNEQaD2r7/+WgUGHz58OC0WnQDsoE4yqziIV+DkhRdekEsuuUS5SWODzuI/AuTEf4zt9pAsUDLmGlhsISELArZjnt9mm23sNs/rHSDAed4BaD5XISc+A+ywea69HALnYzXO8z6Cm2FNU8DKMMKyZbiICYD4MsjWpdNrJ4pXt99+u3LhYQkGAXISDM52e5kyZYqMHj1a3nzzzdj7YBSvEECZFgx2UXV3/aOPPqoyChqt4ozi1QUXXCCTJk2i9ag7mG3VJie24Ark4sWLF6v3ZPfdd1cZOZFcwihe7bfffnLXXXfRejQQNuo64TwfINgWuyInFoEK+DKuvQIG3EJ3nOctgNRALqGA1UCIjtptJp7MIuuQ0fKK4lXwjJGT4DG30mNirDiKV1ZQ8/eaxJNZilf+4m2ldXJiBaVgr0lMdoDeteUVxSv7XHgRG5TzvH3cU9UgJ97i6UVrXnCCcXDt5QUb/7ThRWxQzvPecpLJrVHAymT2MnjsxkUUhKvnn38+5jZI8SocYslJOLin69W4iII7mnYbpOVVOuT8+71xEbX//vvH3AZpeeUf5ulaJifpEAr+90YBC3H6brjhBuU2SPHKPhewUEdCHMRSuvDCC+sllrDaIud5q0ilvw5CCSxC4NaE57tJkybpK5lcQU4cwWZayStOEgUsrr3ccYS5AJ4EV155pey0006OG+M87xi6rKtIASvrKPX3hhCU9fvvv5fGjRvLtttumzTwdLpR6AkbwV0PP/xwlckIMa8oXqVDrv7v4ZKByQEFgbxLSkrsNyIi5MQRbPUqYQH19NNPy+effy4jR4507UamBSzEuUJsJcS8onhljyuvOdGLKMS5+uabbxQvFK/scYKr58+fLw888IASNVq1amW/AUMNcuIKvlhlLznRAtbWW28t7du3l5kzZ1K8ckCTFq8wF3Tu3Fnuv/9+6dixo4OWOM87As2kkhZKcKAE4QrfHwizTgrXXk5Qq1/HS06MAhbXXu74wTxw5plnKqEXFrgXX3yx48zZnOfdcZFNtSlgZRObPt4LUpted911cvPNN8uaNWtiYgkWpL169bKdBru8vFxGjBih2tPCC8UrewSuW7dOCX7I1PjXX3+pyptssokSA0855RTbWZ3IiT38k12t41lA1MCJE35KS0sdN659/tEAFsoUr+xD6TUn77//vhx22GGxbyHFK/ucGL83iIeI+cWNiEVO7HOQWMNrTozvHfqi5ZV9jhLFqzvvvNOVBQPnefscJNZIFEruvvtuOeigg2yvg3W75CR6nGBEXHu558UoXsFKEeJVUVGR44Y5zzuGLusqUsDKOkq9v6Hff/9dzj77bHn99delT58+avGEU1q4/f3f//2f45On2267Tc455xxlNUTxyh5vEK9GjRqlBEBw0q1bN/nyyy8VJyjAE8Fz7RZyYhex+tcnLkbdiliw5Dr++ONl2bJlFK8c0uM1J0uXLlUi8RtvvEHLK4ecoJoOkou/uxWxyIkLIgxVveQEMU8guKNNilf2+fFavNIj4Dxvnwtdw2vxipw458JvTrj2cseN1+IVRsN53h0n2VSbAlY2senDvSBL4JgxY+SJJ56QW265Rbn75eTkCBZWODH/97//rWJXXX311bbdCX/88UcVO+bSSy9ltkEb3GEBdf3116uNAWJiDBo0SFlb4f8ffvhhJQrCKg4ntQiOb6eQEztoJb/WuAnEVW5ELLyDl19+ubRu3ZrZBl3Q4yUn+h1csmQJsw264MR4wu1WxCInLogwVPWSEzT70UcfyWWXXSY33ngjsw3aoMgv8QpD4DxvgwjDpX6JV+TEGR+o5ScnXHs558UP8Urzjf0P117OucmWmhSwsoVJn+5Dn0D069dPbdQglOiyYsUKdWqOCQR+yS1btkw7iqqqKiWA6XYqKyttC19pO8nyC/QJRLt27eSmm26KE6kQDwuCIsxssRGBdVu6goUyOCwoKFCXkpN0iKX/PbDH+wLhCm62H3zwgS0RK5ET/Ds3N1f9sDhDwC0neEewoEUwVxRYl6Dk5eU5GxBrqe8UXDFhSYpDkjlz5ti2xIJ1HVwSMK+QE/cPldec4L3B90vPL+5HmP0tpBOvgOkvv/wir7zyimAdtummm6r3aIsttkjqxsa1l7vnxopQ8scffyhPBWSlhbs/3AqxBks2b3PtFX1OuPayz1E68Qr7FKyJcbiB0qVLF9l7772Txu/l2ss+Bw2hBgWshsCyi3t89tln5ZhjjlGBduEyYyyIhQULKmwe+vfvLwsXLlSbOVhpbb/99vUWUnBFPP/882X33Xd37Qft4pYyvurHH38sRx11lAwdOlRZYRmLdtn45JNP1Kk3/sT/wX0DE0TiQgquiLCwg2g1depUx1l0Mh5Uj29Ac4QMm5tvvrkMHjzYsohFTjwmY2NzbjjRmxdYkdx6662uYtD4c3eZ2So2eieffLKcdtppyhUa84kdEeutt94SBNKHBbCbGDSZiZ4/oyYn/uBqp1V8b2BBPWTIEPVuIHtj06ZNVRPY/MH6HcGQdTxS/D8EE4QVQGzRxEQuXHvZQT/5tRAM4c6PDTcC6eMQEQUiBw5xEd9HxyPVrZx77rmC4PuIT2osnOfJiTcIRK+VX3/9VR1EQaDCwRTEdV2wJxk+fLgK6G4s2KPAsmqPPfaI+3+uvaLHb1RGRAErKkxEdByvvvqq+vhgAobQgVNuXb766is54YQTVBYuYzELNI3Uz9j8Idgx4mbde++9cuCBB0b0rqM9LG0Vd/DBBysXQuNi9bffflML3nnz5tW7CbNA088884y6HgXWXJh0WNwjYNwEIn4c4pMlilgQE7HoPfTQQ9U7oQs5cY+/WQtuOIHLzcCBA9WiC3xiA+kmML8/d5h5rSKrLd4LZFTDHIM4b4kiVosWLVRWT2S9NS5usVHE5hCWdThkgbDYpk2bzAMhYiMmJ9EgZPXq1erAb/bs2SqmJd4THEbp0A0777yzHH300Uq4gjj/+OOPq4HjnYC4pb9PXHt5xyeEqvHjxwuCUcO6+sorr1SHtjp0A0QqrIlhEbd48WL1bYLIiO8T4o5tttlmnOe9o0O1RE48BtSj5szEXuwVTz/9dJVJGwdWu+66q+A79+STT6pM6lgH49D3gAMOiI2Cay+PCMnCZihgZSGpXt6SToONNo0uaTqIOE6hEIMJCykUWGzhA4RJG7+D1ZYWvTDR4CQRHym4JBrFMC/HnO1tadfNzz77TB555JFY/DBjXLKTTjpJYQ93J2y6Z82apU4GsUlE3DLtwonTDbSB32FjbnQRzXYc/by/xE0gFrlGEQtunsD62muvlbPOOku5GTZq1EgNiZz4w4wbTjAiLL4gkiAemZtsef7cXWa2CstPfI/wTYOAjs04Tm+1iIXvGBa5cMft3r273HPPPSoWnC6wLMHvsNGHCMbiHgFy4h5Dr1rANwfvADjBPA132b59+6rNH6wOtVUP5oyXXnpJWWVDqOfayysG6rcDkR1iIqw/YV2C7w44gmiFb5jxMArCIr5lcJfi2ouc+IdA9FrGfgTfKHiJ6Biw+BMW1sZ4yhg59h9YB9xxxx1y5JFHKutT42EU117R4zcKI6KAFQUWIjwGfIRw2tShQwc58cQTYwLHokWLlOUOJme4gGjXNJz2PfTQQ+oUEKflOD3caqutInyHmTc0LFaRtnnlypUKZ22BtXz5ciVC7bXXXnEumrj+P//5j5xxxhnqZmHhs9tuu2XejWfQiPUm8Oeff44Lpm8UsXA7OJnFole7ImTQLWbcUMlJNCmDFSk2gpg39ObPKGJh1HB/xqIWGXBZ/EeAnPiPsZUedHxRWEbjB3FGcXBldF8ztqOtHvC+YO0F93UW7xFAnCtY5CJUBizh8e2CwLjLLrvU6wwW8zojNKzkdtxxR+8HxBZV7DFyEq0HwSj2wnIR3y3sGSEAJxowGC1OMdefeeaZ0brdlhC1AAAgAElEQVQZjiZyCFDAihwlmTMgBBGFJQJiYBkLrLPOO+885Sb45ptvMsNggJTCIqFx48b13JvgegBzd5wCwkJOuw0GOLQG15XZJhDxSyZMmKBOplBGjhypXBLojhbM40FOgsHZTi+w2kXm1Oeee0723HNPVRUHJ1jEwqIEBRtAxMeg5ZsdZJ1fS06cY+d1TW3tjkQHKJgv8GNmwa7XXnDJgZi1zz77eD0ctrfx+6RdOQEINuSwctdW1EaQjGsviFyIF8viPQJGDwRy4j2+TlvEHhBeOrAMhdvzY489poRfs/Laa68p7xyI9Xi/dMIcp32zXnYjQAEru/m1dHfIrAVzaJwiwYqnR48eyjJku+22c+zmB39/bErMgr9bGlQDvwiWbDA7x4Ln22+/la5duyrXAQTAd5qJTsczg4CSGPy9gcNt+fZ/+uknxQneF2ymEdAVsdzMBCjgjYlbb8whXiE2yRVXXKF4LCsrU37/2ryaIpZlGuIuJCfOcPOz1p9//qniWsydO1ctQpF0olevXqaZanVMv2nTpilXdGxEILLDzbZt27ZqU/jpp5/azk7o5/1lYtt25nlyEgzDVjnRsWOwJoAbMyytkxW99nrnnXdU8hYWewhYXXvhsBA8wCUKCXNwOJgsI61ee3E9bI8L49VW5nly4hxfJzWtcGIUFrFWRtxXzOtmRWdYR+bOxPi+TsbHOtmNAAWs7OY37d1BsELWGph2JhZY6cBqp3379mnbSbwAHx9kZKEFlm3oBKeocNvET2JB7AtwAgHEbgwxnVGSFlj2OYErBwJJ45nGSZKxYLIdN26cHHfccXHWiHoTiIUtNuZavNJug3///bet7IT2R53dNchJNPmdP3++spyCq5OxIF4P4ochs5pRrNWLViQLgUWiFq86d+6srLAQxN1udsJoIhPeqOzO8+TEf67scoKDEwQLR7bgZBYMGDXWXrDQogWWfQ7trr0QXxTJjbBW69atW9I1mV570QLLPid253lyYh9juzXscoJvHeZwBGeHtWKi147uXyfaQYgTWmDZZaXhXU8Bq+FxHrtjYyB2TMII+l1QUCAw40RQ6QULFgg25/g7Ts+tCibYmMN/GYHcGYfB3gNmPK2ABQJiXDVr1kylo4WJ+ssvv6wCt06fPl3xZTXoOk56kWIbJ4GMw2CPE1ytzaDxPuBdQRwLxOlB0EmdtCAxXbbeBO67775SWFioLK8SY17pmFhwnTJmjrI/woZXg5xEj3NtKYJg0xBu4cKE4Pmw7tWJJOAigE22jneFeQKLW7wjWLjCIlGLVzrmlY6JhTtOzOYVPRSiNSIn8zw58ZdDJ5zAMgg/qeZ8rr2c8+Zk7YWNPOph3ZyscO3lnBMnay9y4g5vK7WdrL2qqqrUtyvVPvKpp55SB8GMgWWFBV5DAasBPwPa3xgbjeHDh8d9WJAVYsqUKQK3DggmCDQN333jxwcTxYcffijbbLNNLDaJ0U1Kp362Knw1YCpit/7VV1+pNMxHHHGEyq5lPKkAtoiDAQssFLgB6mx2Ruy++OILlc1LW84ZXXKQrQv1rQpf5ESURRxiuiFxAVwAjBaJeAcQPBRWjLA4AXfItIl02XoTqK0bkwVsx+kU4pbpYPzEPD0C5CQ9RkFfoWO94NACQdm7dOkSN4SFCxfKpZdeqixD4Np01113qQMS1MO3DPMNSrKA7dic47uFbxuLdQSczPMQSsiJdYztXumEk8R1FOaj5s2bm669ErMQ2h1fQ7zei7UXkrZgTaATFxnXXjhANGaAbogY271np/O8sR9yYhf11Nd7wQna+OGHH1RSFh0SRWfsRDbPxCyE3t4BW8sWBChgZQuTDu4DwhUWOthsmGVPweSLeAs4EUfB35EuWC+k9Gk7FlJIfYq0pzCVZlwfB2RsrAL/cGRSwSbv0EMPrddQoukugoFDPNGClI4BAFGlZ8+eytUAGQgRO0MHRmQgZHv84HmGeAtRMVmcC7wDELnAG4QqWIlgIoalHBauzDZoD/N0V5OTdAgF/3vEvYJVaOvWrdWBh5nQZHSbglB1zz33yA477KDiysG1MNHyKvi7yL4enc7zjz76KDnx6XFwyomVtRcsfTHn8EDEHnl+rr3OOusslbgFh8Es1hFwOs/jABEl1XqYnFjnwXilW06Mlo5YAxx00EEqzi9Efcz/WDvoZC7ORshaDQUBClgNhWmT+0y3iEIV4wkSJl+4S8GPGeXHH39UsRZw4q4L3EJwyn7GGWck9XNuwJCnvfV0iyg0ABHrpZdeUnFmYClnFBaxQYTvOCy1YAGEAt7gooP4MrReSEtBvQusTNioBP994PzCCy8o10+4BOJ0CXFL4ILbrl07+52zhikC5CR6D4YVAQujxjcLlghwv9Vib8uWLVWMOSxgmWbeW26dzvOwkiMn3nKhW3PKiV57YcOHg0Xwo0uyWIz+3EH2tep27bVs2TIVCxNivHHtZRb3L/vQ8+eO3MzziLNITrznxS0ncKm9++67VSw/YzxZNzGXvb9LtpgJCFDAygSWfBqjnrDTufolKub61FyLKdiQYEEFoWTbbbdVsUxYnCGAAJS9e/eWdK5+ELEgjCDTY6KwiJ4Rd+b7779XsRmwsOVprDM+UGvFihXKeg0TLywWUwlRxmxRidZxzkfAmokIkJPoPRNwcYZLMzJ0YhNnZtWrR23MFqXFXmbh9IdTL+Z5f0bWcFv1ghO4eWKDDlccHExB/OXay/kz5cXaC+syvR4GF+CE3zXnnHgxz5MT5/ib1fSCE7SL9QLEMIi9HTt2VGE3GG7GW66yvTUKWNnOcIr70z7/TZs2VRtzfESSFR10FJY9cFlLjM/UgGH09NZ/++03wUkEXNKwyE2VBtsoLCL2EtzWkLGLxVsEdGwfnJrDqgqZCJOly0bPOsAl/m4WC8jb0TXM1shJNHlHXCtkGYI7Ld6VVMK5Fnu//vprNf/AGovFewQ4z3uPqdsWyYlbBL2vz7WX95i6bZHzvFsEva9PTrzHlC06Q4ACljPcsqIWPkTYZMAU3copOE77sDn55JNP5LnnnqOfsk9PgT6d1e412p/frDsIi7B6gDvOnDlz5Oijj/ZpVA27WW02vXLlyjg3WjNUcOIHDmG1BW5gicWTce+fH3LiPaZuW/zjjz8EsUUQdy8xZqJZ24jVh5h/EOoRuBUZV1m8RYDzvLd4etEaOfECRe/b4NrLe0zdtsh53i2C3tcnJ95jyhbtI0AByz5mWVXD6MphJfinTnOK4NTYnLN4j4DR2s1KoElkguzbt68MGDCAYon3dKgWjS6bVgJN6nTmeL8eeughQWw4Fm8RICfe4ulVa0YLxFtuuUUOP/zwpK4BOsX8448/zkMRrwgwaYfzvI/gOmyanDgEzsdqXHv5CK7DpjnPOwTOx2rkxEdw2bRlBChgWYYqey+cP3++Cgj+2WefyeTJk5WLVFFRkekNf/7553L88ccr6xKk2WbxBwFjVjtwg4CHyQKwL126VGX/QqyrGTNmMN6VP5QIFrd4P/CD7CmwGEEaYLOCE3a8Hy+++KIgmxe4YfEeAXLiPaZuWzRmr0V8PgRsRaahZPEt4PqMWH7vvPNOSpdpt+Nq6PU5z0fvCSAn0eOEa6/occJ5npxEDwGOKGwEKGCFzUBE+ten5sgKAZdC/JgFn/z444/lqKOOUkHGL7vssoiMPjuHYQwIDsEQ2QVbtWpV72bB2cknnyy77babuqa4uDg7AYnAXRlPaHfddVeBhUm3bt3qjayyslJlWtMBrTt06BCB0WfnEMhJ9Hg1xueD9SEsdvv162cqYkF0RzbbV155RfbZZ5/o3UwWjYjzfPTIJCfR44Rrr+hxwnmenEQPAY4oTAQoYIWJfoT6hkkoFlI4CYd/80knnaSsfrbccsvYKLEpQTwfxM1C+uaePXtG6A6ycygI9nr22WcLMuQcdthhihMIVboY4y3BIujMM8/MTiB8uCtgh1g9H3zwgVx44YWWLdeQNWXMmDFyww03KNdAWGSdeOKJkp+fHxslFsB4h3bffXe58cYbmYnIB/6MTZITnwF20DzcA2fNmiUTJ05UtSFSIdaiMbC7jquIa2fPni2bb765g54aZhU888uXL5dtttnGMgCc5y1DFdiF5MRfqJGtEW78VVVVynPAOE+n6plrL395cdI653knqPlbh5z4iy9bT44ABawsfDogNOGjAgsqu8GjEaB9+PDhSjCB2xPEE7h/wCUKqdHh7jFkyBBmIQzwuYGFFeKNQTSES84FF1ygxCy4FCKY/rXXXqvERGYhtE6KFq/OOOMMAb523ZeQAhjWbhBz8a5BrEL2SGwm4WaL/0dAa2YhtM6J2yvJiVsEva+PuQiBkeGWjvTyvXr1UolAdt55Z1myZIncdNNN6uCEWQjtYY9vzqWXXirvvfeeSuCx11572WqA87wtuAK5mJx4D7MWryCcY262687PtZf3nLhtkfO8WwS9r09OvMeULaZHgAJWeowy5gqY2N5+++3q1BsTL8QOWFTBusTM9SzZjWGjgQ34zTffrDbnxpLKvTBjgApwoAjUCssCWEaBD6cFEwSyesGaAfwYSyr3Qqf9ZXO9RPEK9wpxtn///rZuW7cDV8EFCxbE1U3lXmirkwZ08Z9//inPPPOMzJs3T70rSEzQo0ePpPH4zKAhJ94+MEZO0PK+++6rXMhheZgsppXZCBYuXKhiwj3//PNxv07nXujt3WRHa1q8gvvyCSecoCxBU2Wq5TzvP+9ezfNce3nHlVG8wjuDAz8nbspce3nHCebnb7/9Vh3sQbDdY489VEzd7bff3tZ8wnneO07QkhfzPDnxlhO2lh4BCljpMcqIK7CAQlwqZHPCpqBNmzbKNQrBpu+55x7ZYYcdbN8HLEiQ5hxiGCy5Dj30UEEGttzcXNttNdQKr776qrKWspJN0ApGq1evlrffflu+/PJLycvLU/GXwLFVs3grfWTzNUbxCotabMbvu+8+FaPHaVZNWJl8+umnyooLsa9w0gtLk6ZNm2YzlJ7dGziBcIWYenBfNhZYG06aNMm2CyY5cUdPKk6wEcRcA+E2WWIJs96xoQS/cNvFuwfR5YgjjpDWrVu7G2wDqu2VeGWEjPO8+wfI63menLjjxChetW3bVoVdgPXVnDlz5Oijj3bUONdejmCLVcIBO0KQ4IDdeDCOwypY4uIA0c6hCBrmPO+OEz/meXLijhPWto4ABSzrWEX2SsQPQUweWF8hIO7AgQOV1cJPP/0kOD1iBrTwqMNpE+IjffHFF56JWOHdTWb3nCheYdGEGFVYOB188MFqcWXX5TazEYnG6HUQY3yn8B2D2P7+++8rix1kRmVst+B5MnICAREn5ZhL4MYMK1AIUQjKjvkGByYs/iPgh3jl/6gbRg+c56PDc6J4hXUxDvv2339/VwdV0bnDzBuJMakHDgrh0olkQ3Avx/yyxRZbqMP3HXfcMfNuLoNHzHk+g8nj0IUCVhY8BDoz4Omnny5XXnklrXEixCk2ehBIsBFH8coSK0K3mBFDMROvwMuKFStUBkdYsCEOz6abbpoR95Mtg4SlAd4JbM6Bf7t27WK3phdXcCOE2GjH2idb8AnjPv7++2/l8rx06VLFSceOHeOGAetPxLGChS+sS5GkIPGaMMadzX1SvIo2u5zno8GPmXiF+UMLjHCBhuhuTCQRjZFn9yiQjXnAgAGSuEcxClsIkYGYuyzBIMB5Phic2Yt/CFDA8g/bwFrGKQasruDfDzc/Y4Fv85NPPilz585V/41g38cdd1zSbE9wF8RJyNChQ2277QR2wxnUEQJ6w8cfrpewYABHdkUscuKO8GTiFczVy8vLZcSIEcqyBAHx99xzT0udIVbJXXfdpQK3O4k/Y6mTBnARLK0ggkB4T3ThxKZ92LBh6r2BFVazZs1SIoLFMNxEttpqK+nevXsDQM+fW9ScnHfeeXLVVVcp64XEAlccxN4DR8ccc4wSGI3io76enLjnCAlUpkyZoiwS4Zp89913C9yidIFrDuIswhUaoiIs4o499liVjKV9+/b1BoDvIeYh1IMVnV23Hfd3lH0tcJ4Pn9Nk4hVGhs06vlf4ExkJrVqNcu3lDa/4fiFWn9kaS7872HNYCePAtZc3nHCe9wZHthIeAhSwwsPes56TCVjz589XQpS2/tEdYvJG5joIWcZ4VjhxxwkIAu0i8PvkyZN5UuWSJR0bA5sLxKvCptCOiEVOXBIgorKcDRo0SG22zWItIHsjkh1YPQFELAxkAMP1sOLCwsxOkgT3d5Q9LehvF94PiIHGAus4bDqw4W7evLm8+OKLUlBQYJqYApsXtAXBC5t7iIv77bdf9gAV4J1ABMRp+YQJE5RoYlbwXTrllFOUK+Fvv/2mgoknZkElJ96RtmjRIvUuLFu2TAlVBxxwgGrcGPsysTe45M6cOVOJXkaR6rXXXlMWdvge4hsG7ljcIcB53h1+bmtjjnj44YfV3IDvP9wGYXmlC0RgfMsgpJgd9Cb7xnE97JYZUQdQEKaQMfWxxx5TAduNBRnPe/furQ56Fy9erGK8IkstYmJCiEc4FF249nLPh26B87x3WLKlcBCggBUO7p72+uyzz6pT8Ouuu05NFFis6gUv/hw5cqQKlouTC1hjYQGMgsXrSSedFFvc4rQcv5s6dapKza0XyZ4OtoE1BnP18ePHKws4bKjBhx0Ri5y4f2CwyUPMBWzUzAKFahfcQw45xJKrGhbLL730kiDA+BVXXBH3DrkfbcNqQZ8Cwo0z0bUDGw0sahMzoQKhI488Un2/EDtDF5yWQ8CCQI8sqqWlpQ0LTI/uFu4e+Pb/61//Uu6BZjjCshcCFix4cECCjHiIIQdrRmNCCXLiESkbM6UOGTJExeuDWIgkEaNGjVIc6bgyLVq0kCVLlqjnXyd0gbBrFHOxDkAAfrjvoh1akLrniPO8ewzdtvDNN98oq0MIVUbxSrer18kQRpJZlhrHwLWXW0b+qQ/hEBnMH3jgATVv6AKMsT7GYblZwSEKvnFaxOLayztOOM97hyVbCgcBCljh4O5pr1iwQohq1KiRilmCEygsqK6//vq401p0ajSzRrY0qPDGIO+YULDAZWYo9xTBRQMLqv/+97/KOkS7fTgRsciJOz7w3EPYNXOX0bEAIKYgG17Xrl3TdoaFFIQxbP7ogpMWrqQXwHoHllcQRPCO6GypWoCHGAJhfq+99lJtLFiwQIkkOLXFnwgAazyhBZcIDssYJ845gegEQRHzCjYcEEwSC9w+YKUFEXHzzTePWQchPXqXLl3iLicnzrkw1tTJWvA+QCxEUGqI8hDSE4VDzD3YFOLHzDpOi8KMK+eeG87z7jH0qgVYWpm5PKN9vU7G32GttfXWW6ftluvhtBBZugBWnzjswLyC75c+FHnkkUcEojysSy+//HI1l8BiC/zg4L2qqkrtaXBArwvXXpYgT3sR5/m0EPGCiCNAASviBFkZHiZtnLjihAMnS0hxfskllyhBC/9v3OChPWPgRKPVlpW+eI09BDBJwFoHQY+NCyu7Ipa9Xnm1HQSwIILgi00gTm9xIphsEWynXV5rDQGIUdtuu620adMmVkFvwBHbT4ta+pc4aYdgX1ZWJhBMdtllF2sd8SpLCOB9wOEH3Mj33ntvZZVojA0H4RauNcuXL4/Fk9GuoHx/LEHs+KIff/xRxbv85ZdflCsO5n7Ev8LG7//bO7uQy6Y/ju/QlJL3EKXkJTfyFkkxDVeKSc0dSpNcEC7cmHLB1JSXqWFcKMnLXCl5S0lKSCISSV5yq7mhFLnQ5OLfZ9Xv+W/7Oec5e++zz9l7Peuz6rl6zt57rc/vnL3W+q7fS7NFgYSPP/54wwO494O9cEsCzvPT/4IgAOPNw7vNyrbrtReiFCGEiO71/QhzOYck7F3qnr7MQcwpCFv8WcRleHs5zw/P1Duul4AC1np5934aohMJWt977710kkS402233bbhKUVuDEQS3EI5nWWyIDlyM69MdCCq5rD5c3LobZaUFPTHH3+sduzYkRK1dwlbUsTqz32rK/vY5IcffkieCtix6ZW4ml6Wc1feXWy4Ce3r4q02z2uuns+EZOK7d+8uB+ZAI2XxyqabEMx6yF/cHgGRzd7zzz9fnX766em3gccCnjuE4nz//fcpzwxzDjaNnFi8/zgxJ5TN1p0AOV4++OCDlO+NAyg8DyhIUPcorIfWEjrIfM97a1aL/H7N0J3uPSv3ivD4YL7GY415fh7vWZSc51fz3ekzz4cn0K5du1KaDCMNhrPNn3/+WR07dqxzPtB5XnMxp3DPLon3hxtR/ndatPZyns/fxiWPQAErA+sfPXo05bggp0W9NZO0RrJqws1Y8JLAHW+SWZvGyGHC/TjpOOOMMzIgMZ0uspFj40AC73o4BsnC8eSZVf3Jxe1q7beMTeq5GPQiGdZOeCDyu8DLrZ5zb5mnhMcPIQjkNbN1IxCVn0jm3Qw/q4tYvOMOHz78nzxkbOIJ3ST0I07TI1EvHkLOJ91swacRSZi/SULN4VK9EXrDbycqp/Guwi68px5++OEUJtj0so7r8W7E60EBq7tNuIKDwUcffTRVfoyGoMt6DC/EtsU7FLH68Z911TLzPAIxEQp4LeqFNZxNCPVjr/HRRx9Vr7zyyiav6T5Pijnl66+/rpjnL7rooj63KfqaNmsvRCzn+aK/JtkOXgFr4qaLcA0qc5DrgqochM68+uqrKXEu4TW83PGkYhGM9wiJjBGxSNzKwnWWmBLxz1dccUWKSSdvjK0dgfqpxa233pqqC3IaiMAIVxa4hw4dSskqZ3k3NJ/i4rYd960+NYRNIq9PhKY1c/ks38sy7xBJ8v/+++9NhSP6EAkPLN6Bs8py97lnadfE+x9P3VnJ14MHcwrec3j9UBXyzDPPTJ69eG7VD0bYVMa8owdW929THD7hEcIGG9EJLzeEq08++SR5UnNYQuJ2GusCqgWTh2wrr9/wwGpbea17z7fvFbH2YlPOPH/55Zcn73fmedZX86o8ziPiPL/8d2WIeT48GFkzz1sfL9/T8u7AuwpBnbDzIUSs8MBizkFsPOWUU8qDuuSI2669nOeXBO3loxBQwBoFe7uHRtJW3Gdxd6aSYGwa6qewdY+RpohF6AcTy3nnnbfx0MiBxSl6M0Fiu56V/amXXnophc4QQrN3794NkYrFFcLVwYMHk8cCFeoIw2mTUDoWt5y+U1WKBbOtPYEhbIIwgv2wWXPD2L4nfrJJIMKVqVaH906z+mlXYpED68orr5xbJa/rPUv7fHjgEq5G20rEasMmxF+qRppDrg2x/38m8lqddNJJ6bdRP3CqpwZ4++23q5tvvrn1zeNa1hHz8mS1vllhH2Qu2L9/f9o4N9de5H5jbie8lvcZ6ys8TLscVjnP9/tCDTHP49kT1TvJvYSd29iuX4/LuSq8ohnxsiJWPQeWnnL9v0NDr72c5/vbwiuHJ6CANTzTwe4YeXnIdYXY1Jxk4/9UE6yfevPyZ2NCEl5eYJwU4u7OqS4iC6cjLGjvv/9+y813tBZx/ohXeJPAnNOheosyv4Rv4uXAAqmZoHLeI6lWyAkvVb+65ArqOIRt9/EhbRKn7uRWWnZTv+1A9xxQLKKoOMjmgdZGxGLjfeDAgYr32+233548TQiJQrDHK4gFM16mtu4EQsD69ttvk00iLGdeOGH9CcwhVOy87rrrUp4m7kFpen6HQ5y8dx9N3lfEppy8V7fccsumwcT/CRWEc7PFoRWpBvD6JR0AawNK0H/44YceUvX4eoSH4mWXXZYEquYhFIeAR44cSaGENGxD+GcbIcR5vodBqiq9X4Zae3EIwuEj+UvbzEX9elzWVSFgUVCCub6tiIWAz/6GZO3MKcwvRJIQurtz584KL9K2obplEV882r5rL+7sPL+Yr58Yl4AC1rj8t3w6L3FCBOblryBsjZc+m7lZiaeZGDgNR6yqN04NCUfct29fp6TjE0a1tq7Fxo9T8lkL2+gIyfTJEcMEohCyWvMMbZMI52FTj9fDjTfeuNoBbPO7Rx4evNvOPvvstNGjLdo4vPPOO8kTLnLMBSYEea5lcavQ2+/LEwtbxHJEk3vvvTcJ7oveVfUKtvUnYxM8Uv2tdLPHP//8k3KQ8RuZVzwCsZCwTUrQz5pzvvrqq1SZEC/eeiOUnQIt5Ijzd9LNLvH72LNnTxLMZ7W6tzs5gBa9z7r1wE83CQw5z2O71157Lc1FHJBYuGX57xsV0ElrQsQIYbZ4KC4SsTik4oCXtUGzzYoeWb6XZd2h79rLeb6s70muo1XAmrDlQsAiRxUnfc1FaCQ5ZIE7bwKmkheLMUppsxGcl8Nkwhgm1bU4BSQfDCdO55577tz+1ZPqu7hdnRmHtgmLW/LKkecEz8U2p+qrG13+d0ZAJ8QGrza8SWPjsEjE4t3Fb4hFMdWjSGJNDkBErfPPPz9/MCOOAIEdAZCNA3NLvKvaiFjMJ8xJb775ZhoBhyh4+7YtXDHisCf36BCwEMoRbK+99tpNfQwxBe+EWQIWvxNymbFhxPOaAyp+Jw899JA26Wnx8MC68MILt6zSXBdCEAzxyuJ3ZRuewNDzPJt08soxr1AoQZG3v83IG8qhOB5tCFjsM6KK7SIRC08f1gjsYb755pvkVc2cQgXWLlW9+/d++17Zd+0FEef57fu92C4jU8CasCUjRJCF0axkk20ErAkPL8uusWDF3ZlT2XoZ+VmDqS9uSXocyfazHPiEO61NpmscTlhZyCKQhMhe/10sErGmO7J8ewZ/hBDy+Lz//vsbYZhdRKx8Rz+9nkeIIJ5YzC3NioKLBKzpjSj/HsXais34G2+8kTzg5rW6t8KuXbtSyGY952j+NKYxAuf5adhhVi9IfUGFYYpChcheT7i/SMSa7sjy7Zlrr3xtZ8/bEVDAasdplE9FEnc8rJ577tZUMvEAAAkkSURBVLnqqquu+k8/FLBGMUsViQx37NiRvEmoBNlmcTtvgzLOKLbXU7XJNO0ZYTbk4jl8+PDGiaoi1rj2wgOLjQZeO+QsiaaItX67RBJ3qtwRhsOBVb0pYK3fJjwxqtURFksi6XPOOWduR+qb9WeffTZ5v+nRM7zdnOeHZzrEHfn+k7OKnHH33HPPxi0VsYag2+8err36cfOqfAgoYE3cVoT9ccJ32mmnbepplC7/9ddfN4WzEVbw+uuvp9NcEiC7mBrO0PVqdbg5k2SS3D7z2m+//ZZyzJAgHMHrggsuGK4z3ikR0CbT/SKwkPrrr782lcFWxBrXZoTknHzyyZvmBkWs9duFueHUU0/d5H1FT9i0U92RPwSu448/fqODrAEQTMiVefHFF6+/49v4ifVqdW0K3oTQSE4lvOpmrdm2Ma61DM15fi2Yez2EA3fsQ2GPelPE6oVzkItcew2C0ZtMlIAC1kQN06ZbkdSSz5KPiepDNMQrXN9ZdJmgsg3J7p8hgT75kUhW2UbEeuKJJ1Kyys8++8zKad1xt7pCm7TCNKkPKWJNyhwbnVHEmo5dIhEvVQXrCcURrx555JGUI44DEoSs5uZxOqPIsyfhHYcNFolYbRLy50lhWr12np+WPdr0RhGrDaX1fsa113p5+7ThCShgDc90bXeclWi0Ll6ZVHS1puDUHBGL5NSLKqZEMkUFLG2yWgL53d2F1DRtpog1Dbu8++676ZCEQiDMN7S6eNXmAGUaI8mzFz/99FO1d+/e6ssvv6wefPDBlKeMRPnNxnts//79KRm/Ve1Wa2vXXqvlu4q7K2Ktgupy93TttRw/rx6XgALWuPyXenozNwbhguF5pXi1FNrWF1O6/IEHHkj5Mkj0Sp6fSy+99D/Xz0qm2PoBfrAzAW3SGdnoFzQXUi+//HIKmbKNS6AuYlF5kGqDxx133LidKuzpeFffddddqZDLnXfeqXg1gv2/+OKL6r777qu+++67VCHt6aef3pQTC88g8v8Qekgidyqx2VZHwHl+dWxXdee6iEVVVd5pVPq0jUfAtdd47H3ycgQUsJbjN+rVdQGLzQWluHFzV7xar1mOHj2aStETTkhJ5gMHDlR79uypTjzxxArxikma/1ONbd++fdUJJ5yw3g4W+DRtkp/RYyH1+eefV0899ZQltCdiQkQswtQQ57fK9TeR7m67btQFrN27d2+EDep5tV5TUxUaDzjCCUm4j4h10003pfmcjfnBgweTBxbiFUKjeUdXbx/n+dUzHvoJ/FYIfb7++utT5UJ/J0MT7n4/117dmXnF+AQUsMa3Qe8ehIBFdcJrrrkmTQqKV71xLnUhk/KhQ4fSIpbwDtrVV19dUV74jz/+SDlKnnzyyU0VppZ6qBdvSUCb+AWRgARyJxACFgLizz//nMRExatxrPr7779Xjz/+eKreSSOU8JJLLql++eWXNO/zPw6qOLyyrYeA8/x6OPsUCUhAAlMioIA1JWt07AuLqTvuuKOiRD0N758jR45UO3fu7HgnPz4EAU4x2GC8+OKL1VtvvVWRo4yywnjF3X333S5qh4Dc8R7apCMwPy4BCUyKwKeffvqfOV3xalzzkGeUfFjM8+S/5IDqhhtuSOG1eMjpYb1++zjPr5+5T5SABCQwJgEFrDHpL/nsY8eOpZC0Z555RvFqSZZeLgEJSEACEpgagSjWQmit4tXUrGN/JCABCUhAAhJYNwEFrHUTH/h5JA8niTingXpeDQzX20lAAhKQgARGJPDvv/9Wjz32WEUOphdeeME8ZCPawkdLQAISkIAEJDA+AQWs8W2wVA9Y3OLCftZZZy11Hy+WgAQkIAEJSGB6BCKvIjmXbB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gpYJVvfsUtAAhKQgAQkIAEJSEACEpCABCQggQwIKGBlYCS7KAEJSEACEpCABCQgAQlIQAISkIAESiaggFWy9R27BCQgAQlIQAISkIAEJCABCUhAAhLIgIACVgZGsosSkIAEJCABCUhAAhKQgAQkIAEJSKBkAv8Dq1UaYeglLvw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0" name="Down Arrow 9"/>
          <p:cNvSpPr/>
          <p:nvPr/>
        </p:nvSpPr>
        <p:spPr>
          <a:xfrm>
            <a:off x="1907704" y="3789040"/>
            <a:ext cx="8663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203547" y="4941168"/>
            <a:ext cx="3408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La implementarea măsurilor de prevenire și control strict cu izolarea și testarea </a:t>
            </a:r>
            <a:r>
              <a:rPr lang="ro-RO" b="1" dirty="0" err="1"/>
              <a:t>contacților</a:t>
            </a:r>
            <a:r>
              <a:rPr lang="ro-RO" b="1" dirty="0"/>
              <a:t> și  suspecților, morbiditatea scade de 10 ori, inclusiv și povara de spitalizare de către IMS.</a:t>
            </a:r>
          </a:p>
        </p:txBody>
      </p:sp>
      <p:sp>
        <p:nvSpPr>
          <p:cNvPr id="12" name="Oval 11"/>
          <p:cNvSpPr/>
          <p:nvPr/>
        </p:nvSpPr>
        <p:spPr>
          <a:xfrm>
            <a:off x="8244408" y="3789040"/>
            <a:ext cx="720080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Oval 14"/>
          <p:cNvSpPr/>
          <p:nvPr/>
        </p:nvSpPr>
        <p:spPr>
          <a:xfrm>
            <a:off x="4636987" y="354795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85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788700"/>
              </p:ext>
            </p:extLst>
          </p:nvPr>
        </p:nvGraphicFramePr>
        <p:xfrm>
          <a:off x="179512" y="3717032"/>
          <a:ext cx="87849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665431"/>
              </p:ext>
            </p:extLst>
          </p:nvPr>
        </p:nvGraphicFramePr>
        <p:xfrm>
          <a:off x="179512" y="260648"/>
          <a:ext cx="8784976" cy="328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33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MD" sz="3600" b="1" dirty="0"/>
              <a:t>Planul de pregătire și răspuns la infecția cu Coronavirus de tip nou (COVID-19</a:t>
            </a:r>
            <a:r>
              <a:rPr lang="fr-FR" sz="3600" b="1" dirty="0"/>
              <a:t>)</a:t>
            </a:r>
            <a:endParaRPr lang="ro-RO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3"/>
            <a:ext cx="55435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187624" y="4725144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3271707"/>
            <a:ext cx="1152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08.03</a:t>
            </a:r>
          </a:p>
          <a:p>
            <a:r>
              <a:rPr lang="ro-RO" dirty="0" smtClean="0"/>
              <a:t>14.03</a:t>
            </a:r>
          </a:p>
          <a:p>
            <a:r>
              <a:rPr lang="ro-RO" dirty="0" smtClean="0"/>
              <a:t>20.03</a:t>
            </a:r>
          </a:p>
          <a:p>
            <a:r>
              <a:rPr lang="ro-RO" dirty="0" smtClean="0"/>
              <a:t>26.03</a:t>
            </a:r>
          </a:p>
          <a:p>
            <a:r>
              <a:rPr lang="ro-RO" dirty="0" smtClean="0"/>
              <a:t>01.04</a:t>
            </a:r>
          </a:p>
          <a:p>
            <a:r>
              <a:rPr lang="ro-RO" dirty="0" smtClean="0"/>
              <a:t>07.04</a:t>
            </a:r>
            <a:endParaRPr lang="ro-R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88840"/>
            <a:ext cx="1345348" cy="121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Ceban Alexei\Desktop\stema-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4907"/>
            <a:ext cx="103097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SIAAMP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" y="1556792"/>
            <a:ext cx="1460885" cy="14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102723"/>
              </p:ext>
            </p:extLst>
          </p:nvPr>
        </p:nvGraphicFramePr>
        <p:xfrm>
          <a:off x="1187624" y="2636912"/>
          <a:ext cx="71287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40466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Scenariul </a:t>
            </a:r>
            <a:r>
              <a:rPr lang="en-US" dirty="0" err="1" smtClean="0"/>
              <a:t>pozitiv</a:t>
            </a:r>
            <a:endParaRPr lang="en-US" dirty="0" smtClean="0"/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o-RO" dirty="0" smtClean="0"/>
              <a:t>Cazuri </a:t>
            </a:r>
            <a:r>
              <a:rPr lang="ro-RO" dirty="0"/>
              <a:t>spitalizate și persoane afectate de COVID 19 estimate, </a:t>
            </a:r>
            <a:r>
              <a:rPr lang="ro-RO" b="1" dirty="0"/>
              <a:t>26.03-21.05.2020, RM</a:t>
            </a:r>
            <a:endParaRPr lang="ro-RO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33569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R0 = </a:t>
            </a:r>
            <a:r>
              <a:rPr lang="en-US" b="1" dirty="0"/>
              <a:t>&lt;</a:t>
            </a:r>
            <a:r>
              <a:rPr lang="ro-RO" b="1" dirty="0" smtClean="0"/>
              <a:t>1,5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7843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873</Words>
  <Application>Microsoft Office PowerPoint</Application>
  <PresentationFormat>On-screen Show (4:3)</PresentationFormat>
  <Paragraphs>276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Temă Office</vt:lpstr>
      <vt:lpstr>Estimarea evoluției situației epidemiologice prin Covid-19 în raport cu perioada de incubație și rata de contagiozitate (estimarea pentru perioada de 70 zile)  </vt:lpstr>
      <vt:lpstr>Metodologia de estimare</vt:lpstr>
      <vt:lpstr>PowerPoint Presentation</vt:lpstr>
      <vt:lpstr>Scenariul ajustat condițiilor Republicii Moldova, COVID-19, 26.03-19.05.2020</vt:lpstr>
      <vt:lpstr>PowerPoint Presentation</vt:lpstr>
      <vt:lpstr>PowerPoint Presentation</vt:lpstr>
      <vt:lpstr>PowerPoint Presentation</vt:lpstr>
      <vt:lpstr>Planul de pregătire și răspuns la infecția cu Coronavirus de tip nou (COVID-19)</vt:lpstr>
      <vt:lpstr>PowerPoint Presentation</vt:lpstr>
      <vt:lpstr>Mulțumesc pentru atenție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Distribuția cazurilor de COVID-19 printre lucrătorii medicali după instituții medicale, 08.03-03.04.2020 (149 persoane)</vt:lpstr>
      <vt:lpstr>Distribuția cazurilor de COVID-19 printre lucrătorii medicali după funcții detaliat, 08.03-03.04.2020 ( 149 persoane)</vt:lpstr>
      <vt:lpstr>Distribuția cazurilor de COVID-19 printre lucrătorii medicali după tipul de asistență medicală, 08.03-03.04.2020 (149 persoane)</vt:lpstr>
      <vt:lpstr>COVID-19 Lucrători medicali 08.03 – 03.04.2020</vt:lpstr>
      <vt:lpstr>Distribuția cazurilor de COVID printre lucrătorii medicali după sex, grupe de vârstă și sectorul ,  08.03-03.04.2020</vt:lpstr>
      <vt:lpstr>Distribuția cazurilor de COVID printre lucrătorii medicali după teritorii administrative,  08.03-03.04.2020</vt:lpstr>
      <vt:lpstr>Distribuția cazurilor de COVID printre  lucrătorii medicali în timp,  08.03-03.04.2020</vt:lpstr>
      <vt:lpstr>Distribuția cazurilor de COVID printre lucrătorii medicali după instituții medicale, 08.03-03.04.2020</vt:lpstr>
      <vt:lpstr>Distribuția cazurilor de COVID printre lucrătorii medicali după funcții,  08.03-03.04.2020</vt:lpstr>
      <vt:lpstr>Distribuția cazurilor de COVID printre lucrătorii medicali după tipul de asistență medicală,  08.03-03.04.2020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Alexei™</dc:creator>
  <cp:lastModifiedBy>Ceban Alexei</cp:lastModifiedBy>
  <cp:revision>37</cp:revision>
  <dcterms:created xsi:type="dcterms:W3CDTF">2020-03-09T10:48:27Z</dcterms:created>
  <dcterms:modified xsi:type="dcterms:W3CDTF">2020-04-03T20:29:32Z</dcterms:modified>
</cp:coreProperties>
</file>