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58" r:id="rId5"/>
    <p:sldId id="259" r:id="rId6"/>
    <p:sldId id="266" r:id="rId7"/>
    <p:sldId id="260" r:id="rId8"/>
    <p:sldId id="261" r:id="rId9"/>
    <p:sldId id="287" r:id="rId10"/>
    <p:sldId id="263" r:id="rId11"/>
    <p:sldId id="270" r:id="rId12"/>
    <p:sldId id="271" r:id="rId13"/>
    <p:sldId id="275" r:id="rId14"/>
    <p:sldId id="276" r:id="rId15"/>
    <p:sldId id="278" r:id="rId16"/>
    <p:sldId id="279" r:id="rId17"/>
    <p:sldId id="272" r:id="rId18"/>
    <p:sldId id="273" r:id="rId19"/>
    <p:sldId id="274" r:id="rId20"/>
    <p:sldId id="284" r:id="rId21"/>
    <p:sldId id="283" r:id="rId22"/>
    <p:sldId id="295" r:id="rId23"/>
    <p:sldId id="296" r:id="rId24"/>
    <p:sldId id="262" r:id="rId25"/>
    <p:sldId id="280" r:id="rId26"/>
    <p:sldId id="277" r:id="rId27"/>
    <p:sldId id="264" r:id="rId28"/>
    <p:sldId id="281" r:id="rId29"/>
    <p:sldId id="282" r:id="rId30"/>
    <p:sldId id="289" r:id="rId31"/>
    <p:sldId id="285" r:id="rId32"/>
    <p:sldId id="286" r:id="rId33"/>
    <p:sldId id="294" r:id="rId34"/>
    <p:sldId id="288" r:id="rId35"/>
    <p:sldId id="290" r:id="rId36"/>
    <p:sldId id="292" r:id="rId37"/>
    <p:sldId id="293" r:id="rId38"/>
    <p:sldId id="297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>
        <p:scale>
          <a:sx n="70" d="100"/>
          <a:sy n="70" d="100"/>
        </p:scale>
        <p:origin x="-151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D9A9-17DF-4E1A-9AF7-CD0547CFFE19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7B67-5349-4825-AACA-776505022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974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D9A9-17DF-4E1A-9AF7-CD0547CFFE19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7B67-5349-4825-AACA-776505022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635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D9A9-17DF-4E1A-9AF7-CD0547CFFE19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7B67-5349-4825-AACA-776505022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595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D9A9-17DF-4E1A-9AF7-CD0547CFFE19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7B67-5349-4825-AACA-776505022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D9A9-17DF-4E1A-9AF7-CD0547CFFE19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7B67-5349-4825-AACA-776505022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920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D9A9-17DF-4E1A-9AF7-CD0547CFFE19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7B67-5349-4825-AACA-776505022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106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D9A9-17DF-4E1A-9AF7-CD0547CFFE19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7B67-5349-4825-AACA-776505022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578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D9A9-17DF-4E1A-9AF7-CD0547CFFE19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7B67-5349-4825-AACA-776505022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14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D9A9-17DF-4E1A-9AF7-CD0547CFFE19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7B67-5349-4825-AACA-776505022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801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D9A9-17DF-4E1A-9AF7-CD0547CFFE19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7B67-5349-4825-AACA-776505022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547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D9A9-17DF-4E1A-9AF7-CD0547CFFE19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7B67-5349-4825-AACA-776505022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60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5D9A9-17DF-4E1A-9AF7-CD0547CFFE19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67B67-5349-4825-AACA-776505022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95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2999854"/>
            <a:ext cx="8136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002060"/>
                </a:solidFill>
              </a:rPr>
              <a:t>RAPORT DE ACTIVITATE</a:t>
            </a:r>
          </a:p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ANUL 2018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1027" name="Picture 3" descr="D:\DIRECȚIA AMENAJARE ȘI SALUBRIZARE\FONDURI FINANȚARE PROIECTE\POLSKA POMOC\Informare Constientizare\Stema_Chisina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2494"/>
            <a:ext cx="1008112" cy="15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5736" y="908720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b="1" dirty="0" smtClean="0">
                <a:solidFill>
                  <a:srgbClr val="002060"/>
                </a:solidFill>
              </a:rPr>
              <a:t>Direcția generală locativ-comunală și amenajare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5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1640" y="1556792"/>
            <a:ext cx="6264696" cy="11990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002060"/>
                </a:solidFill>
              </a:rPr>
              <a:t>600 bănci de odihnă instalate</a:t>
            </a:r>
          </a:p>
          <a:p>
            <a:pPr algn="ctr"/>
            <a:r>
              <a:rPr lang="ro-RO" sz="2500" b="1" dirty="0" smtClean="0">
                <a:solidFill>
                  <a:srgbClr val="00B050"/>
                </a:solidFill>
              </a:rPr>
              <a:t>Buget </a:t>
            </a:r>
            <a:r>
              <a:rPr lang="ro-RO" sz="2500" b="1" dirty="0">
                <a:solidFill>
                  <a:srgbClr val="00B050"/>
                </a:solidFill>
              </a:rPr>
              <a:t>alocat – </a:t>
            </a:r>
            <a:r>
              <a:rPr lang="ro-RO" sz="2500" b="1" dirty="0" smtClean="0">
                <a:solidFill>
                  <a:srgbClr val="FF0000"/>
                </a:solidFill>
              </a:rPr>
              <a:t>1 800 000,00 lei</a:t>
            </a:r>
            <a:endParaRPr lang="ro-RO" sz="2500" b="1" dirty="0">
              <a:solidFill>
                <a:srgbClr val="FF0000"/>
              </a:solidFill>
            </a:endParaRP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executat – </a:t>
            </a:r>
            <a:r>
              <a:rPr lang="ro-RO" sz="2500" b="1" dirty="0">
                <a:solidFill>
                  <a:srgbClr val="FF0000"/>
                </a:solidFill>
              </a:rPr>
              <a:t>1 461 000,00 lei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538" y="332656"/>
            <a:ext cx="8166482" cy="8640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>
                <a:solidFill>
                  <a:srgbClr val="FF0000"/>
                </a:solidFill>
              </a:rPr>
              <a:t>Instalarea băncilor de odihnă în curțile blocurilor de locuințe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5" name="AutoShape 2" descr="IMG-ecac1bb262b885b9ed1503689dbd7bf1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0" name="Picture 4" descr="C:\Users\Vasile\Desktop\IMG-cf7f34623c94c2745a335a02c736e771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3" y="3212976"/>
            <a:ext cx="4413355" cy="331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IMG-2bf2efe6959bd75dab63e4a7db13f26a-V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3" name="Picture 5" descr="C:\Users\Vasile\Desktop\IMG-2bf2efe6959bd75dab63e4a7db13f26a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12976"/>
            <a:ext cx="4320480" cy="331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02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82232" y="1395359"/>
            <a:ext cx="5749044" cy="1201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002060"/>
                </a:solidFill>
              </a:rPr>
              <a:t>350 piloni cu indicatoare</a:t>
            </a:r>
          </a:p>
          <a:p>
            <a:pPr algn="ctr"/>
            <a:r>
              <a:rPr lang="ro-RO" sz="2500" b="1" dirty="0" smtClean="0">
                <a:solidFill>
                  <a:srgbClr val="00B050"/>
                </a:solidFill>
              </a:rPr>
              <a:t>Buget </a:t>
            </a:r>
            <a:r>
              <a:rPr lang="ro-RO" sz="2500" b="1" dirty="0">
                <a:solidFill>
                  <a:srgbClr val="00B050"/>
                </a:solidFill>
              </a:rPr>
              <a:t>alocat – </a:t>
            </a:r>
            <a:r>
              <a:rPr lang="ro-RO" sz="2500" b="1" dirty="0" smtClean="0">
                <a:solidFill>
                  <a:srgbClr val="FF0000"/>
                </a:solidFill>
              </a:rPr>
              <a:t>1 673 700,00 lei</a:t>
            </a:r>
            <a:endParaRPr lang="ro-RO" sz="2500" b="1" dirty="0">
              <a:solidFill>
                <a:srgbClr val="FF0000"/>
              </a:solidFill>
            </a:endParaRP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executat – </a:t>
            </a:r>
            <a:r>
              <a:rPr lang="ro-RO" sz="2500" b="1" dirty="0">
                <a:solidFill>
                  <a:srgbClr val="FF0000"/>
                </a:solidFill>
              </a:rPr>
              <a:t>1 673 700,00 lei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538" y="116632"/>
            <a:ext cx="8166482" cy="8640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rgbClr val="FF0000"/>
                </a:solidFill>
              </a:rPr>
              <a:t>Instalarea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indicatoarelor</a:t>
            </a:r>
            <a:r>
              <a:rPr lang="en-US" sz="2500" b="1" dirty="0" smtClean="0">
                <a:solidFill>
                  <a:srgbClr val="FF0000"/>
                </a:solidFill>
              </a:rPr>
              <a:t> cu </a:t>
            </a:r>
            <a:r>
              <a:rPr lang="en-US" sz="2500" b="1" dirty="0" err="1" smtClean="0">
                <a:solidFill>
                  <a:srgbClr val="FF0000"/>
                </a:solidFill>
              </a:rPr>
              <a:t>denumiri</a:t>
            </a:r>
            <a:r>
              <a:rPr lang="en-US" sz="2500" b="1" dirty="0" smtClean="0">
                <a:solidFill>
                  <a:srgbClr val="FF0000"/>
                </a:solidFill>
              </a:rPr>
              <a:t> de </a:t>
            </a:r>
            <a:r>
              <a:rPr lang="en-US" sz="2500" b="1" dirty="0" err="1" smtClean="0">
                <a:solidFill>
                  <a:srgbClr val="FF0000"/>
                </a:solidFill>
              </a:rPr>
              <a:t>strad</a:t>
            </a:r>
            <a:r>
              <a:rPr lang="ro-RO" sz="2500" b="1" dirty="0" smtClean="0">
                <a:solidFill>
                  <a:srgbClr val="FF0000"/>
                </a:solidFill>
              </a:rPr>
              <a:t>ă la intersecțiile străzilor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5" name="AutoShape 2" descr="IMG-ecac1bb262b885b9ed1503689dbd7bf1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D:\DIRECȚIA AMENAJARE ȘI SALUBRIZARE\AMENAJARE\Plăcuțe denumiri de stradă\Foto\2016\IMG_2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815405"/>
            <a:ext cx="4469569" cy="335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IRECȚIA AMENAJARE ȘI SALUBRIZARE\AMENAJARE\Plăcuțe denumiri de stradă\Foto\2015\IMG_09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68" y="2840129"/>
            <a:ext cx="4436603" cy="332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78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82232" y="1075552"/>
            <a:ext cx="5749044" cy="1201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002060"/>
                </a:solidFill>
              </a:rPr>
              <a:t>23 piloni cu indicatoare</a:t>
            </a:r>
          </a:p>
          <a:p>
            <a:pPr algn="ctr"/>
            <a:r>
              <a:rPr lang="ro-RO" sz="2500" b="1" dirty="0" smtClean="0">
                <a:solidFill>
                  <a:srgbClr val="00B050"/>
                </a:solidFill>
              </a:rPr>
              <a:t>Buget </a:t>
            </a:r>
            <a:r>
              <a:rPr lang="ro-RO" sz="2500" b="1" dirty="0">
                <a:solidFill>
                  <a:srgbClr val="00B050"/>
                </a:solidFill>
              </a:rPr>
              <a:t>alocat – </a:t>
            </a:r>
            <a:r>
              <a:rPr lang="ro-RO" sz="2500" b="1" dirty="0" smtClean="0">
                <a:solidFill>
                  <a:srgbClr val="FF0000"/>
                </a:solidFill>
              </a:rPr>
              <a:t>549 900,00 lei</a:t>
            </a:r>
            <a:endParaRPr lang="ro-RO" sz="2500" b="1" dirty="0">
              <a:solidFill>
                <a:srgbClr val="FF0000"/>
              </a:solidFill>
            </a:endParaRP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executat – </a:t>
            </a:r>
            <a:r>
              <a:rPr lang="ro-RO" sz="2500" b="1" dirty="0" smtClean="0">
                <a:solidFill>
                  <a:srgbClr val="FF0000"/>
                </a:solidFill>
              </a:rPr>
              <a:t>534 064,00 lei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538" y="116632"/>
            <a:ext cx="8166482" cy="8640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rgbClr val="FF0000"/>
                </a:solidFill>
              </a:rPr>
              <a:t>Instalarea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indicatoarelor</a:t>
            </a:r>
            <a:r>
              <a:rPr lang="en-US" sz="2500" b="1" dirty="0" smtClean="0">
                <a:solidFill>
                  <a:srgbClr val="FF0000"/>
                </a:solidFill>
              </a:rPr>
              <a:t> cu </a:t>
            </a:r>
            <a:r>
              <a:rPr lang="ro-RO" sz="2500" b="1" dirty="0" smtClean="0">
                <a:solidFill>
                  <a:srgbClr val="FF0000"/>
                </a:solidFill>
              </a:rPr>
              <a:t>obiective turistice în parteneriat cu Consiliul Europei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5" name="AutoShape 2" descr="IMG-ecac1bb262b885b9ed1503689dbd7bf1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Fotografia postatÄ de DirecÈia Locativ-ComunalÄ Åi Amenajar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256" y="2348880"/>
            <a:ext cx="2469688" cy="439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otografia postatÄ de DirecÈia Locativ-ComunalÄ Åi Amenajar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62572"/>
            <a:ext cx="2426714" cy="431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64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0375" y="1196752"/>
            <a:ext cx="7856041" cy="1201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002060"/>
                </a:solidFill>
              </a:rPr>
              <a:t>14 bănci; 11 coșuri de gunoi, 8 vaze</a:t>
            </a:r>
          </a:p>
          <a:p>
            <a:pPr algn="ctr"/>
            <a:r>
              <a:rPr lang="ro-RO" sz="2500" b="1" dirty="0" smtClean="0">
                <a:solidFill>
                  <a:srgbClr val="00B050"/>
                </a:solidFill>
              </a:rPr>
              <a:t>Buget </a:t>
            </a:r>
            <a:r>
              <a:rPr lang="ro-RO" sz="2500" b="1" dirty="0">
                <a:solidFill>
                  <a:srgbClr val="00B050"/>
                </a:solidFill>
              </a:rPr>
              <a:t>alocat – </a:t>
            </a:r>
            <a:r>
              <a:rPr lang="ro-RO" sz="2500" b="1" dirty="0" smtClean="0">
                <a:solidFill>
                  <a:srgbClr val="FF0000"/>
                </a:solidFill>
              </a:rPr>
              <a:t>127 634,00 lei</a:t>
            </a:r>
            <a:endParaRPr lang="ro-RO" sz="2500" b="1" dirty="0">
              <a:solidFill>
                <a:srgbClr val="FF0000"/>
              </a:solidFill>
            </a:endParaRP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executat – </a:t>
            </a:r>
            <a:r>
              <a:rPr lang="ro-RO" sz="2500" b="1" dirty="0" smtClean="0">
                <a:solidFill>
                  <a:srgbClr val="FF0000"/>
                </a:solidFill>
              </a:rPr>
              <a:t>127 634,00 lei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538" y="116632"/>
            <a:ext cx="8166482" cy="8640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rgbClr val="FF0000"/>
                </a:solidFill>
              </a:rPr>
              <a:t>Instalarea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mobilierului</a:t>
            </a:r>
            <a:r>
              <a:rPr lang="en-US" sz="2500" b="1" dirty="0" smtClean="0">
                <a:solidFill>
                  <a:srgbClr val="FF0000"/>
                </a:solidFill>
              </a:rPr>
              <a:t> urban </a:t>
            </a:r>
            <a:r>
              <a:rPr lang="en-US" sz="2500" b="1" dirty="0" err="1" smtClean="0">
                <a:solidFill>
                  <a:srgbClr val="FF0000"/>
                </a:solidFill>
              </a:rPr>
              <a:t>pe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trotuarele</a:t>
            </a:r>
            <a:r>
              <a:rPr lang="en-US" sz="2500" b="1" dirty="0" smtClean="0">
                <a:solidFill>
                  <a:srgbClr val="FF0000"/>
                </a:solidFill>
              </a:rPr>
              <a:t> din str. </a:t>
            </a:r>
            <a:r>
              <a:rPr lang="en-US" sz="2500" b="1" dirty="0" err="1" smtClean="0">
                <a:solidFill>
                  <a:srgbClr val="FF0000"/>
                </a:solidFill>
              </a:rPr>
              <a:t>A.Pu</a:t>
            </a:r>
            <a:r>
              <a:rPr lang="ro-RO" sz="2500" b="1" dirty="0" smtClean="0">
                <a:solidFill>
                  <a:srgbClr val="FF0000"/>
                </a:solidFill>
              </a:rPr>
              <a:t>ș</a:t>
            </a:r>
            <a:r>
              <a:rPr lang="en-US" sz="2500" b="1" dirty="0" smtClean="0">
                <a:solidFill>
                  <a:srgbClr val="FF0000"/>
                </a:solidFill>
              </a:rPr>
              <a:t>kin</a:t>
            </a:r>
            <a:r>
              <a:rPr lang="ro-RO" sz="2500" b="1" dirty="0" smtClean="0">
                <a:solidFill>
                  <a:srgbClr val="FF0000"/>
                </a:solidFill>
              </a:rPr>
              <a:t> și str. Veronica Micle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5" name="AutoShape 2" descr="IMG-ecac1bb262b885b9ed1503689dbd7bf1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Fotografia postatÄ de Victor Chirond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2" y="2636912"/>
            <a:ext cx="4402807" cy="330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otografia postatÄ de Victor Chirond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691" y="2636913"/>
            <a:ext cx="4402805" cy="330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47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0375" y="1196752"/>
            <a:ext cx="7856041" cy="1368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200" b="1" dirty="0" smtClean="0">
                <a:solidFill>
                  <a:srgbClr val="002060"/>
                </a:solidFill>
              </a:rPr>
              <a:t>Instalarea pavajului, instalarea pilonilor, amenajarea trotuarului de acces pentru persoane cu dizabilități locomotorii</a:t>
            </a:r>
          </a:p>
          <a:p>
            <a:pPr algn="ctr"/>
            <a:r>
              <a:rPr lang="ro-RO" sz="2500" b="1" dirty="0" smtClean="0">
                <a:solidFill>
                  <a:srgbClr val="00B050"/>
                </a:solidFill>
              </a:rPr>
              <a:t>Buget </a:t>
            </a:r>
            <a:r>
              <a:rPr lang="ro-RO" sz="2500" b="1" dirty="0">
                <a:solidFill>
                  <a:srgbClr val="00B050"/>
                </a:solidFill>
              </a:rPr>
              <a:t>alocat </a:t>
            </a:r>
            <a:r>
              <a:rPr lang="ro-RO" sz="2500" b="1" dirty="0" smtClean="0">
                <a:solidFill>
                  <a:srgbClr val="00B050"/>
                </a:solidFill>
              </a:rPr>
              <a:t>– </a:t>
            </a:r>
            <a:r>
              <a:rPr lang="ro-RO" sz="2500" b="1" dirty="0" smtClean="0">
                <a:solidFill>
                  <a:srgbClr val="FF0000"/>
                </a:solidFill>
              </a:rPr>
              <a:t>280 310,00 lei</a:t>
            </a:r>
            <a:endParaRPr lang="ro-RO" sz="2500" b="1" dirty="0">
              <a:solidFill>
                <a:srgbClr val="FF0000"/>
              </a:solidFill>
            </a:endParaRP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executat </a:t>
            </a:r>
            <a:r>
              <a:rPr lang="ro-RO" sz="2500" b="1" dirty="0" smtClean="0">
                <a:solidFill>
                  <a:srgbClr val="00B050"/>
                </a:solidFill>
              </a:rPr>
              <a:t>– </a:t>
            </a:r>
            <a:r>
              <a:rPr lang="ro-RO" sz="2500" b="1" dirty="0" smtClean="0">
                <a:solidFill>
                  <a:srgbClr val="FF0000"/>
                </a:solidFill>
              </a:rPr>
              <a:t>280 </a:t>
            </a:r>
            <a:r>
              <a:rPr lang="ro-RO" sz="2500" b="1" dirty="0">
                <a:solidFill>
                  <a:srgbClr val="FF0000"/>
                </a:solidFill>
              </a:rPr>
              <a:t>310,00 lei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538" y="116632"/>
            <a:ext cx="8166482" cy="8640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Finalizarea lucrărilor de amenajare a Scuarului A. Cehov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5" name="AutoShape 2" descr="IMG-ecac1bb262b885b9ed1503689dbd7bf1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Fotografia postatÄ de ChiÈinÄul accesibil pentru TOÈI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62926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tografia postatÄ de Vasile Efro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45" y="2762926"/>
            <a:ext cx="4221139" cy="316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62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45758" y="1268760"/>
            <a:ext cx="7856041" cy="1368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200" b="1" dirty="0" smtClean="0">
                <a:solidFill>
                  <a:srgbClr val="002060"/>
                </a:solidFill>
              </a:rPr>
              <a:t>7 bănci, 5 coșuri de gunoi</a:t>
            </a: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alocat – </a:t>
            </a:r>
            <a:r>
              <a:rPr lang="ro-RO" sz="2500" b="1" dirty="0">
                <a:solidFill>
                  <a:srgbClr val="FF0000"/>
                </a:solidFill>
              </a:rPr>
              <a:t>30 000,00 lei</a:t>
            </a: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executat – </a:t>
            </a:r>
            <a:r>
              <a:rPr lang="ro-RO" sz="2500" b="1" dirty="0">
                <a:solidFill>
                  <a:srgbClr val="FF0000"/>
                </a:solidFill>
              </a:rPr>
              <a:t>24 000,00 lei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538" y="116632"/>
            <a:ext cx="8166482" cy="10801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Instalarea mobilierului urban în scuarul din str. București, 68 </a:t>
            </a:r>
            <a:r>
              <a:rPr lang="ro-RO" sz="2500" b="1" dirty="0" smtClean="0">
                <a:solidFill>
                  <a:srgbClr val="002060"/>
                </a:solidFill>
              </a:rPr>
              <a:t>Buget civil</a:t>
            </a:r>
            <a:endParaRPr lang="ru-RU" sz="2500" b="1" dirty="0">
              <a:solidFill>
                <a:srgbClr val="002060"/>
              </a:solidFill>
            </a:endParaRPr>
          </a:p>
        </p:txBody>
      </p:sp>
      <p:sp>
        <p:nvSpPr>
          <p:cNvPr id="5" name="AutoShape 2" descr="IMG-ecac1bb262b885b9ed1503689dbd7bf1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Fotografia postatÄ de Vasile Efro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80928"/>
            <a:ext cx="4344417" cy="325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otografia postatÄ de Vasile Efro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779" y="2780929"/>
            <a:ext cx="4318701" cy="323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79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0375" y="1340768"/>
            <a:ext cx="7856041" cy="1368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200" b="1" dirty="0" smtClean="0">
                <a:solidFill>
                  <a:srgbClr val="002060"/>
                </a:solidFill>
              </a:rPr>
              <a:t>2 terenuri sportive</a:t>
            </a: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alocat – </a:t>
            </a:r>
            <a:r>
              <a:rPr lang="ro-RO" sz="2500" b="1" dirty="0" smtClean="0">
                <a:solidFill>
                  <a:srgbClr val="FF0000"/>
                </a:solidFill>
              </a:rPr>
              <a:t>300 000,00 lei</a:t>
            </a:r>
            <a:endParaRPr lang="ro-RO" sz="2500" b="1" dirty="0">
              <a:solidFill>
                <a:srgbClr val="FF0000"/>
              </a:solidFill>
            </a:endParaRP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executat – </a:t>
            </a:r>
            <a:r>
              <a:rPr lang="ro-RO" sz="2500" b="1" dirty="0" smtClean="0">
                <a:solidFill>
                  <a:srgbClr val="FF0000"/>
                </a:solidFill>
              </a:rPr>
              <a:t>295 000,00 lei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538" y="116632"/>
            <a:ext cx="8166482" cy="1008112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 smtClean="0">
                <a:solidFill>
                  <a:srgbClr val="FF0000"/>
                </a:solidFill>
              </a:rPr>
              <a:t>Modernizarea terenurilor de minifotbal din str. N.M. Spătarul, 11/1 și bd. Mircea cel Bătrân, 16</a:t>
            </a:r>
          </a:p>
          <a:p>
            <a:pPr algn="ctr"/>
            <a:r>
              <a:rPr lang="ro-RO" sz="2400" b="1" dirty="0" smtClean="0">
                <a:solidFill>
                  <a:srgbClr val="002060"/>
                </a:solidFill>
              </a:rPr>
              <a:t>Buget civil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AutoShape 2" descr="IMG-ecac1bb262b885b9ed1503689dbd7bf1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https://scontent-otp1-1.xx.fbcdn.net/v/t1.0-9/43624259_2142615009323463_5442979068871966720_n.jpg?_nc_cat=109&amp;_nc_ht=scontent-otp1-1.xx&amp;oh=6663449544320a125fcf2c847bcbc86c&amp;oe=5C8E44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996951"/>
            <a:ext cx="4418204" cy="331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otografia postatÄ de DirecÈia Locativ-ComunalÄ Åi Amenajar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006" y="2996952"/>
            <a:ext cx="441649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59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45758" y="1200886"/>
            <a:ext cx="7856041" cy="1201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002060"/>
                </a:solidFill>
              </a:rPr>
              <a:t>5 tractoare dotate cu perii, lame, coș frontal, remorcă</a:t>
            </a:r>
          </a:p>
          <a:p>
            <a:pPr algn="ctr"/>
            <a:r>
              <a:rPr lang="ro-RO" sz="2500" b="1" dirty="0" smtClean="0">
                <a:solidFill>
                  <a:srgbClr val="00B050"/>
                </a:solidFill>
              </a:rPr>
              <a:t>Buget </a:t>
            </a:r>
            <a:r>
              <a:rPr lang="ro-RO" sz="2500" b="1" dirty="0">
                <a:solidFill>
                  <a:srgbClr val="00B050"/>
                </a:solidFill>
              </a:rPr>
              <a:t>alocat – </a:t>
            </a:r>
            <a:r>
              <a:rPr lang="ro-RO" sz="2500" b="1" dirty="0" smtClean="0">
                <a:solidFill>
                  <a:srgbClr val="FF0000"/>
                </a:solidFill>
              </a:rPr>
              <a:t>3 500 000,00 lei</a:t>
            </a:r>
            <a:endParaRPr lang="ro-RO" sz="2500" b="1" dirty="0">
              <a:solidFill>
                <a:srgbClr val="FF0000"/>
              </a:solidFill>
            </a:endParaRP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executat – </a:t>
            </a:r>
            <a:r>
              <a:rPr lang="ro-RO" sz="2500" b="1" dirty="0" smtClean="0">
                <a:solidFill>
                  <a:srgbClr val="FF0000"/>
                </a:solidFill>
              </a:rPr>
              <a:t>3 399 000,00 lei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538" y="116632"/>
            <a:ext cx="8166482" cy="86409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Utilaje noi și moderne pentru deszăpezire și salubrizare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5" name="AutoShape 2" descr="IMG-ecac1bb262b885b9ed1503689dbd7bf1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Fotografia postatÄ de DirecÈia Locativ-ComunalÄ Åi Amenajar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96" y="2733558"/>
            <a:ext cx="6281198" cy="376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47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0375" y="1268760"/>
            <a:ext cx="7856041" cy="1201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002060"/>
                </a:solidFill>
              </a:rPr>
              <a:t>5 utilaje pentru împrăștierea materialului antiderapant</a:t>
            </a:r>
          </a:p>
          <a:p>
            <a:pPr algn="ctr"/>
            <a:r>
              <a:rPr lang="ro-RO" sz="2500" b="1" dirty="0" smtClean="0">
                <a:solidFill>
                  <a:srgbClr val="00B050"/>
                </a:solidFill>
              </a:rPr>
              <a:t>Buget </a:t>
            </a:r>
            <a:r>
              <a:rPr lang="ro-RO" sz="2500" b="1" dirty="0">
                <a:solidFill>
                  <a:srgbClr val="00B050"/>
                </a:solidFill>
              </a:rPr>
              <a:t>alocat – </a:t>
            </a:r>
            <a:r>
              <a:rPr lang="ro-RO" sz="2500" b="1" dirty="0" smtClean="0">
                <a:solidFill>
                  <a:srgbClr val="FF0000"/>
                </a:solidFill>
              </a:rPr>
              <a:t>500 000,00 lei</a:t>
            </a:r>
            <a:endParaRPr lang="ro-RO" sz="2500" b="1" dirty="0">
              <a:solidFill>
                <a:srgbClr val="FF0000"/>
              </a:solidFill>
            </a:endParaRP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executat – </a:t>
            </a:r>
            <a:r>
              <a:rPr lang="ro-RO" sz="2500" b="1" dirty="0" smtClean="0">
                <a:solidFill>
                  <a:srgbClr val="FF0000"/>
                </a:solidFill>
              </a:rPr>
              <a:t>450 000,00 lei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538" y="116632"/>
            <a:ext cx="8166482" cy="8640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Utilaje noi moderne pentru deszăpezire și salubrizare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5" name="AutoShape 2" descr="IMG-ecac1bb262b885b9ed1503689dbd7bf1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Fotografia postatÄ de DirecÈia Locativ-ComunalÄ Åi Amenajar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08920"/>
            <a:ext cx="6656041" cy="374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27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0375" y="1196752"/>
            <a:ext cx="7856041" cy="1201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002060"/>
                </a:solidFill>
              </a:rPr>
              <a:t>5 aspiratoare pentru frunze uscate</a:t>
            </a:r>
          </a:p>
          <a:p>
            <a:pPr algn="ctr"/>
            <a:r>
              <a:rPr lang="ro-RO" sz="2500" b="1" dirty="0" smtClean="0">
                <a:solidFill>
                  <a:srgbClr val="00B050"/>
                </a:solidFill>
              </a:rPr>
              <a:t>Buget </a:t>
            </a:r>
            <a:r>
              <a:rPr lang="ro-RO" sz="2500" b="1" dirty="0">
                <a:solidFill>
                  <a:srgbClr val="00B050"/>
                </a:solidFill>
              </a:rPr>
              <a:t>alocat – </a:t>
            </a:r>
            <a:r>
              <a:rPr lang="ro-RO" sz="2500" b="1" dirty="0" smtClean="0">
                <a:solidFill>
                  <a:srgbClr val="FF0000"/>
                </a:solidFill>
              </a:rPr>
              <a:t>600 000,00 lei</a:t>
            </a:r>
            <a:endParaRPr lang="ro-RO" sz="2500" b="1" dirty="0">
              <a:solidFill>
                <a:srgbClr val="FF0000"/>
              </a:solidFill>
            </a:endParaRP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executat – </a:t>
            </a:r>
            <a:r>
              <a:rPr lang="ro-RO" sz="2500" b="1" dirty="0" smtClean="0">
                <a:solidFill>
                  <a:srgbClr val="FF0000"/>
                </a:solidFill>
              </a:rPr>
              <a:t>583 000,00 lei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538" y="116632"/>
            <a:ext cx="8166482" cy="8640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Utilaje noi moderne pentru deszăpezire și salubrizare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5" name="AutoShape 2" descr="IMG-ecac1bb262b885b9ed1503689dbd7bf1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https://scontent-otp1-1.xx.fbcdn.net/v/t1.0-9/44972020_772659139739321_8848229952336691200_n.jpg?_nc_cat=109&amp;_nc_ht=scontent-otp1-1.xx&amp;oh=5ba4da78a5526a5a42f826266b2886d0&amp;oe=5CA9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92895"/>
            <a:ext cx="6336704" cy="422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23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764704"/>
            <a:ext cx="8136904" cy="418576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3800" b="1" dirty="0" smtClean="0">
                <a:solidFill>
                  <a:srgbClr val="002060"/>
                </a:solidFill>
              </a:rPr>
              <a:t>În conformitate cu Regulamentul de activitate și în baza Bugetului municipal pentru anul 2018, aprobat prin Decizia CMC nr. 15/1 </a:t>
            </a:r>
            <a:r>
              <a:rPr lang="ro-RO" sz="3800" b="1" dirty="0" smtClean="0">
                <a:solidFill>
                  <a:srgbClr val="002060"/>
                </a:solidFill>
              </a:rPr>
              <a:t>din 22.12.2017</a:t>
            </a:r>
            <a:endParaRPr lang="ro-RO" sz="3800" b="1" dirty="0" smtClean="0">
              <a:solidFill>
                <a:srgbClr val="002060"/>
              </a:solidFill>
            </a:endParaRPr>
          </a:p>
          <a:p>
            <a:pPr algn="ctr"/>
            <a:r>
              <a:rPr lang="ro-RO" sz="3800" b="1" dirty="0" smtClean="0">
                <a:solidFill>
                  <a:srgbClr val="002060"/>
                </a:solidFill>
              </a:rPr>
              <a:t>Direcția generală locativ-comunală și amenajare a desfășurat următoarele activități </a:t>
            </a:r>
            <a:endParaRPr lang="ru-RU" sz="3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2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0375" y="1082236"/>
            <a:ext cx="7856041" cy="16986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solidFill>
                  <a:srgbClr val="002060"/>
                </a:solidFill>
              </a:rPr>
              <a:t>Cca 1 mln m2 trotuare; 730 coșuri de gunoi; 300 stații de așteptare; 250 platforme pentru deșeuri</a:t>
            </a:r>
          </a:p>
          <a:p>
            <a:pPr algn="ctr"/>
            <a:r>
              <a:rPr lang="ro-RO" sz="2000" b="1" dirty="0" smtClean="0">
                <a:solidFill>
                  <a:srgbClr val="FF0000"/>
                </a:solidFill>
              </a:rPr>
              <a:t>Zilnic – cca 400 măturători</a:t>
            </a:r>
          </a:p>
          <a:p>
            <a:pPr algn="ctr"/>
            <a:r>
              <a:rPr lang="ro-RO" sz="2500" b="1" dirty="0" smtClean="0">
                <a:solidFill>
                  <a:srgbClr val="00B050"/>
                </a:solidFill>
              </a:rPr>
              <a:t>Buget </a:t>
            </a:r>
            <a:r>
              <a:rPr lang="ro-RO" sz="2500" b="1" dirty="0">
                <a:solidFill>
                  <a:srgbClr val="00B050"/>
                </a:solidFill>
              </a:rPr>
              <a:t>alocat – </a:t>
            </a:r>
            <a:r>
              <a:rPr lang="ro-RO" sz="2500" b="1" dirty="0" smtClean="0">
                <a:solidFill>
                  <a:srgbClr val="FF0000"/>
                </a:solidFill>
              </a:rPr>
              <a:t>13 900 000,00 lei</a:t>
            </a:r>
            <a:endParaRPr lang="ro-RO" sz="2500" b="1" dirty="0">
              <a:solidFill>
                <a:srgbClr val="FF0000"/>
              </a:solidFill>
            </a:endParaRP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executat – </a:t>
            </a:r>
            <a:r>
              <a:rPr lang="ro-RO" sz="2500" b="1" dirty="0" smtClean="0">
                <a:solidFill>
                  <a:srgbClr val="FF0000"/>
                </a:solidFill>
              </a:rPr>
              <a:t>13 900 000,00 lei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538" y="116632"/>
            <a:ext cx="8166482" cy="8640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Salubrizarea manuală a spațiilor publice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5" name="AutoShape 2" descr="IMG-ecac1bb262b885b9ed1503689dbd7bf1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Imagini pentru salubrizare matura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742" y="2924944"/>
            <a:ext cx="5678074" cy="393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9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1560" y="1124743"/>
            <a:ext cx="7856041" cy="15546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solidFill>
                  <a:srgbClr val="002060"/>
                </a:solidFill>
              </a:rPr>
              <a:t>Cca 1 mln m2 trotuare și rigole</a:t>
            </a:r>
          </a:p>
          <a:p>
            <a:pPr algn="ctr"/>
            <a:r>
              <a:rPr lang="ro-RO" sz="2000" b="1" dirty="0" smtClean="0">
                <a:solidFill>
                  <a:srgbClr val="002060"/>
                </a:solidFill>
              </a:rPr>
              <a:t>Zilnic - 15 utilaje Hako City Master</a:t>
            </a:r>
          </a:p>
          <a:p>
            <a:pPr algn="ctr"/>
            <a:r>
              <a:rPr lang="ro-RO" sz="2500" b="1" dirty="0" smtClean="0">
                <a:solidFill>
                  <a:srgbClr val="00B050"/>
                </a:solidFill>
              </a:rPr>
              <a:t>Buget </a:t>
            </a:r>
            <a:r>
              <a:rPr lang="ro-RO" sz="2500" b="1" dirty="0">
                <a:solidFill>
                  <a:srgbClr val="00B050"/>
                </a:solidFill>
              </a:rPr>
              <a:t>alocat – </a:t>
            </a:r>
            <a:r>
              <a:rPr lang="ro-RO" sz="2500" b="1" dirty="0" smtClean="0">
                <a:solidFill>
                  <a:srgbClr val="FF0000"/>
                </a:solidFill>
              </a:rPr>
              <a:t>8 800 00,00 lei</a:t>
            </a:r>
            <a:endParaRPr lang="ro-RO" sz="2500" b="1" dirty="0">
              <a:solidFill>
                <a:srgbClr val="FF0000"/>
              </a:solidFill>
            </a:endParaRP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executat – </a:t>
            </a:r>
            <a:r>
              <a:rPr lang="ro-RO" sz="2500" b="1" dirty="0" smtClean="0">
                <a:solidFill>
                  <a:srgbClr val="FF0000"/>
                </a:solidFill>
              </a:rPr>
              <a:t>8 800 000,00 lei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538" y="116632"/>
            <a:ext cx="8166482" cy="8640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Salubrizarea mecanizată a spațiilor publice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5" name="AutoShape 2" descr="IMG-ecac1bb262b885b9ed1503689dbd7bf1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 descr="D:\DIRECȚIA AMENAJARE ȘI SALUBRIZARE\SALUBRIZARE\HAKO\IMG_05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174" y="2780928"/>
            <a:ext cx="5184576" cy="38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6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1560" y="1124743"/>
            <a:ext cx="7856041" cy="21602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sz="2200" b="1" dirty="0" smtClean="0">
              <a:solidFill>
                <a:srgbClr val="002060"/>
              </a:solidFill>
            </a:endParaRPr>
          </a:p>
          <a:p>
            <a:pPr algn="ctr"/>
            <a:r>
              <a:rPr lang="ro-RO" sz="2200" b="1" dirty="0" smtClean="0">
                <a:solidFill>
                  <a:srgbClr val="002060"/>
                </a:solidFill>
              </a:rPr>
              <a:t>La acțiune au participat cca </a:t>
            </a:r>
            <a:r>
              <a:rPr lang="ro-RO" sz="2200" b="1" dirty="0" smtClean="0">
                <a:solidFill>
                  <a:srgbClr val="002060"/>
                </a:solidFill>
              </a:rPr>
              <a:t>10 000 persoane </a:t>
            </a:r>
            <a:r>
              <a:rPr lang="ro-RO" sz="2200" b="1" dirty="0" smtClean="0">
                <a:solidFill>
                  <a:srgbClr val="002060"/>
                </a:solidFill>
              </a:rPr>
              <a:t>care au salubrizat curțile de bloc și cele mai mari parcuri din capitală.</a:t>
            </a:r>
          </a:p>
          <a:p>
            <a:pPr algn="ctr"/>
            <a:r>
              <a:rPr lang="ro-RO" sz="2200" b="1" dirty="0" smtClean="0">
                <a:solidFill>
                  <a:srgbClr val="002060"/>
                </a:solidFill>
              </a:rPr>
              <a:t>În jur de 1400 m3 de deșeuri au fost adunate și evacuate.</a:t>
            </a:r>
          </a:p>
          <a:p>
            <a:pPr algn="ctr"/>
            <a:r>
              <a:rPr lang="ro-RO" sz="2200" b="1" dirty="0" smtClean="0">
                <a:solidFill>
                  <a:srgbClr val="002060"/>
                </a:solidFill>
              </a:rPr>
              <a:t>Scopul acțiunii a fost de conștientiza populația să asigure și păstreze curățenia pe spațiile publice.</a:t>
            </a:r>
          </a:p>
          <a:p>
            <a:pPr algn="ctr"/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538" y="116632"/>
            <a:ext cx="8166482" cy="8640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MAREA CUR</a:t>
            </a:r>
            <a:r>
              <a:rPr lang="ro-RO" sz="2800" b="1" dirty="0" smtClean="0">
                <a:solidFill>
                  <a:srgbClr val="FF0000"/>
                </a:solidFill>
              </a:rPr>
              <a:t>ĂȚENIE DE PRIMĂVARĂ</a:t>
            </a:r>
          </a:p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31 martie 2018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5" name="AutoShape 2" descr="IMG-ecac1bb262b885b9ed1503689dbd7bf1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https://chisinau.md/img.php?km=cHVibGljL2ZvdG9taW5pYWxidW0vRFNDMDI4ODEyYmU3LkpQRw==&amp;w=7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9" y="3435824"/>
            <a:ext cx="4385951" cy="291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hisinau.md/img.php?km=cHVibGljL2ZvdG9taW5pYWxidW0vRFNDOTg2NGQzNWIzLkpQRw==&amp;w=7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89" y="3452687"/>
            <a:ext cx="4396207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09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1560" y="1124743"/>
            <a:ext cx="7856041" cy="194421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sz="2200" b="1" dirty="0" smtClean="0">
              <a:solidFill>
                <a:srgbClr val="002060"/>
              </a:solidFill>
            </a:endParaRPr>
          </a:p>
          <a:p>
            <a:pPr algn="ctr"/>
            <a:r>
              <a:rPr lang="ro-RO" sz="2200" b="1" dirty="0" smtClean="0">
                <a:solidFill>
                  <a:srgbClr val="002060"/>
                </a:solidFill>
              </a:rPr>
              <a:t>La </a:t>
            </a:r>
            <a:r>
              <a:rPr lang="ro-RO" sz="2200" b="1" dirty="0" smtClean="0">
                <a:solidFill>
                  <a:srgbClr val="002060"/>
                </a:solidFill>
              </a:rPr>
              <a:t>inițiativa Primarului, la acțiune </a:t>
            </a:r>
            <a:r>
              <a:rPr lang="ro-RO" sz="2200" b="1" dirty="0" smtClean="0">
                <a:solidFill>
                  <a:srgbClr val="002060"/>
                </a:solidFill>
              </a:rPr>
              <a:t>au participat </a:t>
            </a:r>
            <a:r>
              <a:rPr lang="ro-RO" sz="2200" b="1" dirty="0" smtClean="0">
                <a:solidFill>
                  <a:srgbClr val="002060"/>
                </a:solidFill>
              </a:rPr>
              <a:t>peste </a:t>
            </a:r>
          </a:p>
          <a:p>
            <a:pPr algn="ctr"/>
            <a:r>
              <a:rPr lang="ro-RO" sz="2200" b="1" dirty="0" smtClean="0">
                <a:solidFill>
                  <a:srgbClr val="002060"/>
                </a:solidFill>
              </a:rPr>
              <a:t>1500 persoane </a:t>
            </a:r>
            <a:r>
              <a:rPr lang="ro-RO" sz="2200" b="1" dirty="0" smtClean="0">
                <a:solidFill>
                  <a:srgbClr val="002060"/>
                </a:solidFill>
              </a:rPr>
              <a:t>care au salubrizat curțile de bloc și cele mai mari parcuri din </a:t>
            </a:r>
            <a:r>
              <a:rPr lang="ro-RO" sz="2200" b="1" dirty="0" smtClean="0">
                <a:solidFill>
                  <a:srgbClr val="002060"/>
                </a:solidFill>
              </a:rPr>
              <a:t>capitală. În </a:t>
            </a:r>
            <a:r>
              <a:rPr lang="ro-RO" sz="2200" b="1" dirty="0" smtClean="0">
                <a:solidFill>
                  <a:srgbClr val="002060"/>
                </a:solidFill>
              </a:rPr>
              <a:t>jur </a:t>
            </a:r>
            <a:r>
              <a:rPr lang="ro-RO" sz="2200" b="1" dirty="0" smtClean="0">
                <a:solidFill>
                  <a:srgbClr val="FF0000"/>
                </a:solidFill>
              </a:rPr>
              <a:t>de </a:t>
            </a:r>
            <a:r>
              <a:rPr lang="ro-RO" sz="2200" b="1" dirty="0" smtClean="0">
                <a:solidFill>
                  <a:srgbClr val="FF0000"/>
                </a:solidFill>
              </a:rPr>
              <a:t>1600 </a:t>
            </a:r>
            <a:r>
              <a:rPr lang="ro-RO" sz="2200" b="1" dirty="0" smtClean="0">
                <a:solidFill>
                  <a:srgbClr val="FF0000"/>
                </a:solidFill>
              </a:rPr>
              <a:t>m3 </a:t>
            </a:r>
            <a:r>
              <a:rPr lang="ro-RO" sz="2200" b="1" dirty="0" smtClean="0">
                <a:solidFill>
                  <a:srgbClr val="002060"/>
                </a:solidFill>
              </a:rPr>
              <a:t>de </a:t>
            </a:r>
            <a:r>
              <a:rPr lang="ro-RO" sz="2200" b="1" dirty="0" smtClean="0">
                <a:solidFill>
                  <a:srgbClr val="002060"/>
                </a:solidFill>
              </a:rPr>
              <a:t>frunze uscate </a:t>
            </a:r>
            <a:r>
              <a:rPr lang="ro-RO" sz="2200" b="1" dirty="0" smtClean="0">
                <a:solidFill>
                  <a:srgbClr val="002060"/>
                </a:solidFill>
              </a:rPr>
              <a:t>au fost adunate și evacuate.</a:t>
            </a:r>
          </a:p>
          <a:p>
            <a:pPr algn="ctr"/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538" y="116632"/>
            <a:ext cx="8166482" cy="8640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MAREA CUR</a:t>
            </a:r>
            <a:r>
              <a:rPr lang="ro-RO" sz="2800" b="1" dirty="0" smtClean="0">
                <a:solidFill>
                  <a:srgbClr val="FF0000"/>
                </a:solidFill>
              </a:rPr>
              <a:t>ĂȚENIE DE </a:t>
            </a:r>
            <a:r>
              <a:rPr lang="en-US" sz="2800" b="1" dirty="0" smtClean="0">
                <a:solidFill>
                  <a:srgbClr val="FF0000"/>
                </a:solidFill>
              </a:rPr>
              <a:t>TOAMN</a:t>
            </a:r>
            <a:r>
              <a:rPr lang="ro-RO" sz="2800" b="1" dirty="0" smtClean="0">
                <a:solidFill>
                  <a:srgbClr val="FF0000"/>
                </a:solidFill>
              </a:rPr>
              <a:t>Ă</a:t>
            </a:r>
            <a:endParaRPr lang="ro-RO" sz="2800" b="1" dirty="0" smtClean="0">
              <a:solidFill>
                <a:srgbClr val="FF0000"/>
              </a:solidFill>
            </a:endParaRPr>
          </a:p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10 noiembrie </a:t>
            </a:r>
            <a:r>
              <a:rPr lang="ro-RO" sz="2500" b="1" dirty="0" smtClean="0">
                <a:solidFill>
                  <a:srgbClr val="FF0000"/>
                </a:solidFill>
              </a:rPr>
              <a:t>2018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5" name="AutoShape 2" descr="IMG-ecac1bb262b885b9ed1503689dbd7bf1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chisinau.md/img.php?km=cHVibGljL2ZvdG9taW5pYWxidW0vUEhPVE8tMjAxOC0xMS0xMC0xNS0yNi0zNzA4MWIxLmpwZw==&amp;w=7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627130"/>
            <a:ext cx="4538283" cy="254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hisinau.md/img.php?km=cHVibGljL2ZvdG9taW5pYWxidW0vUEhPVE8tMjAxOC0xMS0xMC0xNS0yNi00NDQ3ZjI0LmpwZw==&amp;w=7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67" y="3645024"/>
            <a:ext cx="4469837" cy="250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59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0116" y="188640"/>
            <a:ext cx="8136904" cy="86177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Deschiderea Centrului de sterilizare a animalelor fără stăpân și construcția volierelor</a:t>
            </a:r>
            <a:endParaRPr lang="ru-RU" sz="2500" b="1" dirty="0">
              <a:solidFill>
                <a:srgbClr val="FF0000"/>
              </a:solidFill>
            </a:endParaRPr>
          </a:p>
        </p:txBody>
      </p:sp>
      <p:pic>
        <p:nvPicPr>
          <p:cNvPr id="4099" name="Picture 3" descr="C:\Users\Vasile\Desktop\45041876_2146012722317025_422529771236858265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5" y="2636912"/>
            <a:ext cx="4343467" cy="32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Vasile\Desktop\45015752_2145953022322995_8988423586163195904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36912"/>
            <a:ext cx="4314208" cy="323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53835" y="1268760"/>
            <a:ext cx="7856041" cy="1201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002060"/>
                </a:solidFill>
              </a:rPr>
              <a:t>30 voliere, medicamente, hrană, ustensile</a:t>
            </a:r>
            <a:endParaRPr lang="ro-RO" sz="2500" b="1" dirty="0" smtClean="0">
              <a:solidFill>
                <a:srgbClr val="00B050"/>
              </a:solidFill>
            </a:endParaRPr>
          </a:p>
          <a:p>
            <a:pPr algn="ctr"/>
            <a:r>
              <a:rPr lang="ro-RO" sz="2500" b="1" dirty="0" smtClean="0">
                <a:solidFill>
                  <a:srgbClr val="00B050"/>
                </a:solidFill>
              </a:rPr>
              <a:t>Buget </a:t>
            </a:r>
            <a:r>
              <a:rPr lang="ro-RO" sz="2500" b="1" dirty="0">
                <a:solidFill>
                  <a:srgbClr val="00B050"/>
                </a:solidFill>
              </a:rPr>
              <a:t>alocat –  </a:t>
            </a:r>
            <a:r>
              <a:rPr lang="ro-RO" sz="2500" b="1" dirty="0">
                <a:solidFill>
                  <a:srgbClr val="FF0000"/>
                </a:solidFill>
              </a:rPr>
              <a:t>1 000 </a:t>
            </a:r>
            <a:r>
              <a:rPr lang="ro-RO" sz="2500" b="1" dirty="0" smtClean="0">
                <a:solidFill>
                  <a:srgbClr val="FF0000"/>
                </a:solidFill>
              </a:rPr>
              <a:t>000,00 </a:t>
            </a:r>
            <a:r>
              <a:rPr lang="ro-RO" sz="2500" b="1" dirty="0">
                <a:solidFill>
                  <a:srgbClr val="FF0000"/>
                </a:solidFill>
              </a:rPr>
              <a:t>lei</a:t>
            </a: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executat – </a:t>
            </a:r>
            <a:r>
              <a:rPr lang="ro-RO" sz="2500" b="1" dirty="0">
                <a:solidFill>
                  <a:srgbClr val="FF0000"/>
                </a:solidFill>
              </a:rPr>
              <a:t>600 </a:t>
            </a:r>
            <a:r>
              <a:rPr lang="ro-RO" sz="2500" b="1" dirty="0" smtClean="0">
                <a:solidFill>
                  <a:srgbClr val="FF0000"/>
                </a:solidFill>
              </a:rPr>
              <a:t>000,00 </a:t>
            </a:r>
            <a:r>
              <a:rPr lang="ro-RO" sz="2500" b="1" dirty="0">
                <a:solidFill>
                  <a:srgbClr val="FF0000"/>
                </a:solidFill>
              </a:rPr>
              <a:t>lei</a:t>
            </a:r>
            <a:r>
              <a:rPr lang="ro-RO" sz="2500" b="1" dirty="0">
                <a:solidFill>
                  <a:srgbClr val="00B050"/>
                </a:solidFill>
              </a:rPr>
              <a:t>  </a:t>
            </a:r>
            <a:endParaRPr lang="ru-RU" sz="25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0116" y="188640"/>
            <a:ext cx="8136904" cy="47705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 smtClean="0">
                <a:solidFill>
                  <a:srgbClr val="FF0000"/>
                </a:solidFill>
              </a:rPr>
              <a:t>Dezinsec</a:t>
            </a:r>
            <a:r>
              <a:rPr lang="ro-RO" sz="2500" b="1" dirty="0" smtClean="0">
                <a:solidFill>
                  <a:srgbClr val="FF0000"/>
                </a:solidFill>
              </a:rPr>
              <a:t>ția și deratizarea subsolurilor blocurilor de locuințe 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0547" y="836712"/>
            <a:ext cx="7856041" cy="1201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002060"/>
                </a:solidFill>
              </a:rPr>
              <a:t>2500 blocuri</a:t>
            </a:r>
            <a:r>
              <a:rPr lang="ro-RO" sz="2500" b="1" smtClean="0">
                <a:solidFill>
                  <a:srgbClr val="002060"/>
                </a:solidFill>
              </a:rPr>
              <a:t>, 1,6 mln m2</a:t>
            </a:r>
            <a:endParaRPr lang="ro-RO" sz="2500" b="1" dirty="0" smtClean="0">
              <a:solidFill>
                <a:srgbClr val="002060"/>
              </a:solidFill>
            </a:endParaRPr>
          </a:p>
          <a:p>
            <a:pPr algn="ctr"/>
            <a:r>
              <a:rPr lang="ro-RO" sz="2500" b="1" dirty="0" smtClean="0">
                <a:solidFill>
                  <a:srgbClr val="00B050"/>
                </a:solidFill>
              </a:rPr>
              <a:t>Buget </a:t>
            </a:r>
            <a:r>
              <a:rPr lang="ro-RO" sz="2500" b="1" dirty="0">
                <a:solidFill>
                  <a:srgbClr val="00B050"/>
                </a:solidFill>
              </a:rPr>
              <a:t>alocat – </a:t>
            </a:r>
            <a:r>
              <a:rPr lang="ro-RO" sz="2500" b="1" dirty="0" smtClean="0">
                <a:solidFill>
                  <a:srgbClr val="FF0000"/>
                </a:solidFill>
              </a:rPr>
              <a:t>1 100 000,00 lei</a:t>
            </a:r>
            <a:endParaRPr lang="ro-RO" sz="2500" b="1" dirty="0">
              <a:solidFill>
                <a:srgbClr val="FF0000"/>
              </a:solidFill>
            </a:endParaRP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executat – </a:t>
            </a:r>
            <a:r>
              <a:rPr lang="ro-RO" sz="2500" b="1" dirty="0" smtClean="0">
                <a:solidFill>
                  <a:srgbClr val="FF0000"/>
                </a:solidFill>
              </a:rPr>
              <a:t>1 004 491,00 lei</a:t>
            </a:r>
            <a:endParaRPr lang="ru-RU" sz="2500" b="1" dirty="0">
              <a:solidFill>
                <a:srgbClr val="FF0000"/>
              </a:solidFill>
            </a:endParaRPr>
          </a:p>
        </p:txBody>
      </p:sp>
      <p:pic>
        <p:nvPicPr>
          <p:cNvPr id="1032" name="Picture 8" descr="Imagini pentru dezinsect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438" y="2204864"/>
            <a:ext cx="6100260" cy="425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89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586970"/>
            <a:ext cx="8136904" cy="163121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5000" b="1" dirty="0" smtClean="0">
                <a:solidFill>
                  <a:srgbClr val="002060"/>
                </a:solidFill>
              </a:rPr>
              <a:t>MODERNIZAREA BLOCURILOR DE LOCUINȚE</a:t>
            </a:r>
            <a:endParaRPr lang="ru-RU" sz="5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1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0116" y="188640"/>
            <a:ext cx="8136904" cy="477054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Instalarea ascensoarelor moderne în blocurile de locuințe</a:t>
            </a:r>
            <a:endParaRPr lang="ru-RU" sz="2500" b="1" dirty="0">
              <a:solidFill>
                <a:srgbClr val="FF0000"/>
              </a:solidFill>
            </a:endParaRPr>
          </a:p>
        </p:txBody>
      </p:sp>
      <p:pic>
        <p:nvPicPr>
          <p:cNvPr id="6147" name="Picture 3" descr="D:\Downloads\20181207_1235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5249" y="2630847"/>
            <a:ext cx="4626868" cy="347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580112" y="859986"/>
            <a:ext cx="3240360" cy="57373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o-RO" sz="1600" b="1" dirty="0">
              <a:solidFill>
                <a:srgbClr val="002060"/>
              </a:solidFill>
            </a:endParaRPr>
          </a:p>
          <a:p>
            <a:endParaRPr lang="ro-RO" sz="1600" b="1" dirty="0" smtClean="0">
              <a:solidFill>
                <a:srgbClr val="002060"/>
              </a:solidFill>
            </a:endParaRPr>
          </a:p>
          <a:p>
            <a:endParaRPr lang="ro-RO" sz="1600" b="1" dirty="0">
              <a:solidFill>
                <a:srgbClr val="002060"/>
              </a:solidFill>
            </a:endParaRPr>
          </a:p>
          <a:p>
            <a:endParaRPr lang="ro-RO" sz="1600" b="1" dirty="0" smtClean="0">
              <a:solidFill>
                <a:srgbClr val="002060"/>
              </a:solidFill>
            </a:endParaRPr>
          </a:p>
          <a:p>
            <a:endParaRPr lang="ro-RO" sz="1600" b="1" dirty="0">
              <a:solidFill>
                <a:srgbClr val="002060"/>
              </a:solidFill>
            </a:endParaRPr>
          </a:p>
          <a:p>
            <a:endParaRPr lang="ro-RO" sz="1600" b="1" dirty="0" smtClean="0">
              <a:solidFill>
                <a:srgbClr val="002060"/>
              </a:solidFill>
            </a:endParaRPr>
          </a:p>
          <a:p>
            <a:endParaRPr lang="ro-RO" sz="1600" b="1" dirty="0">
              <a:solidFill>
                <a:srgbClr val="002060"/>
              </a:solidFill>
            </a:endParaRPr>
          </a:p>
          <a:p>
            <a:endParaRPr lang="ro-RO" sz="1600" b="1" dirty="0" smtClean="0">
              <a:solidFill>
                <a:srgbClr val="002060"/>
              </a:solidFill>
            </a:endParaRPr>
          </a:p>
          <a:p>
            <a:endParaRPr lang="ro-RO" sz="1600" b="1" dirty="0">
              <a:solidFill>
                <a:srgbClr val="002060"/>
              </a:solidFill>
            </a:endParaRPr>
          </a:p>
          <a:p>
            <a:endParaRPr lang="ro-RO" sz="1600" b="1" dirty="0" smtClean="0">
              <a:solidFill>
                <a:srgbClr val="002060"/>
              </a:solidFill>
            </a:endParaRPr>
          </a:p>
          <a:p>
            <a:endParaRPr lang="ro-RO" sz="1600" b="1" dirty="0">
              <a:solidFill>
                <a:srgbClr val="002060"/>
              </a:solidFill>
            </a:endParaRPr>
          </a:p>
          <a:p>
            <a:endParaRPr lang="ro-RO" sz="1600" b="1" dirty="0" smtClean="0">
              <a:solidFill>
                <a:srgbClr val="002060"/>
              </a:solidFill>
            </a:endParaRPr>
          </a:p>
          <a:p>
            <a:endParaRPr lang="ro-RO" sz="1600" b="1" dirty="0" smtClean="0">
              <a:solidFill>
                <a:srgbClr val="002060"/>
              </a:solidFill>
            </a:endParaRPr>
          </a:p>
          <a:p>
            <a:endParaRPr lang="ro-RO" dirty="0" smtClean="0">
              <a:solidFill>
                <a:srgbClr val="002060"/>
              </a:solidFill>
            </a:endParaRPr>
          </a:p>
          <a:p>
            <a:r>
              <a:rPr lang="ro-RO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0116" y="859986"/>
            <a:ext cx="4785732" cy="10568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002060"/>
                </a:solidFill>
              </a:rPr>
              <a:t>18 ascensoare moderne </a:t>
            </a:r>
            <a:endParaRPr lang="ro-RO" sz="2500" b="1" dirty="0">
              <a:solidFill>
                <a:srgbClr val="002060"/>
              </a:solidFill>
            </a:endParaRPr>
          </a:p>
          <a:p>
            <a:pPr algn="ctr"/>
            <a:r>
              <a:rPr lang="ro-RO" sz="2500" b="1" dirty="0" smtClean="0">
                <a:solidFill>
                  <a:srgbClr val="00B050"/>
                </a:solidFill>
              </a:rPr>
              <a:t>Buget </a:t>
            </a:r>
            <a:r>
              <a:rPr lang="ro-RO" sz="2500" b="1" dirty="0">
                <a:solidFill>
                  <a:srgbClr val="00B050"/>
                </a:solidFill>
              </a:rPr>
              <a:t>alocat –  </a:t>
            </a:r>
            <a:r>
              <a:rPr lang="ro-RO" sz="2500" b="1" dirty="0" smtClean="0">
                <a:solidFill>
                  <a:srgbClr val="FF0000"/>
                </a:solidFill>
              </a:rPr>
              <a:t>11 265 000 lei</a:t>
            </a:r>
            <a:endParaRPr lang="ro-RO" sz="2500" b="1" dirty="0">
              <a:solidFill>
                <a:srgbClr val="FF0000"/>
              </a:solidFill>
            </a:endParaRP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executat – </a:t>
            </a:r>
            <a:r>
              <a:rPr lang="ro-RO" sz="2500" b="1" dirty="0">
                <a:solidFill>
                  <a:srgbClr val="FF0000"/>
                </a:solidFill>
              </a:rPr>
              <a:t>11 265 000 lei </a:t>
            </a:r>
            <a:r>
              <a:rPr lang="ro-RO" sz="2500" b="1" dirty="0" smtClean="0">
                <a:solidFill>
                  <a:srgbClr val="00B050"/>
                </a:solidFill>
              </a:rPr>
              <a:t>  </a:t>
            </a:r>
            <a:endParaRPr lang="ru-RU" sz="2500" b="1" dirty="0">
              <a:solidFill>
                <a:srgbClr val="00B05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74856"/>
              </p:ext>
            </p:extLst>
          </p:nvPr>
        </p:nvGraphicFramePr>
        <p:xfrm>
          <a:off x="5904148" y="980728"/>
          <a:ext cx="2592288" cy="5227987"/>
        </p:xfrm>
        <a:graphic>
          <a:graphicData uri="http://schemas.openxmlformats.org/drawingml/2006/table">
            <a:tbl>
              <a:tblPr/>
              <a:tblGrid>
                <a:gridCol w="2592288"/>
              </a:tblGrid>
              <a:tr h="280611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2060"/>
                          </a:solidFill>
                          <a:latin typeface="+mj-lt"/>
                          <a:cs typeface="Times New Roman" pitchFamily="18" charset="0"/>
                        </a:rPr>
                        <a:t>Str. Trandafirilor, 15 scara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211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2060"/>
                          </a:solidFill>
                          <a:latin typeface="+mj-lt"/>
                          <a:cs typeface="Times New Roman" pitchFamily="18" charset="0"/>
                        </a:rPr>
                        <a:t>Bd. Decebal, 89, scara 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211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2060"/>
                          </a:solidFill>
                          <a:latin typeface="+mj-lt"/>
                          <a:cs typeface="Times New Roman" pitchFamily="18" charset="0"/>
                        </a:rPr>
                        <a:t>Bd. Dacia, 28, scara 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211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2060"/>
                          </a:solidFill>
                          <a:latin typeface="+mj-lt"/>
                          <a:cs typeface="Times New Roman" pitchFamily="18" charset="0"/>
                        </a:rPr>
                        <a:t>Bd. Dacia, 28, scara 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211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2060"/>
                          </a:solidFill>
                          <a:latin typeface="+mj-lt"/>
                          <a:cs typeface="Times New Roman" pitchFamily="18" charset="0"/>
                        </a:rPr>
                        <a:t>Bd. Dacia, 28, scara 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211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rgbClr val="002060"/>
                          </a:solidFill>
                          <a:latin typeface="+mj-lt"/>
                          <a:cs typeface="Times New Roman" pitchFamily="18" charset="0"/>
                        </a:rPr>
                        <a:t>Bd. Dacia, 28, scara 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211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2060"/>
                          </a:solidFill>
                          <a:latin typeface="+mj-lt"/>
                          <a:cs typeface="Times New Roman" pitchFamily="18" charset="0"/>
                        </a:rPr>
                        <a:t>Bd. Traian, 11,  scara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211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2060"/>
                          </a:solidFill>
                          <a:latin typeface="+mj-lt"/>
                          <a:cs typeface="Times New Roman" pitchFamily="18" charset="0"/>
                        </a:rPr>
                        <a:t>Bd. Traian, 11,  scara 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211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rgbClr val="002060"/>
                          </a:solidFill>
                          <a:latin typeface="+mj-lt"/>
                          <a:cs typeface="Times New Roman" pitchFamily="18" charset="0"/>
                        </a:rPr>
                        <a:t>Bd. Traian, 11,  scara 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211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2060"/>
                          </a:solidFill>
                          <a:latin typeface="+mj-lt"/>
                          <a:cs typeface="Times New Roman" pitchFamily="18" charset="0"/>
                        </a:rPr>
                        <a:t>Bd. Traian, 11,  scara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211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rgbClr val="002060"/>
                          </a:solidFill>
                          <a:latin typeface="+mj-lt"/>
                          <a:cs typeface="Times New Roman" pitchFamily="18" charset="0"/>
                        </a:rPr>
                        <a:t>Bd. Negruzzi, 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211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rgbClr val="002060"/>
                          </a:solidFill>
                          <a:latin typeface="+mj-lt"/>
                          <a:cs typeface="Times New Roman" pitchFamily="18" charset="0"/>
                        </a:rPr>
                        <a:t>Bd. Negruzzi, 4/2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211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2060"/>
                          </a:solidFill>
                          <a:latin typeface="+mj-lt"/>
                          <a:cs typeface="Times New Roman" pitchFamily="18" charset="0"/>
                        </a:rPr>
                        <a:t>Bd. Negruzzi, 6/2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211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2060"/>
                          </a:solidFill>
                          <a:latin typeface="+mj-lt"/>
                          <a:cs typeface="Times New Roman" pitchFamily="18" charset="0"/>
                        </a:rPr>
                        <a:t>Str. Halipa, 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21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2060"/>
                          </a:solidFill>
                          <a:latin typeface="+mj-lt"/>
                          <a:cs typeface="Times New Roman" pitchFamily="18" charset="0"/>
                        </a:rPr>
                        <a:t>str. M. Dosoftei, 100, scara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21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2060"/>
                          </a:solidFill>
                          <a:latin typeface="+mj-lt"/>
                          <a:cs typeface="Times New Roman" pitchFamily="18" charset="0"/>
                        </a:rPr>
                        <a:t>str. M. Dosoftei, 100, scara 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21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2060"/>
                          </a:solidFill>
                          <a:latin typeface="+mj-lt"/>
                          <a:cs typeface="Times New Roman" pitchFamily="18" charset="0"/>
                        </a:rPr>
                        <a:t>str. M. Dosoftei, 100, scara 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222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0116" y="188640"/>
            <a:ext cx="8136904" cy="47705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Reparația capitală a blocurilor de locuințe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80112" y="859986"/>
            <a:ext cx="3240360" cy="57373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o-RO" sz="1600" b="1" dirty="0">
                <a:solidFill>
                  <a:srgbClr val="002060"/>
                </a:solidFill>
              </a:rPr>
              <a:t>str. Salcâmilor, 22/5</a:t>
            </a:r>
            <a:endParaRPr lang="ru-RU" sz="1600" b="1" dirty="0">
              <a:solidFill>
                <a:srgbClr val="002060"/>
              </a:solidFill>
            </a:endParaRPr>
          </a:p>
          <a:p>
            <a:r>
              <a:rPr lang="ro-RO" sz="1600" b="1" dirty="0">
                <a:solidFill>
                  <a:srgbClr val="002060"/>
                </a:solidFill>
              </a:rPr>
              <a:t>str. Salcâmilor, 22/2</a:t>
            </a:r>
            <a:endParaRPr lang="ru-RU" sz="1600" b="1" dirty="0">
              <a:solidFill>
                <a:srgbClr val="002060"/>
              </a:solidFill>
            </a:endParaRPr>
          </a:p>
          <a:p>
            <a:r>
              <a:rPr lang="ro-RO" sz="1600" b="1" dirty="0">
                <a:solidFill>
                  <a:srgbClr val="002060"/>
                </a:solidFill>
              </a:rPr>
              <a:t>str. Aeroport, 8</a:t>
            </a:r>
            <a:endParaRPr lang="ru-RU" sz="1600" b="1" dirty="0">
              <a:solidFill>
                <a:srgbClr val="002060"/>
              </a:solidFill>
            </a:endParaRPr>
          </a:p>
          <a:p>
            <a:r>
              <a:rPr lang="ru-RU" sz="1600" b="1" dirty="0">
                <a:solidFill>
                  <a:srgbClr val="002060"/>
                </a:solidFill>
              </a:rPr>
              <a:t>bd. Decebal,19 (sc.1</a:t>
            </a:r>
            <a:r>
              <a:rPr lang="ro-RO" sz="1600" b="1" dirty="0">
                <a:solidFill>
                  <a:srgbClr val="002060"/>
                </a:solidFill>
              </a:rPr>
              <a:t>-</a:t>
            </a:r>
            <a:r>
              <a:rPr lang="ru-RU" sz="1600" b="1" dirty="0">
                <a:solidFill>
                  <a:srgbClr val="002060"/>
                </a:solidFill>
              </a:rPr>
              <a:t> 4)</a:t>
            </a:r>
            <a:endParaRPr lang="ro-RO" sz="1600" b="1" dirty="0">
              <a:solidFill>
                <a:srgbClr val="002060"/>
              </a:solidFill>
            </a:endParaRPr>
          </a:p>
          <a:p>
            <a:r>
              <a:rPr lang="ro-RO" sz="1600" b="1" dirty="0">
                <a:solidFill>
                  <a:srgbClr val="002060"/>
                </a:solidFill>
              </a:rPr>
              <a:t>bd. Cuza  Vodă, 15/1</a:t>
            </a:r>
            <a:endParaRPr lang="ru-RU" sz="1600" b="1" dirty="0">
              <a:solidFill>
                <a:srgbClr val="002060"/>
              </a:solidFill>
            </a:endParaRPr>
          </a:p>
          <a:p>
            <a:r>
              <a:rPr lang="ro-RO" sz="1600" b="1" dirty="0">
                <a:solidFill>
                  <a:srgbClr val="002060"/>
                </a:solidFill>
              </a:rPr>
              <a:t>bd. Dacia, 28</a:t>
            </a:r>
            <a:endParaRPr lang="ru-RU" sz="1600" b="1" dirty="0">
              <a:solidFill>
                <a:srgbClr val="002060"/>
              </a:solidFill>
            </a:endParaRPr>
          </a:p>
          <a:p>
            <a:r>
              <a:rPr lang="ro-RO" sz="1600" b="1" dirty="0">
                <a:solidFill>
                  <a:srgbClr val="002060"/>
                </a:solidFill>
              </a:rPr>
              <a:t>bd. C.Negruzzi,  5</a:t>
            </a:r>
            <a:endParaRPr lang="ru-RU" sz="1600" b="1" dirty="0">
              <a:solidFill>
                <a:srgbClr val="002060"/>
              </a:solidFill>
            </a:endParaRPr>
          </a:p>
          <a:p>
            <a:r>
              <a:rPr lang="ro-RO" sz="1600" b="1" dirty="0">
                <a:solidFill>
                  <a:srgbClr val="002060"/>
                </a:solidFill>
              </a:rPr>
              <a:t>str. Mioriţa, 3/1</a:t>
            </a:r>
            <a:endParaRPr lang="ru-RU" sz="1600" b="1" dirty="0">
              <a:solidFill>
                <a:srgbClr val="002060"/>
              </a:solidFill>
            </a:endParaRPr>
          </a:p>
          <a:p>
            <a:r>
              <a:rPr lang="ro-RO" sz="1600" b="1" dirty="0">
                <a:solidFill>
                  <a:srgbClr val="002060"/>
                </a:solidFill>
              </a:rPr>
              <a:t>str. Dr. Viilor 26/1</a:t>
            </a:r>
            <a:endParaRPr lang="ru-RU" sz="1600" b="1" dirty="0">
              <a:solidFill>
                <a:srgbClr val="002060"/>
              </a:solidFill>
            </a:endParaRPr>
          </a:p>
          <a:p>
            <a:r>
              <a:rPr lang="ro-RO" sz="1600" b="1" dirty="0">
                <a:solidFill>
                  <a:srgbClr val="002060"/>
                </a:solidFill>
              </a:rPr>
              <a:t>str. Malina Mică, 70/2</a:t>
            </a:r>
            <a:endParaRPr lang="ru-RU" sz="1600" b="1" dirty="0">
              <a:solidFill>
                <a:srgbClr val="002060"/>
              </a:solidFill>
            </a:endParaRPr>
          </a:p>
          <a:p>
            <a:r>
              <a:rPr lang="ro-RO" sz="1600" b="1" dirty="0">
                <a:solidFill>
                  <a:srgbClr val="002060"/>
                </a:solidFill>
              </a:rPr>
              <a:t>bd. Ştefan cel Mare şi Sfânt, 132</a:t>
            </a:r>
          </a:p>
          <a:p>
            <a:r>
              <a:rPr lang="ro-RO" sz="1600" b="1" dirty="0">
                <a:solidFill>
                  <a:srgbClr val="002060"/>
                </a:solidFill>
              </a:rPr>
              <a:t>Str .Gr.Alexandrescu, 11</a:t>
            </a:r>
          </a:p>
          <a:p>
            <a:r>
              <a:rPr lang="ro-RO" sz="1600" b="1" dirty="0">
                <a:solidFill>
                  <a:srgbClr val="002060"/>
                </a:solidFill>
              </a:rPr>
              <a:t>str. Calea Ieşilor, 7/2</a:t>
            </a:r>
            <a:endParaRPr lang="ru-RU" sz="1600" b="1" dirty="0">
              <a:solidFill>
                <a:srgbClr val="002060"/>
              </a:solidFill>
            </a:endParaRPr>
          </a:p>
          <a:p>
            <a:r>
              <a:rPr lang="ro-RO" sz="1600" b="1" dirty="0">
                <a:solidFill>
                  <a:srgbClr val="002060"/>
                </a:solidFill>
              </a:rPr>
              <a:t>str. Suceviţa, 38/2</a:t>
            </a:r>
            <a:endParaRPr lang="ru-RU" sz="1600" b="1" dirty="0">
              <a:solidFill>
                <a:srgbClr val="002060"/>
              </a:solidFill>
            </a:endParaRPr>
          </a:p>
          <a:p>
            <a:r>
              <a:rPr lang="ro-RO" sz="1600" b="1" dirty="0">
                <a:solidFill>
                  <a:srgbClr val="002060"/>
                </a:solidFill>
              </a:rPr>
              <a:t>str. V. Belinski, 65</a:t>
            </a:r>
            <a:endParaRPr lang="ru-RU" sz="1600" b="1" dirty="0">
              <a:solidFill>
                <a:srgbClr val="002060"/>
              </a:solidFill>
            </a:endParaRPr>
          </a:p>
          <a:p>
            <a:r>
              <a:rPr lang="ro-RO" sz="1600" b="1" dirty="0">
                <a:solidFill>
                  <a:srgbClr val="002060"/>
                </a:solidFill>
              </a:rPr>
              <a:t>str. Calea Ieşilor, 16/1</a:t>
            </a:r>
          </a:p>
          <a:p>
            <a:r>
              <a:rPr lang="ro-RO" sz="1600" b="1" dirty="0">
                <a:solidFill>
                  <a:srgbClr val="002060"/>
                </a:solidFill>
              </a:rPr>
              <a:t>str. Aerodromului, 10</a:t>
            </a:r>
            <a:endParaRPr lang="ru-RU" sz="1600" b="1" dirty="0">
              <a:solidFill>
                <a:srgbClr val="002060"/>
              </a:solidFill>
            </a:endParaRPr>
          </a:p>
          <a:p>
            <a:r>
              <a:rPr lang="ro-RO" sz="1600" b="1" dirty="0">
                <a:solidFill>
                  <a:srgbClr val="002060"/>
                </a:solidFill>
              </a:rPr>
              <a:t>str. N. Dimo, 31/1</a:t>
            </a:r>
            <a:endParaRPr lang="ru-RU" sz="1600" b="1" dirty="0">
              <a:solidFill>
                <a:srgbClr val="002060"/>
              </a:solidFill>
            </a:endParaRPr>
          </a:p>
          <a:p>
            <a:r>
              <a:rPr lang="ro-RO" sz="1600" b="1" dirty="0">
                <a:solidFill>
                  <a:srgbClr val="002060"/>
                </a:solidFill>
              </a:rPr>
              <a:t>str. Studenţilor, 7/3</a:t>
            </a:r>
            <a:endParaRPr lang="ru-RU" sz="1600" b="1" dirty="0">
              <a:solidFill>
                <a:srgbClr val="002060"/>
              </a:solidFill>
            </a:endParaRPr>
          </a:p>
          <a:p>
            <a:r>
              <a:rPr lang="ro-RO" sz="1600" b="1" dirty="0">
                <a:solidFill>
                  <a:srgbClr val="002060"/>
                </a:solidFill>
              </a:rPr>
              <a:t>str. Grădinilor, 25</a:t>
            </a:r>
            <a:endParaRPr lang="ru-RU" sz="1600" b="1" dirty="0">
              <a:solidFill>
                <a:srgbClr val="002060"/>
              </a:solidFill>
            </a:endParaRPr>
          </a:p>
          <a:p>
            <a:r>
              <a:rPr lang="ro-RO" sz="1600" b="1" dirty="0">
                <a:solidFill>
                  <a:srgbClr val="002060"/>
                </a:solidFill>
              </a:rPr>
              <a:t>str. M. Dragan, 20/1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0116" y="1004003"/>
            <a:ext cx="4785732" cy="10568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>
                <a:solidFill>
                  <a:srgbClr val="002060"/>
                </a:solidFill>
              </a:rPr>
              <a:t>21 blocuri </a:t>
            </a:r>
            <a:r>
              <a:rPr lang="ro-RO" sz="2500" b="1" dirty="0" smtClean="0">
                <a:solidFill>
                  <a:srgbClr val="002060"/>
                </a:solidFill>
              </a:rPr>
              <a:t>(acoperișuri reparate)</a:t>
            </a:r>
            <a:endParaRPr lang="ro-RO" sz="2500" b="1" dirty="0">
              <a:solidFill>
                <a:srgbClr val="002060"/>
              </a:solidFill>
            </a:endParaRP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alocat – </a:t>
            </a:r>
            <a:r>
              <a:rPr lang="ro-RO" sz="2500" b="1" dirty="0">
                <a:solidFill>
                  <a:srgbClr val="FF0000"/>
                </a:solidFill>
              </a:rPr>
              <a:t>6 </a:t>
            </a:r>
            <a:r>
              <a:rPr lang="ro-RO" sz="2500" b="1" dirty="0" smtClean="0">
                <a:solidFill>
                  <a:srgbClr val="FF0000"/>
                </a:solidFill>
              </a:rPr>
              <a:t>165</a:t>
            </a:r>
            <a:r>
              <a:rPr lang="ro-RO" sz="2500" b="1" dirty="0">
                <a:solidFill>
                  <a:srgbClr val="FF0000"/>
                </a:solidFill>
              </a:rPr>
              <a:t> </a:t>
            </a:r>
            <a:r>
              <a:rPr lang="ro-RO" sz="2500" b="1" dirty="0" smtClean="0">
                <a:solidFill>
                  <a:srgbClr val="FF0000"/>
                </a:solidFill>
              </a:rPr>
              <a:t>000,00 lei</a:t>
            </a:r>
            <a:endParaRPr lang="ro-RO" sz="2500" b="1" dirty="0">
              <a:solidFill>
                <a:srgbClr val="FF0000"/>
              </a:solidFill>
            </a:endParaRP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executat – </a:t>
            </a:r>
            <a:r>
              <a:rPr lang="ro-RO" sz="2500" b="1" dirty="0">
                <a:solidFill>
                  <a:srgbClr val="FF0000"/>
                </a:solidFill>
              </a:rPr>
              <a:t>4 </a:t>
            </a:r>
            <a:r>
              <a:rPr lang="ro-RO" sz="2500" b="1" dirty="0" smtClean="0">
                <a:solidFill>
                  <a:srgbClr val="FF0000"/>
                </a:solidFill>
              </a:rPr>
              <a:t>539 770,00 </a:t>
            </a:r>
            <a:r>
              <a:rPr lang="ro-RO" sz="2500" b="1" dirty="0">
                <a:solidFill>
                  <a:srgbClr val="FF0000"/>
                </a:solidFill>
              </a:rPr>
              <a:t>lei </a:t>
            </a:r>
            <a:r>
              <a:rPr lang="ro-RO" sz="2500" b="1" dirty="0">
                <a:solidFill>
                  <a:srgbClr val="00B050"/>
                </a:solidFill>
              </a:rPr>
              <a:t>  </a:t>
            </a:r>
            <a:endParaRPr lang="ru-RU" sz="2500" b="1" dirty="0">
              <a:solidFill>
                <a:srgbClr val="00B050"/>
              </a:solidFill>
            </a:endParaRPr>
          </a:p>
        </p:txBody>
      </p:sp>
      <p:pic>
        <p:nvPicPr>
          <p:cNvPr id="10242" name="Picture 2" descr="D:\Downloads\IMG-cc7bc19519b5a18116ebb68c87d8464d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99" y="2410151"/>
            <a:ext cx="4814849" cy="361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9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0116" y="188640"/>
            <a:ext cx="8136904" cy="47705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Reparația capitală a blocurilor de locuințe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80112" y="859986"/>
            <a:ext cx="3240360" cy="57373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o-RO" sz="1600" b="1" dirty="0">
              <a:solidFill>
                <a:srgbClr val="002060"/>
              </a:solidFill>
            </a:endParaRPr>
          </a:p>
          <a:p>
            <a:endParaRPr lang="ro-RO" sz="1600" b="1" dirty="0" smtClean="0">
              <a:solidFill>
                <a:srgbClr val="002060"/>
              </a:solidFill>
            </a:endParaRPr>
          </a:p>
          <a:p>
            <a:endParaRPr lang="ro-RO" sz="1600" b="1" dirty="0">
              <a:solidFill>
                <a:srgbClr val="002060"/>
              </a:solidFill>
            </a:endParaRPr>
          </a:p>
          <a:p>
            <a:endParaRPr lang="ro-RO" sz="1600" b="1" dirty="0" smtClean="0">
              <a:solidFill>
                <a:srgbClr val="002060"/>
              </a:solidFill>
            </a:endParaRPr>
          </a:p>
          <a:p>
            <a:endParaRPr lang="ro-RO" sz="1600" b="1" dirty="0">
              <a:solidFill>
                <a:srgbClr val="002060"/>
              </a:solidFill>
            </a:endParaRPr>
          </a:p>
          <a:p>
            <a:endParaRPr lang="ro-RO" sz="1600" b="1" dirty="0" smtClean="0">
              <a:solidFill>
                <a:srgbClr val="002060"/>
              </a:solidFill>
            </a:endParaRPr>
          </a:p>
          <a:p>
            <a:endParaRPr lang="ro-RO" sz="1600" b="1" dirty="0">
              <a:solidFill>
                <a:srgbClr val="002060"/>
              </a:solidFill>
            </a:endParaRPr>
          </a:p>
          <a:p>
            <a:endParaRPr lang="ro-RO" sz="1600" b="1" dirty="0" smtClean="0">
              <a:solidFill>
                <a:srgbClr val="002060"/>
              </a:solidFill>
            </a:endParaRPr>
          </a:p>
          <a:p>
            <a:endParaRPr lang="ro-RO" sz="1600" b="1" dirty="0">
              <a:solidFill>
                <a:srgbClr val="002060"/>
              </a:solidFill>
            </a:endParaRPr>
          </a:p>
          <a:p>
            <a:endParaRPr lang="ro-RO" sz="1600" b="1" dirty="0" smtClean="0">
              <a:solidFill>
                <a:srgbClr val="002060"/>
              </a:solidFill>
            </a:endParaRPr>
          </a:p>
          <a:p>
            <a:endParaRPr lang="ro-RO" sz="1600" b="1" dirty="0">
              <a:solidFill>
                <a:srgbClr val="002060"/>
              </a:solidFill>
            </a:endParaRPr>
          </a:p>
          <a:p>
            <a:endParaRPr lang="ro-RO" sz="1600" b="1" dirty="0" smtClean="0">
              <a:solidFill>
                <a:srgbClr val="002060"/>
              </a:solidFill>
            </a:endParaRPr>
          </a:p>
          <a:p>
            <a:endParaRPr lang="ro-RO" sz="1600" b="1" dirty="0" smtClean="0">
              <a:solidFill>
                <a:srgbClr val="002060"/>
              </a:solidFill>
            </a:endParaRPr>
          </a:p>
          <a:p>
            <a:endParaRPr lang="ro-RO" dirty="0" smtClean="0">
              <a:solidFill>
                <a:srgbClr val="002060"/>
              </a:solidFill>
            </a:endParaRPr>
          </a:p>
          <a:p>
            <a:r>
              <a:rPr lang="ro-RO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859986"/>
            <a:ext cx="5184576" cy="10568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>
                <a:solidFill>
                  <a:srgbClr val="002060"/>
                </a:solidFill>
              </a:rPr>
              <a:t>16 blocuri </a:t>
            </a:r>
            <a:r>
              <a:rPr lang="ro-RO" sz="2500" b="1" dirty="0" smtClean="0">
                <a:solidFill>
                  <a:srgbClr val="002060"/>
                </a:solidFill>
              </a:rPr>
              <a:t>(rețele inginerești reparate)</a:t>
            </a:r>
            <a:endParaRPr lang="ro-RO" sz="2500" b="1" dirty="0">
              <a:solidFill>
                <a:srgbClr val="002060"/>
              </a:solidFill>
            </a:endParaRP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alocat – </a:t>
            </a:r>
            <a:r>
              <a:rPr lang="ro-RO" sz="2500" b="1" dirty="0">
                <a:solidFill>
                  <a:srgbClr val="FF0000"/>
                </a:solidFill>
              </a:rPr>
              <a:t>3 </a:t>
            </a:r>
            <a:r>
              <a:rPr lang="ro-RO" sz="2500" b="1" dirty="0" smtClean="0">
                <a:solidFill>
                  <a:srgbClr val="FF0000"/>
                </a:solidFill>
              </a:rPr>
              <a:t>326 600,00 </a:t>
            </a:r>
            <a:r>
              <a:rPr lang="ro-RO" sz="2500" b="1" dirty="0">
                <a:solidFill>
                  <a:srgbClr val="FF0000"/>
                </a:solidFill>
              </a:rPr>
              <a:t>lei</a:t>
            </a: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executat – </a:t>
            </a:r>
            <a:r>
              <a:rPr lang="ro-RO" sz="2500" b="1" dirty="0">
                <a:solidFill>
                  <a:srgbClr val="FF0000"/>
                </a:solidFill>
              </a:rPr>
              <a:t>2 </a:t>
            </a:r>
            <a:r>
              <a:rPr lang="ro-RO" sz="2500" b="1" dirty="0" smtClean="0">
                <a:solidFill>
                  <a:srgbClr val="FF0000"/>
                </a:solidFill>
              </a:rPr>
              <a:t>119 370,00 </a:t>
            </a:r>
            <a:r>
              <a:rPr lang="ro-RO" sz="2500" b="1" dirty="0">
                <a:solidFill>
                  <a:srgbClr val="FF0000"/>
                </a:solidFill>
              </a:rPr>
              <a:t>lei </a:t>
            </a:r>
            <a:r>
              <a:rPr lang="ro-RO" sz="2500" b="1" dirty="0">
                <a:solidFill>
                  <a:srgbClr val="00B050"/>
                </a:solidFill>
              </a:rPr>
              <a:t>  </a:t>
            </a:r>
            <a:endParaRPr lang="ru-RU" sz="2500" b="1" dirty="0">
              <a:solidFill>
                <a:srgbClr val="00B05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094883"/>
              </p:ext>
            </p:extLst>
          </p:nvPr>
        </p:nvGraphicFramePr>
        <p:xfrm>
          <a:off x="5724128" y="1064376"/>
          <a:ext cx="2736304" cy="5328586"/>
        </p:xfrm>
        <a:graphic>
          <a:graphicData uri="http://schemas.openxmlformats.org/drawingml/2006/table">
            <a:tbl>
              <a:tblPr/>
              <a:tblGrid>
                <a:gridCol w="2736304"/>
              </a:tblGrid>
              <a:tr h="343558">
                <a:tc>
                  <a:txBody>
                    <a:bodyPr/>
                    <a:lstStyle/>
                    <a:p>
                      <a:pPr algn="l" fontAlgn="b"/>
                      <a:r>
                        <a:rPr lang="ro-RO" sz="1600" b="1" i="0" u="none" strike="noStrike" dirty="0">
                          <a:solidFill>
                            <a:srgbClr val="002060"/>
                          </a:solidFill>
                          <a:latin typeface="+mj-lt"/>
                        </a:rPr>
                        <a:t>str. Trandafirilor, 13/1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3558">
                <a:tc>
                  <a:txBody>
                    <a:bodyPr/>
                    <a:lstStyle/>
                    <a:p>
                      <a:pPr algn="l" fontAlgn="b"/>
                      <a:r>
                        <a:rPr lang="ro-RO" sz="1600" b="1" i="0" u="none" strike="noStrike" dirty="0">
                          <a:solidFill>
                            <a:srgbClr val="002060"/>
                          </a:solidFill>
                          <a:latin typeface="+mj-lt"/>
                        </a:rPr>
                        <a:t>şos. Munceşti, 406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73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latin typeface="+mj-lt"/>
                        </a:rPr>
                        <a:t>str. Gh. Asachi, 37/2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3558">
                <a:tc>
                  <a:txBody>
                    <a:bodyPr/>
                    <a:lstStyle/>
                    <a:p>
                      <a:pPr algn="l" fontAlgn="b"/>
                      <a:r>
                        <a:rPr lang="ro-RO" sz="1600" b="1" i="0" u="none" strike="noStrike" dirty="0">
                          <a:solidFill>
                            <a:srgbClr val="002060"/>
                          </a:solidFill>
                          <a:latin typeface="+mj-lt"/>
                        </a:rPr>
                        <a:t>str. 31 August 1989, nr. 59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736">
                <a:tc>
                  <a:txBody>
                    <a:bodyPr/>
                    <a:lstStyle/>
                    <a:p>
                      <a:pPr algn="l" fontAlgn="b"/>
                      <a:r>
                        <a:rPr lang="ro-RO" sz="1600" b="1" i="0" u="none" strike="noStrike">
                          <a:solidFill>
                            <a:srgbClr val="002060"/>
                          </a:solidFill>
                          <a:latin typeface="+mj-lt"/>
                        </a:rPr>
                        <a:t>str. Mioriţa, 14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736">
                <a:tc>
                  <a:txBody>
                    <a:bodyPr/>
                    <a:lstStyle/>
                    <a:p>
                      <a:pPr algn="l" fontAlgn="b"/>
                      <a:r>
                        <a:rPr lang="ro-RO" sz="1600" b="1" i="0" u="none" strike="noStrike">
                          <a:solidFill>
                            <a:srgbClr val="002060"/>
                          </a:solidFill>
                          <a:latin typeface="+mj-lt"/>
                        </a:rPr>
                        <a:t>str. Buiucani, 3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736">
                <a:tc>
                  <a:txBody>
                    <a:bodyPr/>
                    <a:lstStyle/>
                    <a:p>
                      <a:pPr algn="l" fontAlgn="b"/>
                      <a:r>
                        <a:rPr lang="ro-RO" sz="1600" b="1" i="0" u="none" strike="noStrike">
                          <a:solidFill>
                            <a:srgbClr val="002060"/>
                          </a:solidFill>
                          <a:latin typeface="+mj-lt"/>
                        </a:rPr>
                        <a:t>str. Liviu Deleanu, 3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736">
                <a:tc>
                  <a:txBody>
                    <a:bodyPr/>
                    <a:lstStyle/>
                    <a:p>
                      <a:pPr algn="l" fontAlgn="b"/>
                      <a:r>
                        <a:rPr lang="ro-RO" sz="1600" b="1" i="0" u="none" strike="noStrike">
                          <a:solidFill>
                            <a:srgbClr val="002060"/>
                          </a:solidFill>
                          <a:latin typeface="+mj-lt"/>
                        </a:rPr>
                        <a:t>Str. Calea Ieşilor, 49 G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736">
                <a:tc>
                  <a:txBody>
                    <a:bodyPr/>
                    <a:lstStyle/>
                    <a:p>
                      <a:pPr algn="l" fontAlgn="b"/>
                      <a:r>
                        <a:rPr lang="ro-RO" sz="1600" b="1" i="0" u="none" strike="noStrike">
                          <a:solidFill>
                            <a:srgbClr val="002060"/>
                          </a:solidFill>
                          <a:latin typeface="+mj-lt"/>
                        </a:rPr>
                        <a:t>str. Kiev, 10/2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736">
                <a:tc>
                  <a:txBody>
                    <a:bodyPr/>
                    <a:lstStyle/>
                    <a:p>
                      <a:pPr algn="l" fontAlgn="b"/>
                      <a:r>
                        <a:rPr lang="ro-RO" sz="1600" b="1" i="0" u="none" strike="noStrike">
                          <a:solidFill>
                            <a:srgbClr val="002060"/>
                          </a:solidFill>
                          <a:latin typeface="+mj-lt"/>
                        </a:rPr>
                        <a:t>str. Gh. Madan, 48/2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994">
                <a:tc>
                  <a:txBody>
                    <a:bodyPr/>
                    <a:lstStyle/>
                    <a:p>
                      <a:pPr algn="just" fontAlgn="b"/>
                      <a:r>
                        <a:rPr lang="ro-RO" sz="1600" b="1" i="0" u="none" strike="noStrike">
                          <a:solidFill>
                            <a:srgbClr val="002060"/>
                          </a:solidFill>
                          <a:latin typeface="+mj-lt"/>
                        </a:rPr>
                        <a:t>str. Alexandru cel Bun, 62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736">
                <a:tc>
                  <a:txBody>
                    <a:bodyPr/>
                    <a:lstStyle/>
                    <a:p>
                      <a:pPr algn="l" fontAlgn="b"/>
                      <a:r>
                        <a:rPr lang="ro-RO" sz="1600" b="1" i="0" u="none" strike="noStrike">
                          <a:solidFill>
                            <a:srgbClr val="002060"/>
                          </a:solidFill>
                          <a:latin typeface="+mj-lt"/>
                        </a:rPr>
                        <a:t>str. Florilor, 18/1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736">
                <a:tc>
                  <a:txBody>
                    <a:bodyPr/>
                    <a:lstStyle/>
                    <a:p>
                      <a:pPr algn="l" fontAlgn="b"/>
                      <a:r>
                        <a:rPr lang="ro-RO" sz="1600" b="1" i="0" u="none" strike="noStrike">
                          <a:solidFill>
                            <a:srgbClr val="002060"/>
                          </a:solidFill>
                          <a:latin typeface="+mj-lt"/>
                        </a:rPr>
                        <a:t>str. Albişoara, 76/7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736">
                <a:tc>
                  <a:txBody>
                    <a:bodyPr/>
                    <a:lstStyle/>
                    <a:p>
                      <a:pPr algn="l" fontAlgn="b"/>
                      <a:r>
                        <a:rPr lang="ro-RO" sz="1600" b="1" i="0" u="none" strike="noStrike">
                          <a:solidFill>
                            <a:srgbClr val="002060"/>
                          </a:solidFill>
                          <a:latin typeface="+mj-lt"/>
                        </a:rPr>
                        <a:t>str. Al. Russo, 18/1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355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latin typeface="+mj-lt"/>
                        </a:rPr>
                        <a:t>Str. </a:t>
                      </a:r>
                      <a:r>
                        <a:rPr lang="en-US" sz="1600" b="1" i="0" u="none" strike="noStrike" dirty="0" err="1">
                          <a:solidFill>
                            <a:srgbClr val="002060"/>
                          </a:solidFill>
                          <a:latin typeface="+mj-lt"/>
                        </a:rPr>
                        <a:t>Podul</a:t>
                      </a:r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rgbClr val="002060"/>
                          </a:solidFill>
                          <a:latin typeface="+mj-lt"/>
                        </a:rPr>
                        <a:t>Înalt</a:t>
                      </a:r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latin typeface="+mj-lt"/>
                        </a:rPr>
                        <a:t>, 10/1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266" name="Picture 2" descr="D:\Downloads\IMG-d476d1993e0b05bcf64dda5fbd126fe6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14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2276872"/>
            <a:ext cx="8136904" cy="86177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00B050"/>
                </a:solidFill>
              </a:rPr>
              <a:t>AMENAJAREA TERITORIULUI</a:t>
            </a:r>
            <a:endParaRPr lang="ru-RU" sz="5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7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2586970"/>
            <a:ext cx="8136904" cy="86177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5000" b="1" dirty="0" smtClean="0">
                <a:solidFill>
                  <a:srgbClr val="002060"/>
                </a:solidFill>
              </a:rPr>
              <a:t>ALTE ACTIVITĂȚI</a:t>
            </a:r>
            <a:endParaRPr lang="ru-RU" sz="5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83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88640"/>
            <a:ext cx="8568952" cy="163121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Proiectarea stației de compostare și brichetare a deșeurilor vegetale. Implementarea proiectului urmează a fi demarată în anul 2019 în colaborare cu PNUD Moldova în cadrul </a:t>
            </a:r>
          </a:p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Green Cities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21226" y="2012115"/>
            <a:ext cx="4785732" cy="10568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002060"/>
                </a:solidFill>
              </a:rPr>
              <a:t>Costul serviciilor de proiectare – 357 600,00 lei</a:t>
            </a:r>
            <a:endParaRPr lang="ru-RU" sz="2500" b="1" dirty="0">
              <a:solidFill>
                <a:srgbClr val="00B050"/>
              </a:solidFill>
            </a:endParaRPr>
          </a:p>
        </p:txBody>
      </p:sp>
      <p:pic>
        <p:nvPicPr>
          <p:cNvPr id="4098" name="Picture 2" descr="Imagini pentru compostage dechets ver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87" y="3152013"/>
            <a:ext cx="4411924" cy="294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ini pentru bricheta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849" y="3339751"/>
            <a:ext cx="4255119" cy="239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7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0116" y="188640"/>
            <a:ext cx="8136904" cy="163121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Proiectarea havuzului din bd. Decebal, intrarea în Parcul Valea Trandafirilor. Implementarea proiectului se va desfășura pe parcursul anului 2019. Havuzul va fi prevăzut cu efecte de lumină și muzică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21226" y="1916832"/>
            <a:ext cx="4785732" cy="10568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002060"/>
                </a:solidFill>
              </a:rPr>
              <a:t>Costul serviciilor de proiectare – 90 432,00 lei</a:t>
            </a:r>
            <a:endParaRPr lang="ru-RU" sz="2500" b="1" dirty="0">
              <a:solidFill>
                <a:srgbClr val="00B050"/>
              </a:solidFill>
            </a:endParaRPr>
          </a:p>
        </p:txBody>
      </p:sp>
      <p:pic>
        <p:nvPicPr>
          <p:cNvPr id="6146" name="Picture 2" descr="Imagini pentru havuz mi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751" y="3123431"/>
            <a:ext cx="6120681" cy="344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78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0116" y="188640"/>
            <a:ext cx="8136904" cy="861774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Proiectarea lucrărilor de construcție a Scuarului din  </a:t>
            </a:r>
          </a:p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bd. Mircea cel Bătrân, 29/2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0116" y="1268760"/>
            <a:ext cx="8136904" cy="1584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002060"/>
                </a:solidFill>
              </a:rPr>
              <a:t>Costul serviciilor de proiectare – 70 000,00lei</a:t>
            </a:r>
          </a:p>
          <a:p>
            <a:pPr algn="ctr"/>
            <a:r>
              <a:rPr lang="ro-RO" sz="2500" b="1" dirty="0" smtClean="0">
                <a:solidFill>
                  <a:srgbClr val="002060"/>
                </a:solidFill>
              </a:rPr>
              <a:t>Proiectul prevede construcția trotuarelor, instalarea iluminatului public, instalarea mobilierului urban</a:t>
            </a:r>
            <a:endParaRPr lang="ro-RO" sz="2500" b="1" dirty="0">
              <a:solidFill>
                <a:srgbClr val="002060"/>
              </a:solidFill>
            </a:endParaRPr>
          </a:p>
          <a:p>
            <a:pPr algn="ctr"/>
            <a:endParaRPr lang="ru-RU" sz="2500" b="1" dirty="0">
              <a:solidFill>
                <a:srgbClr val="00B050"/>
              </a:solidFill>
            </a:endParaRPr>
          </a:p>
        </p:txBody>
      </p:sp>
      <p:pic>
        <p:nvPicPr>
          <p:cNvPr id="4098" name="Picture 2" descr="Imagini pentru scuar proi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808" y="2892045"/>
            <a:ext cx="5112568" cy="384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75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0116" y="188640"/>
            <a:ext cx="8136904" cy="477054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Acordarea compensațiilor familiilor socialmente vulnerabile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2204" y="836712"/>
            <a:ext cx="6552728" cy="16122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002060"/>
                </a:solidFill>
              </a:rPr>
              <a:t>Sezonul 2017-2018</a:t>
            </a:r>
          </a:p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Total beneficiari - 38 349 familii</a:t>
            </a:r>
          </a:p>
          <a:p>
            <a:pPr algn="ctr"/>
            <a:r>
              <a:rPr lang="ro-RO" sz="2500" b="1" dirty="0" smtClean="0">
                <a:solidFill>
                  <a:srgbClr val="00B050"/>
                </a:solidFill>
              </a:rPr>
              <a:t>Suma compensațiilor - 101 491 500,00 lei</a:t>
            </a:r>
            <a:endParaRPr lang="ru-RU" sz="25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3237" y="2608812"/>
            <a:ext cx="6552728" cy="16122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002060"/>
                </a:solidFill>
              </a:rPr>
              <a:t>Sezonul 2018-2019</a:t>
            </a:r>
          </a:p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Total beneficiari – 827 familii</a:t>
            </a:r>
          </a:p>
          <a:p>
            <a:pPr algn="ctr"/>
            <a:r>
              <a:rPr lang="ro-RO" sz="2500" b="1" dirty="0" smtClean="0">
                <a:solidFill>
                  <a:srgbClr val="00B050"/>
                </a:solidFill>
              </a:rPr>
              <a:t>Suma compensațiilor – 219 200,00 lei</a:t>
            </a:r>
            <a:endParaRPr lang="ru-RU" sz="2500" b="1" dirty="0">
              <a:solidFill>
                <a:srgbClr val="00B050"/>
              </a:solidFill>
            </a:endParaRPr>
          </a:p>
        </p:txBody>
      </p:sp>
      <p:pic>
        <p:nvPicPr>
          <p:cNvPr id="12290" name="Picture 2" descr="Imagini pentru compensatii caldu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48" y="4393204"/>
            <a:ext cx="3960440" cy="225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28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0116" y="188640"/>
            <a:ext cx="8136904" cy="477054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Crearea Asociațiilor de Coproprietari în Condominiu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2204" y="836712"/>
            <a:ext cx="6552728" cy="16122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00B050"/>
                </a:solidFill>
              </a:rPr>
              <a:t>Au fost excluse din evidența contabilă a Direcției generale</a:t>
            </a:r>
          </a:p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353 de bunuri imobile</a:t>
            </a:r>
          </a:p>
          <a:p>
            <a:pPr algn="ctr"/>
            <a:endParaRPr lang="ru-RU" sz="25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3237" y="2608812"/>
            <a:ext cx="6552728" cy="1108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00B050"/>
                </a:solidFill>
              </a:rPr>
              <a:t>Au fost transmise ACC-urilor noi create </a:t>
            </a:r>
          </a:p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36 bunuri imobile 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2204" y="4005064"/>
            <a:ext cx="6552728" cy="22603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o-RO" sz="1600" b="1" dirty="0" smtClean="0">
                <a:solidFill>
                  <a:srgbClr val="002060"/>
                </a:solidFill>
              </a:rPr>
              <a:t>Au fost elaborate:</a:t>
            </a:r>
          </a:p>
          <a:p>
            <a:pPr lvl="0"/>
            <a:r>
              <a:rPr lang="ro-RO" sz="1600" b="1" dirty="0" smtClean="0">
                <a:solidFill>
                  <a:srgbClr val="002060"/>
                </a:solidFill>
              </a:rPr>
              <a:t>- regulamentul </a:t>
            </a:r>
            <a:r>
              <a:rPr lang="ro-RO" sz="1600" b="1" dirty="0">
                <a:solidFill>
                  <a:srgbClr val="002060"/>
                </a:solidFill>
              </a:rPr>
              <a:t>privind acordarea şi folosirea locuinţelor sociale</a:t>
            </a:r>
            <a:endParaRPr lang="ru-RU" sz="1600" b="1" dirty="0">
              <a:solidFill>
                <a:srgbClr val="002060"/>
              </a:solidFill>
            </a:endParaRPr>
          </a:p>
          <a:p>
            <a:pPr lvl="0"/>
            <a:r>
              <a:rPr lang="ro-RO" sz="1600" b="1" dirty="0" smtClean="0">
                <a:solidFill>
                  <a:srgbClr val="002060"/>
                </a:solidFill>
              </a:rPr>
              <a:t>- regulamentul </a:t>
            </a:r>
            <a:r>
              <a:rPr lang="ro-RO" sz="1600" b="1" dirty="0">
                <a:solidFill>
                  <a:srgbClr val="002060"/>
                </a:solidFill>
              </a:rPr>
              <a:t>privind acordarea compensaţiilor pentru energia termică</a:t>
            </a:r>
            <a:endParaRPr lang="ru-RU" sz="1600" b="1" dirty="0">
              <a:solidFill>
                <a:srgbClr val="002060"/>
              </a:solidFill>
            </a:endParaRPr>
          </a:p>
          <a:p>
            <a:pPr lvl="0"/>
            <a:r>
              <a:rPr lang="ro-RO" sz="1600" b="1" dirty="0" smtClean="0">
                <a:solidFill>
                  <a:srgbClr val="002060"/>
                </a:solidFill>
              </a:rPr>
              <a:t>- regulamentul </a:t>
            </a:r>
            <a:r>
              <a:rPr lang="ro-RO" sz="1600" b="1" dirty="0">
                <a:solidFill>
                  <a:srgbClr val="002060"/>
                </a:solidFill>
              </a:rPr>
              <a:t>privind alocarea surselor financiare la capitolul </a:t>
            </a:r>
            <a:r>
              <a:rPr lang="en-US" sz="1600" b="1" dirty="0">
                <a:solidFill>
                  <a:srgbClr val="002060"/>
                </a:solidFill>
              </a:rPr>
              <a:t>,,</a:t>
            </a:r>
            <a:r>
              <a:rPr lang="ro-RO" sz="1600" b="1" dirty="0">
                <a:solidFill>
                  <a:srgbClr val="002060"/>
                </a:solidFill>
              </a:rPr>
              <a:t>gospodăria de locuinţe” numai cu condiţia formării Asociaţiilor de coproprietari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27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0116" y="188640"/>
            <a:ext cx="8136904" cy="1246495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Executarea lucrărilor de restabilire a blocului, inclusiv a apartamentelor avariate în urma exploziei la blocul de locuințe din bd. Moscova, 11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0116" y="1556792"/>
            <a:ext cx="8136904" cy="20882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sz="2500" b="1" dirty="0" smtClean="0">
              <a:solidFill>
                <a:srgbClr val="002060"/>
              </a:solidFill>
            </a:endParaRPr>
          </a:p>
          <a:p>
            <a:pPr algn="ctr"/>
            <a:endParaRPr lang="ro-RO" sz="2200" dirty="0">
              <a:latin typeface="+mj-lt"/>
            </a:endParaRPr>
          </a:p>
          <a:p>
            <a:pPr algn="ctr"/>
            <a:endParaRPr lang="ro-RO" sz="2200" dirty="0">
              <a:latin typeface="+mj-lt"/>
            </a:endParaRPr>
          </a:p>
          <a:p>
            <a:r>
              <a:rPr lang="ro-RO" sz="2200" b="1" dirty="0" smtClean="0">
                <a:solidFill>
                  <a:srgbClr val="002060"/>
                </a:solidFill>
                <a:latin typeface="+mj-lt"/>
              </a:rPr>
              <a:t>- Servicii de expertiză şi proiectare </a:t>
            </a:r>
            <a:endParaRPr lang="ru-RU" sz="2200" b="1" dirty="0">
              <a:solidFill>
                <a:srgbClr val="002060"/>
              </a:solidFill>
              <a:latin typeface="+mj-lt"/>
            </a:endParaRPr>
          </a:p>
          <a:p>
            <a:pPr lvl="0"/>
            <a:r>
              <a:rPr lang="ro-RO" sz="2200" b="1" dirty="0" smtClean="0">
                <a:solidFill>
                  <a:srgbClr val="002060"/>
                </a:solidFill>
                <a:latin typeface="+mj-lt"/>
              </a:rPr>
              <a:t>- Restabilirea </a:t>
            </a:r>
            <a:r>
              <a:rPr lang="ro-RO" sz="2200" b="1" dirty="0">
                <a:solidFill>
                  <a:srgbClr val="002060"/>
                </a:solidFill>
                <a:latin typeface="+mj-lt"/>
              </a:rPr>
              <a:t>planşeurilor </a:t>
            </a:r>
            <a:r>
              <a:rPr lang="ro-RO" sz="2200" b="1" dirty="0" smtClean="0">
                <a:solidFill>
                  <a:srgbClr val="002060"/>
                </a:solidFill>
                <a:latin typeface="+mj-lt"/>
              </a:rPr>
              <a:t>etajelor – 13, 14, 15, 16</a:t>
            </a:r>
            <a:endParaRPr lang="ru-RU" sz="2200" b="1" dirty="0">
              <a:solidFill>
                <a:srgbClr val="002060"/>
              </a:solidFill>
              <a:latin typeface="+mj-lt"/>
            </a:endParaRPr>
          </a:p>
          <a:p>
            <a:pPr lvl="0"/>
            <a:r>
              <a:rPr lang="ro-RO" sz="2200" b="1" dirty="0" smtClean="0">
                <a:solidFill>
                  <a:srgbClr val="002060"/>
                </a:solidFill>
                <a:latin typeface="+mj-lt"/>
              </a:rPr>
              <a:t>- Restabilirea elementelor faţadei</a:t>
            </a:r>
            <a:endParaRPr lang="ro-RO" sz="2200" b="1" dirty="0">
              <a:solidFill>
                <a:srgbClr val="002060"/>
              </a:solidFill>
              <a:latin typeface="+mj-lt"/>
            </a:endParaRPr>
          </a:p>
          <a:p>
            <a:pPr lvl="0"/>
            <a:r>
              <a:rPr lang="ro-RO" sz="2200" b="1" dirty="0" smtClean="0">
                <a:solidFill>
                  <a:srgbClr val="002060"/>
                </a:solidFill>
                <a:latin typeface="+mj-lt"/>
              </a:rPr>
              <a:t>- Reparaţia </a:t>
            </a:r>
            <a:r>
              <a:rPr lang="ro-RO" sz="2200" b="1" dirty="0">
                <a:solidFill>
                  <a:srgbClr val="002060"/>
                </a:solidFill>
                <a:latin typeface="+mj-lt"/>
              </a:rPr>
              <a:t>locurilor de uz comun (coridoare şi etaje)</a:t>
            </a:r>
            <a:endParaRPr lang="ru-RU" sz="2200" b="1" dirty="0">
              <a:solidFill>
                <a:srgbClr val="002060"/>
              </a:solidFill>
              <a:latin typeface="+mj-lt"/>
            </a:endParaRPr>
          </a:p>
          <a:p>
            <a:pPr lvl="0"/>
            <a:r>
              <a:rPr lang="ro-RO" sz="2200" b="1" dirty="0" smtClean="0">
                <a:solidFill>
                  <a:srgbClr val="002060"/>
                </a:solidFill>
                <a:latin typeface="+mj-lt"/>
              </a:rPr>
              <a:t>- Schimbul ascensorului</a:t>
            </a:r>
          </a:p>
          <a:p>
            <a:pPr lvl="0"/>
            <a:endParaRPr lang="ru-RU" sz="2200" b="1" dirty="0">
              <a:solidFill>
                <a:srgbClr val="002060"/>
              </a:solidFill>
              <a:latin typeface="+mj-lt"/>
            </a:endParaRPr>
          </a:p>
          <a:p>
            <a:pPr algn="ctr"/>
            <a:endParaRPr lang="ro-RO" sz="2500" b="1" dirty="0">
              <a:solidFill>
                <a:srgbClr val="002060"/>
              </a:solidFill>
            </a:endParaRPr>
          </a:p>
          <a:p>
            <a:pPr algn="ctr"/>
            <a:endParaRPr lang="ro-RO" sz="2500" b="1" dirty="0" smtClean="0">
              <a:solidFill>
                <a:srgbClr val="002060"/>
              </a:solidFill>
            </a:endParaRPr>
          </a:p>
        </p:txBody>
      </p:sp>
      <p:pic>
        <p:nvPicPr>
          <p:cNvPr id="1026" name="Picture 2" descr="Imagini pentru moscova 11 exploz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786" y="3789039"/>
            <a:ext cx="5439564" cy="294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25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0116" y="188640"/>
            <a:ext cx="8136904" cy="477054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Activități juridice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9601" y="1124744"/>
            <a:ext cx="8136904" cy="2088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sz="2500" b="1" dirty="0" smtClean="0">
              <a:solidFill>
                <a:srgbClr val="002060"/>
              </a:solidFill>
            </a:endParaRPr>
          </a:p>
          <a:p>
            <a:pPr algn="ctr"/>
            <a:endParaRPr lang="ro-RO" sz="2200" dirty="0">
              <a:latin typeface="+mj-lt"/>
            </a:endParaRPr>
          </a:p>
          <a:p>
            <a:pPr algn="ctr"/>
            <a:endParaRPr lang="ro-RO" sz="2200" dirty="0">
              <a:latin typeface="+mj-lt"/>
            </a:endParaRPr>
          </a:p>
          <a:p>
            <a:r>
              <a:rPr lang="ro-RO" sz="2200" b="1" dirty="0" smtClean="0">
                <a:solidFill>
                  <a:srgbClr val="002060"/>
                </a:solidFill>
                <a:latin typeface="+mj-lt"/>
              </a:rPr>
              <a:t>Direcția generală a fost reprezentată în </a:t>
            </a:r>
            <a:r>
              <a:rPr lang="ro-RO" sz="2200" b="1" dirty="0" smtClean="0">
                <a:solidFill>
                  <a:srgbClr val="FF0000"/>
                </a:solidFill>
                <a:latin typeface="+mj-lt"/>
              </a:rPr>
              <a:t>230 ședințe de judecată</a:t>
            </a:r>
          </a:p>
          <a:p>
            <a:r>
              <a:rPr lang="ro-RO" sz="2200" b="1" dirty="0" smtClean="0">
                <a:solidFill>
                  <a:srgbClr val="002060"/>
                </a:solidFill>
                <a:latin typeface="+mj-lt"/>
              </a:rPr>
              <a:t>Numărul cazurilor examinate pe rolul instanțelor – </a:t>
            </a:r>
            <a:r>
              <a:rPr lang="ro-RO" sz="2200" b="1" dirty="0" smtClean="0">
                <a:solidFill>
                  <a:srgbClr val="FF0000"/>
                </a:solidFill>
                <a:latin typeface="+mj-lt"/>
              </a:rPr>
              <a:t>116 dosare</a:t>
            </a:r>
            <a:r>
              <a:rPr lang="ro-RO" sz="2200" b="1" dirty="0">
                <a:solidFill>
                  <a:srgbClr val="002060"/>
                </a:solidFill>
                <a:latin typeface="+mj-lt"/>
              </a:rPr>
              <a:t>	</a:t>
            </a:r>
            <a:endParaRPr lang="ro-RO" sz="2200" b="1" dirty="0" smtClean="0">
              <a:solidFill>
                <a:srgbClr val="002060"/>
              </a:solidFill>
              <a:latin typeface="+mj-lt"/>
            </a:endParaRPr>
          </a:p>
          <a:p>
            <a:pPr lvl="0"/>
            <a:endParaRPr lang="ru-RU" sz="2200" b="1" dirty="0">
              <a:solidFill>
                <a:srgbClr val="002060"/>
              </a:solidFill>
              <a:latin typeface="+mj-lt"/>
            </a:endParaRPr>
          </a:p>
          <a:p>
            <a:pPr algn="ctr"/>
            <a:endParaRPr lang="ro-RO" sz="2500" b="1" dirty="0">
              <a:solidFill>
                <a:srgbClr val="002060"/>
              </a:solidFill>
            </a:endParaRPr>
          </a:p>
          <a:p>
            <a:pPr algn="ctr"/>
            <a:endParaRPr lang="ro-RO" sz="2500" b="1" dirty="0" smtClean="0">
              <a:solidFill>
                <a:srgbClr val="002060"/>
              </a:solidFill>
            </a:endParaRPr>
          </a:p>
        </p:txBody>
      </p:sp>
      <p:pic>
        <p:nvPicPr>
          <p:cNvPr id="2050" name="Picture 2" descr="Imagini pentru dura l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315" y="3633484"/>
            <a:ext cx="189547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78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2435" y="2060848"/>
            <a:ext cx="8136904" cy="1631216"/>
          </a:xfrm>
          <a:prstGeom prst="rect">
            <a:avLst/>
          </a:prstGeom>
          <a:ln w="3810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5000" b="1" dirty="0" smtClean="0">
                <a:solidFill>
                  <a:srgbClr val="002060"/>
                </a:solidFill>
              </a:rPr>
              <a:t>VĂ MULȚUMESC </a:t>
            </a:r>
          </a:p>
          <a:p>
            <a:pPr algn="ctr"/>
            <a:r>
              <a:rPr lang="ro-RO" sz="5000" b="1" dirty="0" smtClean="0">
                <a:solidFill>
                  <a:srgbClr val="002060"/>
                </a:solidFill>
              </a:rPr>
              <a:t>PENTRU ATENȚIE!</a:t>
            </a:r>
            <a:endParaRPr lang="ru-RU" sz="5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06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3116" y="1651616"/>
            <a:ext cx="8125308" cy="1201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>
                <a:solidFill>
                  <a:srgbClr val="002060"/>
                </a:solidFill>
              </a:rPr>
              <a:t>100 </a:t>
            </a:r>
            <a:r>
              <a:rPr lang="ro-RO" sz="2500" b="1" dirty="0" smtClean="0">
                <a:solidFill>
                  <a:srgbClr val="002060"/>
                </a:solidFill>
              </a:rPr>
              <a:t>terenuri de </a:t>
            </a:r>
            <a:r>
              <a:rPr lang="ro-RO" sz="2500" b="1" dirty="0">
                <a:solidFill>
                  <a:srgbClr val="002060"/>
                </a:solidFill>
              </a:rPr>
              <a:t>joacă</a:t>
            </a: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alocat – </a:t>
            </a:r>
            <a:r>
              <a:rPr lang="ro-RO" sz="2500" b="1" dirty="0" smtClean="0">
                <a:solidFill>
                  <a:srgbClr val="FF0000"/>
                </a:solidFill>
              </a:rPr>
              <a:t>12 000 000,00 </a:t>
            </a:r>
            <a:r>
              <a:rPr lang="ro-RO" sz="2500" b="1" dirty="0">
                <a:solidFill>
                  <a:srgbClr val="FF0000"/>
                </a:solidFill>
              </a:rPr>
              <a:t>lei </a:t>
            </a: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executat </a:t>
            </a:r>
            <a:r>
              <a:rPr lang="ro-RO" sz="2500" b="1" dirty="0" smtClean="0">
                <a:solidFill>
                  <a:srgbClr val="00B050"/>
                </a:solidFill>
              </a:rPr>
              <a:t>– </a:t>
            </a:r>
            <a:r>
              <a:rPr lang="ro-RO" sz="2500" b="1" dirty="0" smtClean="0">
                <a:solidFill>
                  <a:srgbClr val="FF0000"/>
                </a:solidFill>
              </a:rPr>
              <a:t>8 379 800,00 lei (70%)   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4093" y="188640"/>
            <a:ext cx="8628387" cy="13692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>
                <a:solidFill>
                  <a:srgbClr val="FF0000"/>
                </a:solidFill>
              </a:rPr>
              <a:t>Implementarea Programului municipal privind amenajarea locurilor de joacă pentru copii în curțile blocurilor de locuințe</a:t>
            </a:r>
            <a:endParaRPr lang="ru-RU" sz="25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C:\Users\Vasile\AppData\Local\Temp\Rar$DRa0.337\Foto locuri de joaca, fitness, workout 2018\Locuri de joaca\IMG-543f4608b765348b0dd07ba7a4442092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44265"/>
            <a:ext cx="4470782" cy="335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Vasile\AppData\Local\Temp\Rar$DRa0.499\Foto locuri de joaca, fitness, workout 2018\Locuri de joaca\IMG-4894203a1fb7f32119b457c9e4f4a857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590" y="3310793"/>
            <a:ext cx="4478090" cy="335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2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asile\AppData\Local\Temp\Rar$DRa0.605\Foto locuri de joaca, fitness, workout 2018\Locuri de fitness\IMG-59a381f9f3c8808bf232cec9b9b3ca6a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26778"/>
            <a:ext cx="4320480" cy="342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3116" y="1651616"/>
            <a:ext cx="8629364" cy="1201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>
                <a:solidFill>
                  <a:srgbClr val="002060"/>
                </a:solidFill>
              </a:rPr>
              <a:t>35 terenuri de fitness </a:t>
            </a:r>
            <a:r>
              <a:rPr lang="ro-RO" sz="2500" b="1" dirty="0" smtClean="0">
                <a:solidFill>
                  <a:srgbClr val="002060"/>
                </a:solidFill>
              </a:rPr>
              <a:t>(100%)</a:t>
            </a:r>
          </a:p>
          <a:p>
            <a:pPr algn="ctr"/>
            <a:r>
              <a:rPr lang="ro-RO" sz="2500" b="1" dirty="0" smtClean="0">
                <a:solidFill>
                  <a:srgbClr val="00B050"/>
                </a:solidFill>
              </a:rPr>
              <a:t>Buget </a:t>
            </a:r>
            <a:r>
              <a:rPr lang="ro-RO" sz="2500" b="1" dirty="0">
                <a:solidFill>
                  <a:srgbClr val="00B050"/>
                </a:solidFill>
              </a:rPr>
              <a:t>alocat – </a:t>
            </a:r>
            <a:r>
              <a:rPr lang="ro-RO" sz="2500" b="1" dirty="0" smtClean="0">
                <a:solidFill>
                  <a:srgbClr val="FF0000"/>
                </a:solidFill>
              </a:rPr>
              <a:t>4 370 000,00 lei</a:t>
            </a:r>
            <a:endParaRPr lang="ro-RO" sz="2500" b="1" dirty="0">
              <a:solidFill>
                <a:srgbClr val="FF0000"/>
              </a:solidFill>
            </a:endParaRP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executat – </a:t>
            </a:r>
            <a:r>
              <a:rPr lang="ro-RO" sz="2500" b="1" dirty="0" smtClean="0">
                <a:solidFill>
                  <a:srgbClr val="FF0000"/>
                </a:solidFill>
              </a:rPr>
              <a:t>3 989 300,00 lei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3115" y="188640"/>
            <a:ext cx="8629365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>
                <a:solidFill>
                  <a:srgbClr val="FF0000"/>
                </a:solidFill>
              </a:rPr>
              <a:t>Implementarea Programului municipal privind amenajarea terenurilor de fitness și </a:t>
            </a:r>
            <a:r>
              <a:rPr lang="ro-RO" sz="2500" b="1" dirty="0" smtClean="0">
                <a:solidFill>
                  <a:srgbClr val="FF0000"/>
                </a:solidFill>
              </a:rPr>
              <a:t>work</a:t>
            </a:r>
            <a:r>
              <a:rPr lang="en-US" sz="2500" b="1" dirty="0" smtClean="0">
                <a:solidFill>
                  <a:srgbClr val="FF0000"/>
                </a:solidFill>
              </a:rPr>
              <a:t>-</a:t>
            </a:r>
            <a:r>
              <a:rPr lang="ro-RO" sz="2500" b="1" dirty="0" smtClean="0">
                <a:solidFill>
                  <a:srgbClr val="FF0000"/>
                </a:solidFill>
              </a:rPr>
              <a:t>out </a:t>
            </a:r>
            <a:r>
              <a:rPr lang="ro-RO" sz="2500" b="1" dirty="0">
                <a:solidFill>
                  <a:srgbClr val="FF0000"/>
                </a:solidFill>
              </a:rPr>
              <a:t>în curțile blocurilor de locuințe</a:t>
            </a:r>
            <a:endParaRPr lang="ru-RU" sz="25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scontent-otp1-1.xx.fbcdn.net/v/t1.15752-9/48360304_974109509456208_939089002928013312_n.jpg?_nc_cat=107&amp;_nc_ht=scontent-otp1-1.xx&amp;oh=6d438e9719249fb2c289cff88f4f531c&amp;oe=5CAC7CF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59108"/>
            <a:ext cx="4525637" cy="339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06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3116" y="1651616"/>
            <a:ext cx="8197316" cy="1201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>
                <a:solidFill>
                  <a:srgbClr val="002060"/>
                </a:solidFill>
              </a:rPr>
              <a:t>35 terenuri </a:t>
            </a:r>
            <a:r>
              <a:rPr lang="ro-RO" sz="2500" b="1" dirty="0" smtClean="0">
                <a:solidFill>
                  <a:srgbClr val="002060"/>
                </a:solidFill>
              </a:rPr>
              <a:t>work-out (100%)</a:t>
            </a:r>
          </a:p>
          <a:p>
            <a:pPr algn="ctr"/>
            <a:r>
              <a:rPr lang="ro-RO" sz="2500" b="1" dirty="0" smtClean="0">
                <a:solidFill>
                  <a:srgbClr val="00B050"/>
                </a:solidFill>
              </a:rPr>
              <a:t>Buget </a:t>
            </a:r>
            <a:r>
              <a:rPr lang="ro-RO" sz="2500" b="1" dirty="0">
                <a:solidFill>
                  <a:srgbClr val="00B050"/>
                </a:solidFill>
              </a:rPr>
              <a:t>alocat – </a:t>
            </a:r>
            <a:r>
              <a:rPr lang="ro-RO" sz="2500" b="1" dirty="0" smtClean="0">
                <a:solidFill>
                  <a:srgbClr val="FF0000"/>
                </a:solidFill>
              </a:rPr>
              <a:t>1 630 000,00 lei</a:t>
            </a:r>
            <a:endParaRPr lang="ro-RO" sz="2500" b="1" dirty="0">
              <a:solidFill>
                <a:srgbClr val="FF0000"/>
              </a:solidFill>
            </a:endParaRP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executat – </a:t>
            </a:r>
            <a:r>
              <a:rPr lang="ro-RO" sz="2500" b="1" dirty="0" smtClean="0">
                <a:solidFill>
                  <a:srgbClr val="FF0000"/>
                </a:solidFill>
              </a:rPr>
              <a:t>1 487 500,00 lei</a:t>
            </a:r>
            <a:endParaRPr lang="ru-RU" sz="2500" b="1" dirty="0">
              <a:solidFill>
                <a:srgbClr val="FF0000"/>
              </a:solidFill>
            </a:endParaRPr>
          </a:p>
        </p:txBody>
      </p:sp>
      <p:pic>
        <p:nvPicPr>
          <p:cNvPr id="6" name="Picture 3" descr="C:\Users\Vasile\AppData\Local\Temp\Rar$DRa0.017\Foto locuri de joaca, fitness, workout 2018\Locuri workout\IMG-4eecc259d7dce303fdfa55eb98a5a5d2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3216"/>
            <a:ext cx="3693721" cy="287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3117" y="64027"/>
            <a:ext cx="8629364" cy="12767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>
                <a:solidFill>
                  <a:srgbClr val="FF0000"/>
                </a:solidFill>
              </a:rPr>
              <a:t>Implementarea Programului municipal privind amenajarea terenurilor de fitness și work-out în curțile blocurilor de locuințe</a:t>
            </a:r>
            <a:endParaRPr lang="ru-RU" sz="25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Fotografia postatÄ de DirecÈia Locativ-ComunalÄ Åi Amenajar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446" y="3217218"/>
            <a:ext cx="5113025" cy="287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94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20" descr="Description: F:\11.06.2018\Teren sportiv multifunctional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6026301" cy="276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19209" y="2924944"/>
            <a:ext cx="2517287" cy="276928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600" b="1" dirty="0" smtClean="0">
                <a:solidFill>
                  <a:srgbClr val="002060"/>
                </a:solidFill>
              </a:rPr>
              <a:t>Str. Academiei 9/2</a:t>
            </a:r>
          </a:p>
          <a:p>
            <a:pPr algn="ctr"/>
            <a:r>
              <a:rPr lang="ro-RO" sz="1600" b="1" dirty="0" smtClean="0">
                <a:solidFill>
                  <a:srgbClr val="002060"/>
                </a:solidFill>
              </a:rPr>
              <a:t>Str. Miron Costin 10</a:t>
            </a:r>
          </a:p>
          <a:p>
            <a:pPr algn="ctr"/>
            <a:r>
              <a:rPr lang="ro-RO" sz="1600" b="1" dirty="0" smtClean="0">
                <a:solidFill>
                  <a:srgbClr val="002060"/>
                </a:solidFill>
              </a:rPr>
              <a:t>Bd. Cuza-Vodă 45/2</a:t>
            </a:r>
          </a:p>
          <a:p>
            <a:pPr algn="ctr"/>
            <a:r>
              <a:rPr lang="ro-RO" sz="1600" b="1" dirty="0" smtClean="0">
                <a:solidFill>
                  <a:srgbClr val="002060"/>
                </a:solidFill>
              </a:rPr>
              <a:t>Bd. Mircea cel Bătrân 22/1</a:t>
            </a:r>
          </a:p>
          <a:p>
            <a:pPr algn="ctr"/>
            <a:r>
              <a:rPr lang="ro-RO" sz="1600" b="1" dirty="0" smtClean="0">
                <a:solidFill>
                  <a:srgbClr val="002060"/>
                </a:solidFill>
              </a:rPr>
              <a:t>Bd. Mircea cel Bătrân 58</a:t>
            </a:r>
          </a:p>
          <a:p>
            <a:pPr algn="ctr"/>
            <a:endParaRPr lang="ro-RO" dirty="0" smtClean="0">
              <a:solidFill>
                <a:srgbClr val="002060"/>
              </a:solidFill>
            </a:endParaRPr>
          </a:p>
          <a:p>
            <a:pPr algn="ctr"/>
            <a:r>
              <a:rPr lang="ro-RO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174865"/>
            <a:ext cx="8261484" cy="10081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>
                <a:solidFill>
                  <a:srgbClr val="FF0000"/>
                </a:solidFill>
              </a:rPr>
              <a:t>Implementarea Programului municipal privind amenajarea terenurilor sportive în curțile blocurilor de locuințe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56429" y="1340767"/>
            <a:ext cx="6339697" cy="136182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>
                <a:solidFill>
                  <a:srgbClr val="002060"/>
                </a:solidFill>
              </a:rPr>
              <a:t>5 terenuri sportive</a:t>
            </a: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alocat –  </a:t>
            </a:r>
            <a:r>
              <a:rPr lang="ro-RO" sz="2500" b="1" dirty="0">
                <a:solidFill>
                  <a:srgbClr val="FF0000"/>
                </a:solidFill>
              </a:rPr>
              <a:t>5 </a:t>
            </a:r>
            <a:r>
              <a:rPr lang="ro-RO" sz="2500" b="1" dirty="0" smtClean="0">
                <a:solidFill>
                  <a:srgbClr val="FF0000"/>
                </a:solidFill>
              </a:rPr>
              <a:t>000 000,00 </a:t>
            </a:r>
            <a:r>
              <a:rPr lang="ro-RO" sz="2500" b="1" dirty="0">
                <a:solidFill>
                  <a:srgbClr val="FF0000"/>
                </a:solidFill>
              </a:rPr>
              <a:t>lei</a:t>
            </a: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executat – </a:t>
            </a:r>
            <a:r>
              <a:rPr lang="ro-RO" sz="2500" b="1" dirty="0" smtClean="0">
                <a:solidFill>
                  <a:srgbClr val="FF0000"/>
                </a:solidFill>
              </a:rPr>
              <a:t>3 872 392,00 lei </a:t>
            </a:r>
            <a:r>
              <a:rPr lang="ro-RO" sz="2500" b="1" dirty="0" smtClean="0">
                <a:solidFill>
                  <a:srgbClr val="00B050"/>
                </a:solidFill>
              </a:rPr>
              <a:t>  </a:t>
            </a:r>
            <a:endParaRPr lang="ru-RU" sz="25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3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DIRECȚIA AMENAJARE ȘI SALUBRIZARE\DEȘEURI\PLATFORME COLECTARE DEȘEURI\PLATFORME\IMG_2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924945"/>
            <a:ext cx="4392488" cy="329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95536" y="171231"/>
            <a:ext cx="8496944" cy="11530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>
                <a:solidFill>
                  <a:srgbClr val="FF0000"/>
                </a:solidFill>
              </a:rPr>
              <a:t>Amenajarea platformelor pentru colectarea deșeurilor </a:t>
            </a:r>
            <a:r>
              <a:rPr lang="ro-RO" sz="2500" b="1" dirty="0" smtClean="0">
                <a:solidFill>
                  <a:srgbClr val="FF0000"/>
                </a:solidFill>
              </a:rPr>
              <a:t>menajere. Implementarea proiectului se efectuează în baza unui grant din Fondul Ecologic Național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7584" y="1419101"/>
            <a:ext cx="7632848" cy="1361827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002060"/>
                </a:solidFill>
              </a:rPr>
              <a:t>99 platforme pentru colectarea deșeurilor</a:t>
            </a:r>
            <a:endParaRPr lang="ro-RO" sz="2500" b="1" dirty="0">
              <a:solidFill>
                <a:srgbClr val="002060"/>
              </a:solidFill>
            </a:endParaRPr>
          </a:p>
          <a:p>
            <a:pPr algn="ctr"/>
            <a:r>
              <a:rPr lang="ro-RO" sz="2500" b="1" dirty="0">
                <a:solidFill>
                  <a:srgbClr val="00B050"/>
                </a:solidFill>
              </a:rPr>
              <a:t>Buget alocat –  </a:t>
            </a:r>
            <a:r>
              <a:rPr lang="ro-RO" sz="2500" b="1" dirty="0" smtClean="0">
                <a:solidFill>
                  <a:srgbClr val="FF0000"/>
                </a:solidFill>
              </a:rPr>
              <a:t>5 179 776,00 lei</a:t>
            </a:r>
            <a:endParaRPr lang="ro-RO" sz="2500" b="1" dirty="0">
              <a:solidFill>
                <a:srgbClr val="FF0000"/>
              </a:solidFill>
            </a:endParaRPr>
          </a:p>
          <a:p>
            <a:pPr algn="ctr"/>
            <a:r>
              <a:rPr lang="ro-RO" sz="2500" b="1" dirty="0" smtClean="0">
                <a:solidFill>
                  <a:srgbClr val="00B050"/>
                </a:solidFill>
              </a:rPr>
              <a:t>Buget executat – </a:t>
            </a:r>
            <a:r>
              <a:rPr lang="ro-RO" sz="2500" b="1" dirty="0">
                <a:solidFill>
                  <a:srgbClr val="FF0000"/>
                </a:solidFill>
              </a:rPr>
              <a:t>5 179 776,00 </a:t>
            </a:r>
            <a:r>
              <a:rPr lang="ro-RO" sz="2500" b="1" dirty="0" smtClean="0">
                <a:solidFill>
                  <a:srgbClr val="FF0000"/>
                </a:solidFill>
              </a:rPr>
              <a:t>lei </a:t>
            </a:r>
            <a:r>
              <a:rPr lang="ro-RO" sz="2500" b="1" dirty="0" smtClean="0">
                <a:solidFill>
                  <a:srgbClr val="00B050"/>
                </a:solidFill>
              </a:rPr>
              <a:t>  </a:t>
            </a:r>
            <a:endParaRPr lang="ru-RU" sz="2500" b="1" dirty="0">
              <a:solidFill>
                <a:srgbClr val="00B050"/>
              </a:solidFill>
            </a:endParaRPr>
          </a:p>
        </p:txBody>
      </p:sp>
      <p:pic>
        <p:nvPicPr>
          <p:cNvPr id="8194" name="Picture 2" descr="D:\DIRECȚIA AMENAJARE ȘI SALUBRIZARE\DEȘEURI\PLATFORME COLECTARE DEȘEURI\PLATFORME\IMG_22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59546"/>
            <a:ext cx="4346351" cy="325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82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95536" y="171231"/>
            <a:ext cx="8496944" cy="11530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FF0000"/>
                </a:solidFill>
              </a:rPr>
              <a:t>Amenajarea albiei râului Durlești și construcția colectorului de canalizare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7584" y="1419101"/>
            <a:ext cx="7632848" cy="1361827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500" b="1" dirty="0" smtClean="0">
                <a:solidFill>
                  <a:srgbClr val="002060"/>
                </a:solidFill>
              </a:rPr>
              <a:t>Instalarea palplanșei 200 m; betonarea fundației</a:t>
            </a:r>
            <a:endParaRPr lang="ro-RO" sz="2500" b="1" dirty="0" smtClean="0">
              <a:solidFill>
                <a:srgbClr val="00B050"/>
              </a:solidFill>
            </a:endParaRPr>
          </a:p>
          <a:p>
            <a:pPr algn="ctr"/>
            <a:r>
              <a:rPr lang="ro-RO" sz="2500" b="1" dirty="0" smtClean="0">
                <a:solidFill>
                  <a:srgbClr val="00B050"/>
                </a:solidFill>
              </a:rPr>
              <a:t>Buget alocat –  </a:t>
            </a:r>
            <a:r>
              <a:rPr lang="ro-RO" sz="2500" b="1" dirty="0" smtClean="0">
                <a:solidFill>
                  <a:srgbClr val="FF0000"/>
                </a:solidFill>
              </a:rPr>
              <a:t>4 000 000,00 lei</a:t>
            </a:r>
          </a:p>
          <a:p>
            <a:pPr algn="ctr"/>
            <a:r>
              <a:rPr lang="ro-RO" sz="2500" b="1" dirty="0" smtClean="0">
                <a:solidFill>
                  <a:srgbClr val="00B050"/>
                </a:solidFill>
              </a:rPr>
              <a:t>Buget executat – </a:t>
            </a:r>
            <a:r>
              <a:rPr lang="ro-RO" sz="2500" b="1" dirty="0" smtClean="0">
                <a:solidFill>
                  <a:srgbClr val="FF0000"/>
                </a:solidFill>
              </a:rPr>
              <a:t>4 000 000,00 lei </a:t>
            </a:r>
            <a:r>
              <a:rPr lang="ro-RO" sz="2500" b="1" dirty="0" smtClean="0">
                <a:solidFill>
                  <a:srgbClr val="00B050"/>
                </a:solidFill>
              </a:rPr>
              <a:t>  </a:t>
            </a:r>
            <a:endParaRPr lang="ru-RU" sz="2500" b="1" dirty="0">
              <a:solidFill>
                <a:srgbClr val="00B050"/>
              </a:solidFill>
            </a:endParaRPr>
          </a:p>
        </p:txBody>
      </p:sp>
      <p:pic>
        <p:nvPicPr>
          <p:cNvPr id="9218" name="Picture 2" descr="Fotografia postatÄ de DirecÈia Locativ-ComunalÄ Åi Amenajar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2877018"/>
            <a:ext cx="6696744" cy="376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33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1554</Words>
  <Application>Microsoft Office PowerPoint</Application>
  <PresentationFormat>On-screen Show (4:3)</PresentationFormat>
  <Paragraphs>248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Vasile</dc:creator>
  <cp:lastModifiedBy>Vasile</cp:lastModifiedBy>
  <cp:revision>94</cp:revision>
  <dcterms:created xsi:type="dcterms:W3CDTF">2018-12-09T12:55:44Z</dcterms:created>
  <dcterms:modified xsi:type="dcterms:W3CDTF">2018-12-16T13:16:29Z</dcterms:modified>
</cp:coreProperties>
</file>