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5" r:id="rId3"/>
    <p:sldId id="268" r:id="rId4"/>
    <p:sldId id="270" r:id="rId5"/>
    <p:sldId id="271" r:id="rId6"/>
    <p:sldId id="272" r:id="rId7"/>
    <p:sldId id="269" r:id="rId8"/>
    <p:sldId id="274" r:id="rId9"/>
    <p:sldId id="275" r:id="rId10"/>
    <p:sldId id="273" r:id="rId11"/>
    <p:sldId id="276" r:id="rId12"/>
    <p:sldId id="277" r:id="rId13"/>
    <p:sldId id="279" r:id="rId14"/>
    <p:sldId id="278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1B59-E34E-49C6-A22F-4022E3EA8FC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925E-3EAE-4567-B8C0-4784FC159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6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1B59-E34E-49C6-A22F-4022E3EA8FC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925E-3EAE-4567-B8C0-4784FC159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4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1B59-E34E-49C6-A22F-4022E3EA8FC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925E-3EAE-4567-B8C0-4784FC159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76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1B59-E34E-49C6-A22F-4022E3EA8FC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925E-3EAE-4567-B8C0-4784FC159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1B59-E34E-49C6-A22F-4022E3EA8FC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925E-3EAE-4567-B8C0-4784FC159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9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1B59-E34E-49C6-A22F-4022E3EA8FC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925E-3EAE-4567-B8C0-4784FC159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9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1B59-E34E-49C6-A22F-4022E3EA8FC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925E-3EAE-4567-B8C0-4784FC159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2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1B59-E34E-49C6-A22F-4022E3EA8FC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925E-3EAE-4567-B8C0-4784FC159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5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1B59-E34E-49C6-A22F-4022E3EA8FC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925E-3EAE-4567-B8C0-4784FC159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5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1B59-E34E-49C6-A22F-4022E3EA8FC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925E-3EAE-4567-B8C0-4784FC159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3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F1B59-E34E-49C6-A22F-4022E3EA8FC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925E-3EAE-4567-B8C0-4784FC159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7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F1B59-E34E-49C6-A22F-4022E3EA8FC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D925E-3EAE-4567-B8C0-4784FC159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41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proconsulting.md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0" y="6705600"/>
            <a:ext cx="4126523" cy="152400"/>
          </a:xfrm>
          <a:prstGeom prst="rect">
            <a:avLst/>
          </a:prstGeom>
          <a:solidFill>
            <a:srgbClr val="00206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3"/>
          <p:cNvSpPr>
            <a:spLocks noChangeArrowheads="1"/>
          </p:cNvSpPr>
          <p:nvPr/>
        </p:nvSpPr>
        <p:spPr bwMode="auto">
          <a:xfrm>
            <a:off x="8159262" y="6705600"/>
            <a:ext cx="4032738" cy="152400"/>
          </a:xfrm>
          <a:prstGeom prst="rect">
            <a:avLst/>
          </a:prstGeom>
          <a:solidFill>
            <a:srgbClr val="00206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4126523" y="6705600"/>
            <a:ext cx="4032738" cy="152400"/>
          </a:xfrm>
          <a:prstGeom prst="rect">
            <a:avLst/>
          </a:prstGeom>
          <a:solidFill>
            <a:srgbClr val="00206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Text Box 14"/>
          <p:cNvSpPr txBox="1">
            <a:spLocks noChangeArrowheads="1" noChangeShapeType="1"/>
          </p:cNvSpPr>
          <p:nvPr/>
        </p:nvSpPr>
        <p:spPr bwMode="auto">
          <a:xfrm>
            <a:off x="2856089" y="3781713"/>
            <a:ext cx="6660443" cy="4619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o-MD" sz="2800" b="1" dirty="0"/>
              <a:t>PROGRAMUL MUNICIPAL PILOT </a:t>
            </a:r>
            <a:endParaRPr lang="en-US" sz="2800" dirty="0"/>
          </a:p>
          <a:p>
            <a:r>
              <a:rPr lang="ro-MD" sz="2800" b="1" dirty="0"/>
              <a:t> “STARTUP pentru TINERI ȘI MIGRANȚI”</a:t>
            </a:r>
            <a:endParaRPr lang="en-US" sz="2800" dirty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o-MD" sz="28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0" y="-15431"/>
            <a:ext cx="12203288" cy="2770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F:\Desktop\Inform\logo-no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3245" y="5973568"/>
            <a:ext cx="2391999" cy="73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730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9380-4294-43C5-A76C-CBD8D3B30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b="1" dirty="0"/>
              <a:t>Suport financiar la lansarea afacerii  </a:t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28539-552C-4885-A7DF-63D9BB847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ro-MD" dirty="0"/>
          </a:p>
          <a:p>
            <a:pPr lvl="1"/>
            <a:r>
              <a:rPr lang="ro-MD" dirty="0"/>
              <a:t>suma grantului este de maximum 70% din valoarea proiectului investițional și nu va depăși </a:t>
            </a:r>
            <a:r>
              <a:rPr lang="ro-MD" b="1" dirty="0"/>
              <a:t>200 000 de lei</a:t>
            </a:r>
            <a:r>
              <a:rPr lang="ro-MD" dirty="0"/>
              <a:t> pentru finanțarea proiectului investițional </a:t>
            </a:r>
            <a:endParaRPr lang="en-US" sz="2000" dirty="0"/>
          </a:p>
          <a:p>
            <a:pPr lvl="1"/>
            <a:endParaRPr lang="ro-MD" dirty="0"/>
          </a:p>
          <a:p>
            <a:pPr lvl="1"/>
            <a:r>
              <a:rPr lang="ro-MD" dirty="0"/>
              <a:t>contribuția beneficiarului va constitui minimum 30% din valoarea proiectului investițional.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9380-4294-43C5-A76C-CBD8D3B3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o-MD" b="1" dirty="0"/>
              <a:t>Suport </a:t>
            </a:r>
            <a:r>
              <a:rPr lang="ro-MD" sz="4000" b="1" dirty="0"/>
              <a:t>financiar pentru acoperirea dobânzii la credite investiționale </a:t>
            </a:r>
            <a:br>
              <a:rPr lang="en-US" sz="3600" dirty="0"/>
            </a:br>
            <a:br>
              <a:rPr lang="en-US" sz="40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28539-552C-4885-A7DF-63D9BB847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endParaRPr lang="ro-MD" dirty="0"/>
          </a:p>
          <a:p>
            <a:r>
              <a:rPr lang="ro-MD" dirty="0"/>
              <a:t>sprijinul este acordat IMM-lor unde fondator și administrator sunt beneficiari eligibili ai Programului (tineri sau </a:t>
            </a:r>
            <a:r>
              <a:rPr lang="ro-MD" dirty="0" err="1"/>
              <a:t>migranți</a:t>
            </a:r>
            <a:r>
              <a:rPr lang="ro-MD" dirty="0"/>
              <a:t>),  care au obținut credite investiționale în ultimii doi ani înainte de data depuneri</a:t>
            </a:r>
          </a:p>
          <a:p>
            <a:endParaRPr lang="ro-MD" dirty="0"/>
          </a:p>
          <a:p>
            <a:pPr lvl="1"/>
            <a:r>
              <a:rPr lang="ro-MD" dirty="0"/>
              <a:t>Mărimea sprijinului acordat se calculează aplicând formula:</a:t>
            </a:r>
            <a:endParaRPr lang="en-US" sz="1800" dirty="0"/>
          </a:p>
          <a:p>
            <a:r>
              <a:rPr lang="ro-MD" dirty="0"/>
              <a:t>C = D × (</a:t>
            </a:r>
            <a:r>
              <a:rPr lang="ro-MD" dirty="0" err="1"/>
              <a:t>Rm</a:t>
            </a:r>
            <a:r>
              <a:rPr lang="ro-MD" dirty="0"/>
              <a:t>/Rd),</a:t>
            </a:r>
            <a:endParaRPr lang="en-US" sz="2400" dirty="0"/>
          </a:p>
          <a:p>
            <a:r>
              <a:rPr lang="ro-MD" dirty="0"/>
              <a:t>    unde:</a:t>
            </a:r>
            <a:endParaRPr lang="en-US" sz="2400" dirty="0"/>
          </a:p>
          <a:p>
            <a:r>
              <a:rPr lang="ro-MD" dirty="0"/>
              <a:t>C – suma compensației (în lei), dar nu mai mult decât valoarea dobânzii achitate conform contractului de creditare/împrumut, începând cu data de 1 ianuarie al anului în calcul;</a:t>
            </a:r>
            <a:endParaRPr lang="en-US" sz="2400" dirty="0"/>
          </a:p>
          <a:p>
            <a:r>
              <a:rPr lang="ro-MD" dirty="0"/>
              <a:t>D – valoarea dobânzii achitate conform contractului de creditare/împrumut;</a:t>
            </a:r>
            <a:endParaRPr lang="en-US" sz="2400" dirty="0"/>
          </a:p>
          <a:p>
            <a:r>
              <a:rPr lang="ro-MD" dirty="0" err="1"/>
              <a:t>Rm</a:t>
            </a:r>
            <a:r>
              <a:rPr lang="ro-MD" dirty="0"/>
              <a:t> – rata medie anuală stabilită de Banca Națională a Moldovei la începutul anului în curs;</a:t>
            </a:r>
            <a:endParaRPr lang="en-US" sz="2400" dirty="0"/>
          </a:p>
          <a:p>
            <a:r>
              <a:rPr lang="ro-MD" dirty="0"/>
              <a:t>Rd – rata dobânzii conform contractului de creditare/împrumut.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9452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62B85-DF9E-48F9-A670-BEEE46993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b="1" dirty="0"/>
              <a:t>EVALUAREA ȘI SELECTAREA PROIECTELOR SPRE FINANȚARE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2BA12-8242-4F98-9D36-869C1E16E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8686"/>
          </a:xfrm>
        </p:spPr>
        <p:txBody>
          <a:bodyPr>
            <a:normAutofit fontScale="85000" lnSpcReduction="20000"/>
          </a:bodyPr>
          <a:lstStyle/>
          <a:p>
            <a:r>
              <a:rPr lang="ro-MD" dirty="0"/>
              <a:t>Evaluarea </a:t>
            </a:r>
            <a:r>
              <a:rPr lang="ro-MD" dirty="0" err="1"/>
              <a:t>şi</a:t>
            </a:r>
            <a:r>
              <a:rPr lang="ro-MD" dirty="0"/>
              <a:t> </a:t>
            </a:r>
            <a:r>
              <a:rPr lang="ro-MD" dirty="0" err="1"/>
              <a:t>selecţia</a:t>
            </a:r>
            <a:r>
              <a:rPr lang="ro-MD" dirty="0"/>
              <a:t> finală a proiectelor </a:t>
            </a:r>
            <a:r>
              <a:rPr lang="ro-MD" dirty="0" err="1"/>
              <a:t>investiţionale</a:t>
            </a:r>
            <a:r>
              <a:rPr lang="ro-MD" dirty="0"/>
              <a:t> care au îndeplinit criteriile de eligibilitate vor fi realizate, în termen de cel mult 30 zile lucrătoare. </a:t>
            </a:r>
          </a:p>
          <a:p>
            <a:pPr marL="0" lvl="0" indent="0">
              <a:buNone/>
            </a:pPr>
            <a:r>
              <a:rPr lang="ro-MD" dirty="0"/>
              <a:t>Principalele motive de respingere a dosarului solicitantului pot fi: </a:t>
            </a:r>
            <a:endParaRPr lang="en-US" dirty="0"/>
          </a:p>
          <a:p>
            <a:r>
              <a:rPr lang="ro-MD" dirty="0"/>
              <a:t>1) necorespunderea criteriilor de eligibilitate la Program; </a:t>
            </a:r>
            <a:endParaRPr lang="en-US" dirty="0"/>
          </a:p>
          <a:p>
            <a:r>
              <a:rPr lang="ro-MD" dirty="0"/>
              <a:t>2) neacumularea punctajului minim necesar conform grilei de evaluare, (punctajul minim 70 puncte, conform Anexei nr. 8. GRILA DE EVALUARE); </a:t>
            </a:r>
            <a:endParaRPr lang="en-US" dirty="0"/>
          </a:p>
          <a:p>
            <a:r>
              <a:rPr lang="ro-MD" dirty="0"/>
              <a:t>3) completarea incorectă a Cererii de Finanțare sau prezentarea dosarului incomplet; </a:t>
            </a:r>
            <a:endParaRPr lang="en-US" dirty="0"/>
          </a:p>
          <a:p>
            <a:r>
              <a:rPr lang="ro-MD" dirty="0"/>
              <a:t>4) solicitantul furnizează acte și declarații evident false care nu corespund realității;</a:t>
            </a:r>
            <a:endParaRPr lang="en-US" dirty="0"/>
          </a:p>
          <a:p>
            <a:r>
              <a:rPr lang="ro-MD" dirty="0"/>
              <a:t>5) proiectul investițional nu este viabil; </a:t>
            </a:r>
            <a:endParaRPr lang="en-US" dirty="0"/>
          </a:p>
          <a:p>
            <a:r>
              <a:rPr lang="ro-MD" dirty="0"/>
              <a:t>6) articolele de investiții (atât din contul contribuției proprii, cât și din contul finanțării nerambursabile) au fost finanțate sau </a:t>
            </a:r>
            <a:r>
              <a:rPr lang="ro-MD" dirty="0" err="1"/>
              <a:t>co</a:t>
            </a:r>
            <a:r>
              <a:rPr lang="ro-MD" dirty="0"/>
              <a:t>-finanțate de alte programe/proiecte de asistență; </a:t>
            </a: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615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62B85-DF9E-48F9-A670-BEEE46993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2519"/>
          </a:xfrm>
        </p:spPr>
        <p:txBody>
          <a:bodyPr>
            <a:normAutofit/>
          </a:bodyPr>
          <a:lstStyle/>
          <a:p>
            <a:r>
              <a:rPr lang="ro-MD" sz="2000" b="1" dirty="0"/>
              <a:t>EVALUAREA ȘI SELECTAREA PROIECTELOR SPRE FINANȚARE</a:t>
            </a:r>
            <a:endParaRPr lang="en-US" sz="2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A467B7-ADDF-4A25-9456-AC707FF93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235783"/>
              </p:ext>
            </p:extLst>
          </p:nvPr>
        </p:nvGraphicFramePr>
        <p:xfrm>
          <a:off x="838200" y="1264356"/>
          <a:ext cx="8509001" cy="4989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828">
                  <a:extLst>
                    <a:ext uri="{9D8B030D-6E8A-4147-A177-3AD203B41FA5}">
                      <a16:colId xmlns:a16="http://schemas.microsoft.com/office/drawing/2014/main" val="1921748633"/>
                    </a:ext>
                  </a:extLst>
                </a:gridCol>
                <a:gridCol w="3813316">
                  <a:extLst>
                    <a:ext uri="{9D8B030D-6E8A-4147-A177-3AD203B41FA5}">
                      <a16:colId xmlns:a16="http://schemas.microsoft.com/office/drawing/2014/main" val="1366224960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10884810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3026255704"/>
                    </a:ext>
                  </a:extLst>
                </a:gridCol>
                <a:gridCol w="1124857">
                  <a:extLst>
                    <a:ext uri="{9D8B030D-6E8A-4147-A177-3AD203B41FA5}">
                      <a16:colId xmlns:a16="http://schemas.microsoft.com/office/drawing/2014/main" val="2756851463"/>
                    </a:ext>
                  </a:extLst>
                </a:gridCol>
              </a:tblGrid>
              <a:tr h="253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4257217590"/>
                  </a:ext>
                </a:extLst>
              </a:tr>
              <a:tr h="10599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Nr. crt.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Evaluarea indicatorilor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Punctaj acordat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%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Scor obţinut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1925358277"/>
                  </a:ext>
                </a:extLst>
              </a:tr>
              <a:tr h="79067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Principiul sectorului prioritar (în funcţie de atribuirea conform ordinului ministrului agriculturii, dezvoltării regionale şi mediului):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15%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2618670224"/>
                  </a:ext>
                </a:extLst>
              </a:tr>
              <a:tr h="2521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sector ICT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789352101"/>
                  </a:ext>
                </a:extLst>
              </a:tr>
              <a:tr h="2521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Sectorul de producere a mărfurilor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1667099272"/>
                  </a:ext>
                </a:extLst>
              </a:tr>
              <a:tr h="2521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 alte servicii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290748447"/>
                  </a:ext>
                </a:extLst>
              </a:tr>
              <a:tr h="36389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Nivelul calificării în domeniul antreprenoriatului: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718153720"/>
                  </a:ext>
                </a:extLst>
              </a:tr>
              <a:tr h="2521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studii superioare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3474229959"/>
                  </a:ext>
                </a:extLst>
              </a:tr>
              <a:tr h="2521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studii profesional-tehnice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4214637834"/>
                  </a:ext>
                </a:extLst>
              </a:tr>
              <a:tr h="2521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certificat de instruire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274715713"/>
                  </a:ext>
                </a:extLst>
              </a:tr>
              <a:tr h="25217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Valoarea totală a investiției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15%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908087022"/>
                  </a:ext>
                </a:extLst>
              </a:tr>
              <a:tr h="2521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pînă la 500 mii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2640644915"/>
                  </a:ext>
                </a:extLst>
              </a:tr>
              <a:tr h="2521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de la 500 mii -1 mln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2536898673"/>
                  </a:ext>
                </a:extLst>
              </a:tr>
              <a:tr h="2521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mai mult de 1 mln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3619108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613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62B85-DF9E-48F9-A670-BEEE46993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2519"/>
          </a:xfrm>
        </p:spPr>
        <p:txBody>
          <a:bodyPr>
            <a:normAutofit/>
          </a:bodyPr>
          <a:lstStyle/>
          <a:p>
            <a:r>
              <a:rPr lang="ro-MD" sz="2000" b="1" dirty="0"/>
              <a:t>EVALUAREA ȘI SELECTAREA PROIECTELOR SPRE FINANȚARE</a:t>
            </a:r>
            <a:endParaRPr lang="en-US" sz="2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A467B7-ADDF-4A25-9456-AC707FF93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077933"/>
              </p:ext>
            </p:extLst>
          </p:nvPr>
        </p:nvGraphicFramePr>
        <p:xfrm>
          <a:off x="959556" y="857956"/>
          <a:ext cx="8850488" cy="58363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617">
                  <a:extLst>
                    <a:ext uri="{9D8B030D-6E8A-4147-A177-3AD203B41FA5}">
                      <a16:colId xmlns:a16="http://schemas.microsoft.com/office/drawing/2014/main" val="1921748633"/>
                    </a:ext>
                  </a:extLst>
                </a:gridCol>
                <a:gridCol w="3966354">
                  <a:extLst>
                    <a:ext uri="{9D8B030D-6E8A-4147-A177-3AD203B41FA5}">
                      <a16:colId xmlns:a16="http://schemas.microsoft.com/office/drawing/2014/main" val="1366224960"/>
                    </a:ext>
                  </a:extLst>
                </a:gridCol>
                <a:gridCol w="1717259">
                  <a:extLst>
                    <a:ext uri="{9D8B030D-6E8A-4147-A177-3AD203B41FA5}">
                      <a16:colId xmlns:a16="http://schemas.microsoft.com/office/drawing/2014/main" val="108848108"/>
                    </a:ext>
                  </a:extLst>
                </a:gridCol>
                <a:gridCol w="1717259">
                  <a:extLst>
                    <a:ext uri="{9D8B030D-6E8A-4147-A177-3AD203B41FA5}">
                      <a16:colId xmlns:a16="http://schemas.microsoft.com/office/drawing/2014/main" val="3026255704"/>
                    </a:ext>
                  </a:extLst>
                </a:gridCol>
                <a:gridCol w="1169999">
                  <a:extLst>
                    <a:ext uri="{9D8B030D-6E8A-4147-A177-3AD203B41FA5}">
                      <a16:colId xmlns:a16="http://schemas.microsoft.com/office/drawing/2014/main" val="2756851463"/>
                    </a:ext>
                  </a:extLst>
                </a:gridCol>
              </a:tblGrid>
              <a:tr h="2128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4257217590"/>
                  </a:ext>
                </a:extLst>
              </a:tr>
              <a:tr h="6626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Nr. crt.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Evaluarea indicatorilor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Punctaj acordat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%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Scor obţinut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1925358277"/>
                  </a:ext>
                </a:extLst>
              </a:tr>
              <a:tr h="23394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Termenul de implementare a proiectului: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1957622916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pînă la 6 luni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2713388233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7-12 luni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1561850964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13-24 de luni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880727061"/>
                  </a:ext>
                </a:extLst>
              </a:tr>
              <a:tr h="23394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Numărul locurilor de muncă noi create (permanente):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3248780156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1 -3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2832574453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4-10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2633711839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mai mult de 10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2374208649"/>
                  </a:ext>
                </a:extLst>
              </a:tr>
              <a:tr h="23394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Termenul de recuperare a investiţiei: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52182026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18-24 de luni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3269348897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24-36 de luni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542902015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36 de luni şi mai mult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114423677"/>
                  </a:ext>
                </a:extLst>
              </a:tr>
              <a:tr h="23394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Grad de completare plan de afaceri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20%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3342036940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foarte bine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3004378222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bine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1247945448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moderat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2843125813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Grad de inovație afacere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853685308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Foarte Inovativ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2063393575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Mediu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3789925437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Inovativ moderat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1227190332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748991243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Punctaj total maxim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135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100%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3189700036"/>
                  </a:ext>
                </a:extLst>
              </a:tr>
              <a:tr h="21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Puncatj minim necesar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70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MD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912" marR="25912" marT="0" marB="0" anchor="b"/>
                </a:tc>
                <a:extLst>
                  <a:ext uri="{0D108BD9-81ED-4DB2-BD59-A6C34878D82A}">
                    <a16:rowId xmlns:a16="http://schemas.microsoft.com/office/drawing/2014/main" val="1219978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369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0" y="6705600"/>
            <a:ext cx="4126523" cy="152400"/>
          </a:xfrm>
          <a:prstGeom prst="rect">
            <a:avLst/>
          </a:prstGeom>
          <a:solidFill>
            <a:srgbClr val="00206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3"/>
          <p:cNvSpPr>
            <a:spLocks noChangeArrowheads="1"/>
          </p:cNvSpPr>
          <p:nvPr/>
        </p:nvSpPr>
        <p:spPr bwMode="auto">
          <a:xfrm>
            <a:off x="8159262" y="6705600"/>
            <a:ext cx="4032738" cy="152400"/>
          </a:xfrm>
          <a:prstGeom prst="rect">
            <a:avLst/>
          </a:prstGeom>
          <a:solidFill>
            <a:srgbClr val="00206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4126523" y="6705600"/>
            <a:ext cx="4032738" cy="152400"/>
          </a:xfrm>
          <a:prstGeom prst="rect">
            <a:avLst/>
          </a:prstGeom>
          <a:solidFill>
            <a:srgbClr val="00206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Text Box 8"/>
          <p:cNvSpPr txBox="1">
            <a:spLocks noChangeArrowheads="1" noChangeShapeType="1"/>
          </p:cNvSpPr>
          <p:nvPr/>
        </p:nvSpPr>
        <p:spPr bwMode="auto">
          <a:xfrm>
            <a:off x="2714528" y="5196544"/>
            <a:ext cx="6694311" cy="100171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2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mbria" pitchFamily="18" charset="0"/>
                <a:cs typeface="Arial" pitchFamily="34" charset="0"/>
              </a:rPr>
              <a:t>Republica Moldova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mbria" pitchFamily="18" charset="0"/>
                <a:cs typeface="Arial" pitchFamily="34" charset="0"/>
              </a:rPr>
              <a:t>,</a:t>
            </a:r>
            <a:r>
              <a:rPr kumimoji="0" lang="ro-RO" sz="12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mbria" pitchFamily="18" charset="0"/>
                <a:cs typeface="Arial" pitchFamily="34" charset="0"/>
              </a:rPr>
              <a:t>mun. Chişinău, MD-2004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2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mbria" pitchFamily="18" charset="0"/>
                <a:cs typeface="Arial" pitchFamily="34" charset="0"/>
              </a:rPr>
              <a:t>str. Mitropolit Petru Movilă 23/9, of. 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2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mbria" pitchFamily="18" charset="0"/>
                <a:cs typeface="Arial" pitchFamily="34" charset="0"/>
              </a:rPr>
              <a:t>Tel.: + (373 22) 22-10-57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2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mbria" pitchFamily="18" charset="0"/>
                <a:cs typeface="Arial" pitchFamily="34" charset="0"/>
              </a:rPr>
              <a:t>Tel./fax: +(373 22) 21-00-89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2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mbria" pitchFamily="18" charset="0"/>
                <a:cs typeface="Arial" pitchFamily="34" charset="0"/>
                <a:hlinkClick r:id="rId2"/>
              </a:rPr>
              <a:t>www.proconsulting.md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mbria" pitchFamily="18" charset="0"/>
                <a:cs typeface="Arial" pitchFamily="34" charset="0"/>
              </a:rPr>
              <a:t>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822222" y="4034822"/>
            <a:ext cx="6886222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Arial" pitchFamily="34" charset="0"/>
              </a:rPr>
              <a:t>Director, Anatolie Palade - 069122585</a:t>
            </a:r>
            <a:endParaRPr lang="ro-RO" sz="1400" b="1" dirty="0">
              <a:solidFill>
                <a:schemeClr val="tx2">
                  <a:lumMod val="50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pPr algn="ctr">
              <a:defRPr/>
            </a:pPr>
            <a:endParaRPr 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ro-RO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consultanță în management, marketing, </a:t>
            </a:r>
          </a:p>
          <a:p>
            <a:pPr algn="ctr">
              <a:defRPr/>
            </a:pPr>
            <a:r>
              <a:rPr lang="ro-RO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finanțe și investiții, juridică, evaluări</a:t>
            </a:r>
          </a:p>
        </p:txBody>
      </p:sp>
      <p:pic>
        <p:nvPicPr>
          <p:cNvPr id="1026" name="Picture 2" descr="C:\Users\Mariana.Mariana-PC\Desktop\Mujici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6523" y="633646"/>
            <a:ext cx="3985064" cy="2154966"/>
          </a:xfrm>
          <a:prstGeom prst="rect">
            <a:avLst/>
          </a:prstGeom>
          <a:noFill/>
        </p:spPr>
      </p:pic>
      <p:pic>
        <p:nvPicPr>
          <p:cNvPr id="32" name="Picture 3" descr="F:\Desktop\Inform\logo-no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781" y="2788612"/>
            <a:ext cx="4099806" cy="125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7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5BD09-C9FB-4FDC-947A-56CFD8A17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84467" cy="1325563"/>
          </a:xfrm>
        </p:spPr>
        <p:txBody>
          <a:bodyPr>
            <a:noAutofit/>
          </a:bodyPr>
          <a:lstStyle/>
          <a:p>
            <a:r>
              <a:rPr lang="ro-MD" sz="3200" b="1" dirty="0"/>
              <a:t>PROGRAMUL MUNICIPAL PILOT </a:t>
            </a:r>
            <a:br>
              <a:rPr lang="en-US" sz="3200" dirty="0"/>
            </a:br>
            <a:r>
              <a:rPr lang="ro-MD" sz="3200" b="1" dirty="0"/>
              <a:t>“STARTUP pentru TINERI ȘI MIGRANȚI”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D4B79-E559-4D9C-85F4-844ABC7BD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ro-MD" b="1" i="1" dirty="0"/>
              <a:t>Scopul Programului</a:t>
            </a:r>
            <a:r>
              <a:rPr lang="ro-MD" dirty="0"/>
              <a:t>  este stimularea </a:t>
            </a:r>
            <a:r>
              <a:rPr lang="ro-MD" dirty="0" err="1"/>
              <a:t>antreprenoriatului</a:t>
            </a:r>
            <a:r>
              <a:rPr lang="ro-MD" dirty="0"/>
              <a:t> în rândurile tinerilor și </a:t>
            </a:r>
            <a:r>
              <a:rPr lang="ro-MD" dirty="0" err="1"/>
              <a:t>migranților</a:t>
            </a:r>
            <a:r>
              <a:rPr lang="ro-MD" dirty="0"/>
              <a:t> din Municipiul Chișinău prin facilitarea lansării și dezvoltării afacerilor sustenabile și susținerea creării locurilor de muncă</a:t>
            </a:r>
          </a:p>
          <a:p>
            <a:endParaRPr lang="en-US" dirty="0"/>
          </a:p>
          <a:p>
            <a:pPr lvl="1"/>
            <a:r>
              <a:rPr lang="ro-MD" dirty="0"/>
              <a:t>facilitarea accesului tinerilor și lucrătorilor </a:t>
            </a:r>
            <a:r>
              <a:rPr lang="ro-MD" dirty="0" err="1"/>
              <a:t>migranţi</a:t>
            </a:r>
            <a:r>
              <a:rPr lang="ro-MD" dirty="0"/>
              <a:t> la resurse financiare necesare, care doresc să înființeze sau să dezvolte o afacere, prin acordarea unui suport financiar nerambursabil în sumă maximă de 200.000,00 lei;</a:t>
            </a:r>
          </a:p>
          <a:p>
            <a:pPr lvl="1"/>
            <a:endParaRPr lang="en-US" sz="2000" dirty="0"/>
          </a:p>
          <a:p>
            <a:pPr lvl="1"/>
            <a:r>
              <a:rPr lang="ro-MD" dirty="0"/>
              <a:t>suport tinerilor care dețin o afacere și au realizat o investiție din resurse creditare, prin compensarea valorii dobânzii achitate pentru ultimele 24 luni în sumă maximă de 100.000,00 lei;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666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DB06A1-43E6-45BE-A3B9-C68203297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Beneficiari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E8337A-7101-4F52-A369-E4451376A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0" lvl="2" indent="-228600" algn="just">
              <a:lnSpc>
                <a:spcPct val="115000"/>
              </a:lnSpc>
              <a:buFont typeface="+mj-lt"/>
              <a:buAutoNum type="alphaUcPeriod"/>
            </a:pPr>
            <a:r>
              <a:rPr lang="ro-MD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tânăr viitor antreprenor</a:t>
            </a:r>
            <a:r>
              <a:rPr lang="ro-M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cu vârsta între 18-40 ani care are viza de reședință în Municipiul Chișinău și dorește să deschidă o afacere sau deține o întreprindere înregistrată în municipiul Chișinău de cel mult 12 luni;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15000"/>
              </a:lnSpc>
              <a:buFont typeface="+mj-lt"/>
              <a:buAutoNum type="alphaUcPeriod"/>
            </a:pPr>
            <a:r>
              <a:rPr lang="ro-MD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lucrător </a:t>
            </a:r>
            <a:r>
              <a:rPr lang="ro-MD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migrant</a:t>
            </a:r>
            <a:r>
              <a:rPr lang="ro-M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care a fost sau este  plecat peste hotarele țării cu scopul desfășurării activității de muncă </a:t>
            </a:r>
            <a:r>
              <a:rPr lang="ro-MD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 beneficiarii de remitențe</a:t>
            </a:r>
            <a:r>
              <a:rPr lang="ro-M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(soț/soție sau rudă de gradul întâi) cu vârsta de până la 40 ani, având reședință permanentă în municipiul Chișinău și deține o întreprindere înregistrată în municipiul Chișinău;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15000"/>
              </a:lnSpc>
              <a:buFont typeface="+mj-lt"/>
              <a:buAutoNum type="alphaUcPeriod"/>
            </a:pPr>
            <a:r>
              <a:rPr lang="ro-MD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tânăr investitor</a:t>
            </a:r>
            <a:r>
              <a:rPr lang="ro-M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cu vârsta între 18-40 ani care are viza de reședință în Municipiul Chișinău, deține o afacere și a efectuat investiții din resurse creditare în ultimele 24 luni, va putea beneficia de compensarea plății dobânzilor achitate la creditele investiționale.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ro-MD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tânăr refugiat viitor antreprenor</a:t>
            </a:r>
            <a:r>
              <a:rPr lang="ro-MD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ce a creat un parteneriat cu un tânăr rezident care are viza de reședință în Municipiul Chișinău, ambii fiind cu vârsta între 18-40 ani și doresc să deschidă o afacere sau dețin o întreprindere înregistrată în municipiul Chișinău de cel mult 12 luni;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220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4ED56-B2AB-4BEE-B247-9C19D276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MD" b="1" dirty="0"/>
              <a:t>Criterii de eligibilitate pentru tânăr viitor antreprenor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9143E-3114-4B0A-85B3-B1C6AB46F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o-MD" dirty="0"/>
              <a:t>este cetățean al Republicii Moldova, cu  viza de reședință în Mun. Chișinău cu vârsta între 18-40 ani și dorește să deschidă o afacere;</a:t>
            </a:r>
            <a:endParaRPr lang="en-US" sz="2000" dirty="0"/>
          </a:p>
          <a:p>
            <a:pPr lvl="0"/>
            <a:r>
              <a:rPr lang="ro-MD" dirty="0"/>
              <a:t>este cetățean al Republicii Moldova, cu  viza de reședință în Mun. Chișinău cu vârsta între 18-40 ani care deține o întreprindere înregistrată în municipiul Chișinău cel mult 12 luni  până la depunerea cererii de înregistrare în Program;</a:t>
            </a:r>
            <a:endParaRPr lang="en-US" sz="2000" dirty="0"/>
          </a:p>
          <a:p>
            <a:r>
              <a:rPr lang="ro-MD" dirty="0"/>
              <a:t>contribuția financiară a solicitantului reprezintă cel puțin 30% din valoarea costurilor eligibile ale proiectului investițional;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582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4ED56-B2AB-4BEE-B247-9C19D276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MD" b="1" dirty="0"/>
              <a:t>Criterii de eligibilitate pentru </a:t>
            </a:r>
            <a:r>
              <a:rPr lang="ro-MD" b="1" dirty="0" err="1"/>
              <a:t>migranți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9143E-3114-4B0A-85B3-B1C6AB46F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MD" dirty="0"/>
              <a:t> este cetățean al Republicii Moldova, cu  viza de reședință în Mun. Chișinău;</a:t>
            </a:r>
            <a:endParaRPr lang="en-US" sz="2000" dirty="0"/>
          </a:p>
          <a:p>
            <a:pPr lvl="0"/>
            <a:r>
              <a:rPr lang="ro-MD" b="1" dirty="0"/>
              <a:t> </a:t>
            </a:r>
            <a:r>
              <a:rPr lang="ro-MD" dirty="0"/>
              <a:t>este lucrător </a:t>
            </a:r>
            <a:r>
              <a:rPr lang="ro-MD" dirty="0" err="1"/>
              <a:t>migrant</a:t>
            </a:r>
            <a:r>
              <a:rPr lang="ro-MD" dirty="0"/>
              <a:t> din Municipiul Chișinău  sau  Beneficiar de remitențe (soț/soție sau rudă de gradul întâi a unui </a:t>
            </a:r>
            <a:r>
              <a:rPr lang="ro-MD" dirty="0" err="1"/>
              <a:t>migrant</a:t>
            </a:r>
            <a:r>
              <a:rPr lang="ro-MD" dirty="0"/>
              <a:t>) și cu vârsta maximă de până la 40 ani.</a:t>
            </a:r>
            <a:endParaRPr lang="en-US" dirty="0"/>
          </a:p>
          <a:p>
            <a:r>
              <a:rPr lang="ro-MD" dirty="0"/>
              <a:t>deține o întreprindere înregistrată în municipiul Chișinău până la depunerea cererii de înregistrare în Program;</a:t>
            </a:r>
            <a:endParaRPr lang="en-US" dirty="0"/>
          </a:p>
          <a:p>
            <a:r>
              <a:rPr lang="ro-MD" dirty="0"/>
              <a:t>contribuția financiara a solicitantului reprezintă cel puțin </a:t>
            </a:r>
            <a:r>
              <a:rPr lang="ro-MD" b="1" dirty="0"/>
              <a:t>30%</a:t>
            </a:r>
            <a:r>
              <a:rPr lang="ro-MD" dirty="0"/>
              <a:t> din valoarea costurilor eligibile ale proiectului investițional, confirmată prin prezentarea extrasului din cont a unei bănci comerciale cu sediul permanent în municipiul Chișinău; </a:t>
            </a:r>
            <a:endParaRPr lang="en-US" dirty="0"/>
          </a:p>
          <a:p>
            <a:pPr lvl="0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069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98F76-329D-49FB-A252-57EA230C4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MD" b="1" dirty="0"/>
              <a:t>Criterii de eligibilitate pentru tânăr antreprenor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05C0A-1836-4C87-8181-7493A7F83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MD" dirty="0"/>
              <a:t>este cetățean al Republicii Moldova, cu  viza de reședință în Mun. Chișinău cu vârsta între 18-40 ani;</a:t>
            </a:r>
            <a:endParaRPr lang="en-US" sz="2000" dirty="0"/>
          </a:p>
          <a:p>
            <a:pPr lvl="0"/>
            <a:r>
              <a:rPr lang="ro-MD" dirty="0"/>
              <a:t>deține o întreprindere înregistrată în municipiul Chișinău, până la depunerea cererii de înregistrare în Program;</a:t>
            </a:r>
            <a:endParaRPr lang="en-US" sz="2000" dirty="0"/>
          </a:p>
          <a:p>
            <a:pPr lvl="0"/>
            <a:r>
              <a:rPr lang="ro-MD" dirty="0"/>
              <a:t>a efectuat o investiție în ultimele 24 luni prin atragerea resurselor creditare și poate confirma prin documente acest fapt;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40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AB070-76CA-45B8-A355-B2E5AC5D2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b="1" dirty="0"/>
              <a:t>Domeniile Prioritare ale  Programului </a:t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F4302-3188-4EE2-8469-96E1D591F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o-MD" dirty="0"/>
              <a:t>afacerile care vor desfășura activități de producere sau prestări servicii;</a:t>
            </a:r>
            <a:endParaRPr lang="en-US" dirty="0"/>
          </a:p>
          <a:p>
            <a:pPr lvl="0"/>
            <a:r>
              <a:rPr lang="ro-MD" dirty="0"/>
              <a:t>afacerile care conțin activități inovatoare ori își propun să implementeze proiecte de transfer tehnologic și de know-how;</a:t>
            </a:r>
            <a:endParaRPr lang="en-US" dirty="0"/>
          </a:p>
          <a:p>
            <a:pPr lvl="0"/>
            <a:r>
              <a:rPr lang="ro-MD" dirty="0"/>
              <a:t>afacerile axate pe dezvoltarea următoarelor domenii: industria tehnologiei informației și comunicațiilor; electromecanică; industria agroalimentară și </a:t>
            </a:r>
            <a:r>
              <a:rPr lang="ro-MD" dirty="0" err="1"/>
              <a:t>horeca</a:t>
            </a:r>
            <a:r>
              <a:rPr lang="ro-MD" dirty="0"/>
              <a:t>; industria ușoară; industria creativă; turism; sănătate și frumusețe; activități profesionale, științifice sau tehnice; eficiență energetică,  agricultură, etc.</a:t>
            </a:r>
            <a:endParaRPr lang="en-US" dirty="0"/>
          </a:p>
          <a:p>
            <a:pPr lvl="0"/>
            <a:r>
              <a:rPr lang="ro-MD" dirty="0"/>
              <a:t>afacerea oferă servicii/produse companiilor terțe;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40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0BC42-1597-40EA-84FA-961B48772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MD" b="1" dirty="0"/>
              <a:t>GESTIONAREA  ȘI COORDONAREA PROGRAMULUI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3F30-B875-4026-ACC6-8D18C18CE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0490"/>
            <a:ext cx="10515600" cy="5373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MD" b="1" i="1" dirty="0"/>
              <a:t>Consiliu de Coordonare </a:t>
            </a:r>
          </a:p>
          <a:p>
            <a:r>
              <a:rPr lang="ro-MD" dirty="0"/>
              <a:t>format din 12 persoane (6 din partea CMC și 6 din partea PMC, inclusiv secretarul comisiei (fără drept de vot) </a:t>
            </a:r>
          </a:p>
          <a:p>
            <a:r>
              <a:rPr lang="ro-MD" dirty="0"/>
              <a:t>Consiliul de coordonare exercită următoarele atribuții:</a:t>
            </a:r>
            <a:endParaRPr lang="en-US" dirty="0"/>
          </a:p>
          <a:p>
            <a:pPr lvl="1"/>
            <a:r>
              <a:rPr lang="ro-MD" sz="2800" i="1" dirty="0"/>
              <a:t>Aprobă procedurile și documentele de implementare a Programului;</a:t>
            </a:r>
            <a:endParaRPr lang="en-US" sz="2800" i="1" dirty="0"/>
          </a:p>
          <a:p>
            <a:pPr lvl="1"/>
            <a:r>
              <a:rPr lang="ro-MD" sz="2800" i="1" dirty="0"/>
              <a:t>Aprobă raportul anual de implementare a prezentului Program elaborat de UIP;</a:t>
            </a:r>
            <a:endParaRPr lang="en-US" sz="2800" i="1" dirty="0"/>
          </a:p>
          <a:p>
            <a:pPr lvl="1"/>
            <a:r>
              <a:rPr lang="ro-MD" sz="2800" i="1" dirty="0"/>
              <a:t>Aprobă dosarele proiectelor investiționale selectate de UIP pentru finanțare;</a:t>
            </a:r>
            <a:endParaRPr lang="en-US" sz="28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97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0BC42-1597-40EA-84FA-961B48772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MD" b="1" dirty="0"/>
              <a:t>GESTIONAREA  ȘI COORDONAREA PROGRAMULUI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3F30-B875-4026-ACC6-8D18C18C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o-MD" b="1" i="1" dirty="0"/>
              <a:t>UNITATEA DE IMPLEMENTARE A PROGRAMULUI  </a:t>
            </a:r>
            <a:endParaRPr lang="en-US" b="1" i="1" dirty="0"/>
          </a:p>
          <a:p>
            <a:r>
              <a:rPr lang="ro-MD" dirty="0"/>
              <a:t>UIP va fi formată din 7 persoane, inclusiv: coordonatorul UIP , 3 specialiști, specialist dezvoltare afaceri, jurist și operator numite prin dispoziția Primarului general. </a:t>
            </a:r>
            <a:endParaRPr lang="en-US" dirty="0"/>
          </a:p>
          <a:p>
            <a:r>
              <a:rPr lang="ro-MD" dirty="0"/>
              <a:t>să elaboreze și să aprobe la consiliu de coordonare toată documentația programului, </a:t>
            </a:r>
            <a:endParaRPr lang="en-US" dirty="0"/>
          </a:p>
          <a:p>
            <a:r>
              <a:rPr lang="ro-MD" dirty="0"/>
              <a:t>să organizeze campaniile de informare, </a:t>
            </a:r>
            <a:endParaRPr lang="en-US" dirty="0"/>
          </a:p>
          <a:p>
            <a:r>
              <a:rPr lang="ro-MD" dirty="0"/>
              <a:t>să colecteze cererile, </a:t>
            </a:r>
          </a:p>
          <a:p>
            <a:r>
              <a:rPr lang="ro-MD" dirty="0"/>
              <a:t>să evalueze dosarele și să asigure monitorizarea implementării proiectelor;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376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1493</Words>
  <Application>Microsoft Office PowerPoint</Application>
  <PresentationFormat>Широкоэкранный</PresentationFormat>
  <Paragraphs>266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Times New Roman</vt:lpstr>
      <vt:lpstr>Office Theme</vt:lpstr>
      <vt:lpstr>Презентация PowerPoint</vt:lpstr>
      <vt:lpstr>PROGRAMUL MUNICIPAL PILOT  “STARTUP pentru TINERI ȘI MIGRANȚI” </vt:lpstr>
      <vt:lpstr>Beneficiari</vt:lpstr>
      <vt:lpstr>Criterii de eligibilitate pentru tânăr viitor antreprenor </vt:lpstr>
      <vt:lpstr>Criterii de eligibilitate pentru migranți </vt:lpstr>
      <vt:lpstr>Criterii de eligibilitate pentru tânăr antreprenor </vt:lpstr>
      <vt:lpstr>Domeniile Prioritare ale  Programului  </vt:lpstr>
      <vt:lpstr>GESTIONAREA  ȘI COORDONAREA PROGRAMULUI </vt:lpstr>
      <vt:lpstr>GESTIONAREA  ȘI COORDONAREA PROGRAMULUI </vt:lpstr>
      <vt:lpstr>Suport financiar la lansarea afacerii   </vt:lpstr>
      <vt:lpstr>Suport financiar pentru acoperirea dobânzii la credite investiționale   </vt:lpstr>
      <vt:lpstr>EVALUAREA ȘI SELECTAREA PROIECTELOR SPRE FINANȚARE</vt:lpstr>
      <vt:lpstr>EVALUAREA ȘI SELECTAREA PROIECTELOR SPRE FINANȚARE</vt:lpstr>
      <vt:lpstr>EVALUAREA ȘI SELECTAREA PROIECTELOR SPRE FINANȚARE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Denumirea companiei</dc:title>
  <dc:creator>Owner</dc:creator>
  <cp:lastModifiedBy>Andrei Timus</cp:lastModifiedBy>
  <cp:revision>45</cp:revision>
  <dcterms:created xsi:type="dcterms:W3CDTF">2018-10-25T09:08:59Z</dcterms:created>
  <dcterms:modified xsi:type="dcterms:W3CDTF">2022-06-23T07:15:06Z</dcterms:modified>
</cp:coreProperties>
</file>