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7" r:id="rId9"/>
    <p:sldId id="266" r:id="rId10"/>
    <p:sldId id="272" r:id="rId11"/>
    <p:sldId id="273" r:id="rId12"/>
    <p:sldId id="275" r:id="rId13"/>
    <p:sldId id="276" r:id="rId14"/>
    <p:sldId id="265" r:id="rId15"/>
    <p:sldId id="277" r:id="rId16"/>
    <p:sldId id="278" r:id="rId17"/>
    <p:sldId id="270" r:id="rId18"/>
    <p:sldId id="271" r:id="rId19"/>
    <p:sldId id="27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hai Braguta" initials="MB" lastIdx="1" clrIdx="0">
    <p:extLst>
      <p:ext uri="{19B8F6BF-5375-455C-9EA6-DF929625EA0E}">
        <p15:presenceInfo xmlns:p15="http://schemas.microsoft.com/office/powerpoint/2012/main" userId="8d4fdab0c09a0a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1" autoAdjust="0"/>
    <p:restoredTop sz="87455" autoAdjust="0"/>
  </p:normalViewPr>
  <p:slideViewPr>
    <p:cSldViewPr snapToGrid="0" showGuides="1">
      <p:cViewPr varScale="1">
        <p:scale>
          <a:sx n="71" d="100"/>
          <a:sy n="71" d="100"/>
        </p:scale>
        <p:origin x="750" y="6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EF4DC-4173-4AB2-B569-DBDB791455E7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9F95C-55AF-4C21-88A0-3B246AD28C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837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9F95C-55AF-4C21-88A0-3B246AD28CE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821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9F95C-55AF-4C21-88A0-3B246AD28CE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734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9F95C-55AF-4C21-88A0-3B246AD28CE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925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9F95C-55AF-4C21-88A0-3B246AD28CE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926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9F95C-55AF-4C21-88A0-3B246AD28CE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196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5D6F-0E01-4803-B63C-E63407782672}" type="datetime1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31DD-29D0-4640-9888-342A79C24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30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0EA0-E8A4-4ECA-9FB9-424D0B1CC022}" type="datetime1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31DD-29D0-4640-9888-342A79C24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18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23B9-DB42-4A99-BD9E-EBBB8CE12478}" type="datetime1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31DD-29D0-4640-9888-342A79C24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44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C3C2-31CC-4CFA-9D1C-14E18CE518F5}" type="datetime1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31DD-29D0-4640-9888-342A79C24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04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67FF-109B-4431-BC66-6CA5C915D0C2}" type="datetime1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31DD-29D0-4640-9888-342A79C24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108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58AB-054F-4583-ACF2-47939849776D}" type="datetime1">
              <a:rPr lang="ru-RU" smtClean="0"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31DD-29D0-4640-9888-342A79C24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14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E64E-2B5E-4398-AA87-4D08D971260F}" type="datetime1">
              <a:rPr lang="ru-RU" smtClean="0"/>
              <a:t>21.06.2018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31DD-29D0-4640-9888-342A79C24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39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96CF-8E86-4798-8720-D5952617FC08}" type="datetime1">
              <a:rPr lang="ru-RU" smtClean="0"/>
              <a:t>21.06.2018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31DD-29D0-4640-9888-342A79C24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2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0F1B-4D6F-4F20-9BDD-8C7C1B3FCC37}" type="datetime1">
              <a:rPr lang="ru-RU" smtClean="0"/>
              <a:t>21.06.2018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31DD-29D0-4640-9888-342A79C24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819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F88C-0DC5-4C20-ACEB-C6075BCFE497}" type="datetime1">
              <a:rPr lang="ru-RU" smtClean="0"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31DD-29D0-4640-9888-342A79C24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42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FC8A-E81E-453A-A189-486160095301}" type="datetime1">
              <a:rPr lang="ru-RU" smtClean="0"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31DD-29D0-4640-9888-342A79C24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280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3B449-EDF7-46D6-917C-CFDE2649F128}" type="datetime1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E31DD-29D0-4640-9888-342A79C24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9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novaservice.org/" TargetMode="External"/><Relationship Id="rId5" Type="http://schemas.openxmlformats.org/officeDocument/2006/relationships/hyperlink" Target="mailto:novaservice_mol@yahoo.com" TargetMode="External"/><Relationship Id="rId4" Type="http://schemas.openxmlformats.org/officeDocument/2006/relationships/hyperlink" Target="mailto:braguta.mihai@yahoo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wmf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://novaservice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ovaservice_mol@yahoo.com" TargetMode="External"/><Relationship Id="rId5" Type="http://schemas.openxmlformats.org/officeDocument/2006/relationships/hyperlink" Target="mailto:braguta.mihai@yahoo.com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12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5.jpe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1122362"/>
            <a:ext cx="9352547" cy="3449637"/>
          </a:xfrm>
        </p:spPr>
        <p:txBody>
          <a:bodyPr>
            <a:normAutofit/>
          </a:bodyPr>
          <a:lstStyle/>
          <a:p>
            <a:r>
              <a:rPr lang="en-US" b="1" dirty="0" smtClean="0"/>
              <a:t>SISTEM TELEMETRIC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o-RO" dirty="0" smtClean="0"/>
              <a:t>folosit la evidența consumului de energie termică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81732" y="5248139"/>
            <a:ext cx="30142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/>
              <a:t>Braguța Mihail</a:t>
            </a:r>
            <a:endParaRPr lang="ro-RO" dirty="0"/>
          </a:p>
          <a:p>
            <a:r>
              <a:rPr lang="ro-RO" dirty="0">
                <a:hlinkClick r:id="rId4"/>
              </a:rPr>
              <a:t>b</a:t>
            </a:r>
            <a:r>
              <a:rPr lang="ro-RO" dirty="0" smtClean="0">
                <a:hlinkClick r:id="rId4"/>
              </a:rPr>
              <a:t>raguta.mihai</a:t>
            </a:r>
            <a:r>
              <a:rPr lang="en-US" dirty="0" smtClean="0">
                <a:hlinkClick r:id="rId4"/>
              </a:rPr>
              <a:t>@</a:t>
            </a:r>
            <a:r>
              <a:rPr lang="ro-RO" dirty="0" smtClean="0">
                <a:hlinkClick r:id="rId4"/>
              </a:rPr>
              <a:t>yahoo.com</a:t>
            </a:r>
            <a:endParaRPr lang="ro-RO" dirty="0" smtClean="0"/>
          </a:p>
          <a:p>
            <a:r>
              <a:rPr lang="ro-RO" dirty="0" smtClean="0">
                <a:hlinkClick r:id="rId5"/>
              </a:rPr>
              <a:t>novaservice_mol</a:t>
            </a:r>
            <a:r>
              <a:rPr lang="en-US" dirty="0" smtClean="0">
                <a:hlinkClick r:id="rId5"/>
              </a:rPr>
              <a:t>@</a:t>
            </a:r>
            <a:r>
              <a:rPr lang="ro-RO" dirty="0" smtClean="0">
                <a:hlinkClick r:id="rId5"/>
              </a:rPr>
              <a:t>yahoo.com</a:t>
            </a:r>
            <a:endParaRPr lang="ro-RO" dirty="0" smtClean="0"/>
          </a:p>
          <a:p>
            <a:r>
              <a:rPr lang="ru-RU" dirty="0" smtClean="0">
                <a:hlinkClick r:id="rId6"/>
              </a:rPr>
              <a:t>http://novaservice.org/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074" name="Picture 2" descr="http://novaservice.org/wp-content/uploads/Partea_stinga-v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5" y="0"/>
            <a:ext cx="195262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66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8475"/>
          </a:xfrm>
        </p:spPr>
        <p:txBody>
          <a:bodyPr/>
          <a:lstStyle/>
          <a:p>
            <a:r>
              <a:rPr lang="ro-RO" b="1" dirty="0" smtClean="0"/>
              <a:t>Elemente de cost pentru sistem vertical nou cu contor de energie termică </a:t>
            </a:r>
            <a:r>
              <a:rPr lang="ro-RO" b="1" dirty="0" err="1" smtClean="0"/>
              <a:t>LoRa</a:t>
            </a:r>
            <a:endParaRPr lang="ro-RO" b="1" dirty="0"/>
          </a:p>
        </p:txBody>
      </p:sp>
      <p:pic>
        <p:nvPicPr>
          <p:cNvPr id="7" name="Picture 2" descr="http://novaservice.org/wp-content/uploads/Partea_stinga-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5" y="0"/>
            <a:ext cx="195262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893" y="2040681"/>
            <a:ext cx="2654674" cy="36244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518" y="4961572"/>
            <a:ext cx="3060749" cy="11453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9095" y="2040681"/>
            <a:ext cx="4055858" cy="3841119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31DD-29D0-4640-9888-342A79C2491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8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8475"/>
          </a:xfrm>
        </p:spPr>
        <p:txBody>
          <a:bodyPr>
            <a:normAutofit/>
          </a:bodyPr>
          <a:lstStyle/>
          <a:p>
            <a:r>
              <a:rPr lang="ro-RO" b="1" dirty="0" smtClean="0"/>
              <a:t>Elemente de cost pentru modernizare sistem vertical cu contor de apă prin ultrasunet </a:t>
            </a:r>
            <a:r>
              <a:rPr lang="ro-RO" b="1" dirty="0" err="1" smtClean="0"/>
              <a:t>LoRa</a:t>
            </a:r>
            <a:endParaRPr lang="ro-RO" b="1" dirty="0"/>
          </a:p>
        </p:txBody>
      </p:sp>
      <p:pic>
        <p:nvPicPr>
          <p:cNvPr id="7" name="Picture 2" descr="http://novaservice.org/wp-content/uploads/Partea_stinga-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5" y="0"/>
            <a:ext cx="195262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278" y="2133600"/>
            <a:ext cx="2365073" cy="35762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9415" y="2133600"/>
            <a:ext cx="5171884" cy="4023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919" y="4968392"/>
            <a:ext cx="2945395" cy="1102207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31DD-29D0-4640-9888-342A79C2491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05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8475"/>
          </a:xfrm>
        </p:spPr>
        <p:txBody>
          <a:bodyPr>
            <a:normAutofit/>
          </a:bodyPr>
          <a:lstStyle/>
          <a:p>
            <a:r>
              <a:rPr lang="ro-RO" b="1" dirty="0" smtClean="0"/>
              <a:t>Elemente de cost pentru modernizare sistem vertical cu senzor de temperatură </a:t>
            </a:r>
            <a:r>
              <a:rPr lang="ro-RO" b="1" dirty="0" err="1" smtClean="0"/>
              <a:t>LoRa</a:t>
            </a:r>
            <a:endParaRPr lang="ro-RO" b="1" dirty="0"/>
          </a:p>
        </p:txBody>
      </p:sp>
      <p:pic>
        <p:nvPicPr>
          <p:cNvPr id="7" name="Picture 2" descr="http://novaservice.org/wp-content/uploads/Partea_stinga-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5" y="0"/>
            <a:ext cx="195262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3633" y="2000579"/>
            <a:ext cx="2485739" cy="35883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831" y="4593413"/>
            <a:ext cx="2961250" cy="11081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752" y="2000579"/>
            <a:ext cx="5309346" cy="358833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31DD-29D0-4640-9888-342A79C2491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58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8475"/>
          </a:xfrm>
        </p:spPr>
        <p:txBody>
          <a:bodyPr>
            <a:normAutofit/>
          </a:bodyPr>
          <a:lstStyle/>
          <a:p>
            <a:r>
              <a:rPr lang="ro-RO" b="1" dirty="0" smtClean="0"/>
              <a:t>Elemente de cost pentru modernizare sistem vertical cu contor de energie termică </a:t>
            </a:r>
            <a:r>
              <a:rPr lang="ro-RO" b="1" dirty="0" err="1" smtClean="0"/>
              <a:t>LoRa</a:t>
            </a:r>
            <a:endParaRPr lang="ro-RO" b="1" dirty="0"/>
          </a:p>
        </p:txBody>
      </p:sp>
      <p:pic>
        <p:nvPicPr>
          <p:cNvPr id="7" name="Picture 2" descr="http://novaservice.org/wp-content/uploads/Partea_stinga-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5" y="0"/>
            <a:ext cx="195262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80" y="4594950"/>
            <a:ext cx="2917943" cy="10919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7936" y="1956824"/>
            <a:ext cx="2425405" cy="36244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999" y="1998023"/>
            <a:ext cx="4143375" cy="3634311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31DD-29D0-4640-9888-342A79C2491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5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/>
              <a:t>Valori rezultante comparative</a:t>
            </a:r>
            <a:endParaRPr lang="ru-RU" b="1" dirty="0"/>
          </a:p>
        </p:txBody>
      </p:sp>
      <p:pic>
        <p:nvPicPr>
          <p:cNvPr id="6" name="Picture 2" descr="http://novaservice.org/wp-content/uploads/Partea_stinga-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5" y="0"/>
            <a:ext cx="195262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1182" y="1801504"/>
            <a:ext cx="9145355" cy="402608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31DD-29D0-4640-9888-342A79C2491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04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365125"/>
            <a:ext cx="11181806" cy="1325563"/>
          </a:xfrm>
        </p:spPr>
        <p:txBody>
          <a:bodyPr/>
          <a:lstStyle/>
          <a:p>
            <a:r>
              <a:rPr lang="en-US" b="1" dirty="0" err="1" smtClean="0"/>
              <a:t>Rela</a:t>
            </a:r>
            <a:r>
              <a:rPr lang="ro-RO" b="1" dirty="0" smtClean="0"/>
              <a:t>ția consumator - gestionar - termoelectrica</a:t>
            </a:r>
            <a:endParaRPr lang="ru-RU" b="1" dirty="0"/>
          </a:p>
        </p:txBody>
      </p:sp>
      <p:pic>
        <p:nvPicPr>
          <p:cNvPr id="6" name="Picture 2" descr="http://novaservice.org/wp-content/uploads/Partea_stinga-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5" y="0"/>
            <a:ext cx="195262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340715" y="1610585"/>
            <a:ext cx="9527491" cy="2506390"/>
            <a:chOff x="1223148" y="4066404"/>
            <a:chExt cx="9527491" cy="2506390"/>
          </a:xfrm>
        </p:grpSpPr>
        <p:pic>
          <p:nvPicPr>
            <p:cNvPr id="2054" name="Picture 6" descr="Related imag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3055" y="4961924"/>
              <a:ext cx="1296881" cy="1192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148" y="4439194"/>
              <a:ext cx="2143125" cy="2133600"/>
            </a:xfrm>
            <a:prstGeom prst="rect">
              <a:avLst/>
            </a:prstGeom>
          </p:spPr>
        </p:pic>
        <p:pic>
          <p:nvPicPr>
            <p:cNvPr id="2060" name="Picture 12" descr="Related imag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4914" y="4591905"/>
              <a:ext cx="2455725" cy="1837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651857" y="4066404"/>
              <a:ext cx="13131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C</a:t>
              </a:r>
              <a:r>
                <a:rPr lang="ro-RO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onsumator</a:t>
              </a:r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315431" y="4675843"/>
              <a:ext cx="13452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Fond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locativ</a:t>
              </a: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727226" y="4119546"/>
              <a:ext cx="15663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T</a:t>
              </a:r>
              <a:r>
                <a:rPr lang="ro-RO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ermoelectrica</a:t>
              </a:r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451995" y="6095340"/>
              <a:ext cx="10823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o-RO" dirty="0" smtClean="0">
                  <a:latin typeface="Times New Roman" panose="02020603050405020304" pitchFamily="18" charset="0"/>
                </a:rPr>
                <a:t>Gestionar</a:t>
              </a:r>
              <a:endParaRPr lang="ru-RU" dirty="0"/>
            </a:p>
          </p:txBody>
        </p:sp>
      </p:grpSp>
      <p:sp>
        <p:nvSpPr>
          <p:cNvPr id="18" name="Объект 2"/>
          <p:cNvSpPr>
            <a:spLocks noGrp="1"/>
          </p:cNvSpPr>
          <p:nvPr>
            <p:ph idx="1"/>
          </p:nvPr>
        </p:nvSpPr>
        <p:spPr>
          <a:xfrm>
            <a:off x="718017" y="4352973"/>
            <a:ext cx="3893478" cy="2096534"/>
          </a:xfrm>
        </p:spPr>
        <p:txBody>
          <a:bodyPr>
            <a:normAutofit/>
          </a:bodyPr>
          <a:lstStyle/>
          <a:p>
            <a:r>
              <a:rPr lang="ro-MD" sz="1600" dirty="0" smtClean="0"/>
              <a:t>posibilitate de reglare;</a:t>
            </a:r>
          </a:p>
          <a:p>
            <a:r>
              <a:rPr lang="ro-MD" sz="1600" dirty="0" smtClean="0"/>
              <a:t>echilibrarea încălzirii;</a:t>
            </a:r>
          </a:p>
          <a:p>
            <a:r>
              <a:rPr lang="ro-MD" sz="1600" dirty="0" smtClean="0"/>
              <a:t>contorizare conform consumului;</a:t>
            </a:r>
            <a:endParaRPr lang="ro-MD" sz="1600" dirty="0"/>
          </a:p>
          <a:p>
            <a:r>
              <a:rPr lang="ro-MD" sz="1600" dirty="0" smtClean="0"/>
              <a:t>facturare conform consumului</a:t>
            </a:r>
            <a:r>
              <a:rPr lang="ro-MD" sz="1600" dirty="0"/>
              <a:t>;</a:t>
            </a:r>
            <a:endParaRPr lang="en-US" sz="1600" dirty="0" smtClean="0"/>
          </a:p>
          <a:p>
            <a:r>
              <a:rPr lang="ro-MD" sz="1600" dirty="0" err="1"/>
              <a:t>c</a:t>
            </a:r>
            <a:r>
              <a:rPr lang="en-US" sz="1600" dirty="0" smtClean="0"/>
              <a:t>re</a:t>
            </a:r>
            <a:r>
              <a:rPr lang="ro-MD" sz="1600" dirty="0" smtClean="0"/>
              <a:t>șterea eficienței energetice (EE);</a:t>
            </a:r>
          </a:p>
          <a:p>
            <a:r>
              <a:rPr lang="ro-MD" sz="1600" dirty="0"/>
              <a:t>s</a:t>
            </a:r>
            <a:r>
              <a:rPr lang="ro-MD" sz="1600" dirty="0" smtClean="0"/>
              <a:t>timulare p/u măsuri individuale de EE.</a:t>
            </a:r>
          </a:p>
          <a:p>
            <a:endParaRPr lang="ro-MD" sz="1600" dirty="0" smtClean="0"/>
          </a:p>
          <a:p>
            <a:endParaRPr lang="ro-MD" sz="1600" dirty="0" smtClean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7921715" y="4310915"/>
            <a:ext cx="4088316" cy="2072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MD" sz="1600" dirty="0" smtClean="0"/>
              <a:t>echilibrarea sarcinii per clădiri;</a:t>
            </a:r>
          </a:p>
          <a:p>
            <a:r>
              <a:rPr lang="ro-MD" sz="1600" dirty="0"/>
              <a:t>r</a:t>
            </a:r>
            <a:r>
              <a:rPr lang="ro-MD" sz="1600" dirty="0" smtClean="0"/>
              <a:t>aționalizarea consumului;</a:t>
            </a:r>
          </a:p>
          <a:p>
            <a:r>
              <a:rPr lang="ro-MD" sz="1600" dirty="0" smtClean="0"/>
              <a:t>micșorarea consumului de RP;</a:t>
            </a:r>
          </a:p>
          <a:p>
            <a:r>
              <a:rPr lang="ro-MD" sz="1600" dirty="0"/>
              <a:t>c</a:t>
            </a:r>
            <a:r>
              <a:rPr lang="ro-MD" sz="1600" dirty="0" smtClean="0"/>
              <a:t>reșterea atractivității sistemului centralizat de încălzire;</a:t>
            </a:r>
          </a:p>
          <a:p>
            <a:r>
              <a:rPr lang="ro-MD" sz="1600" dirty="0" smtClean="0"/>
              <a:t>Posibilitatea realizării planurilor de lungă durată SEAP.</a:t>
            </a: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611495" y="4356056"/>
            <a:ext cx="3612529" cy="1877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MD" sz="1600" dirty="0" smtClean="0"/>
              <a:t>gestionarea sistemului;</a:t>
            </a:r>
          </a:p>
          <a:p>
            <a:r>
              <a:rPr lang="ro-MD" sz="1600" dirty="0" smtClean="0"/>
              <a:t>eliberarea facturilor;</a:t>
            </a:r>
          </a:p>
          <a:p>
            <a:r>
              <a:rPr lang="ro-MD" sz="1600" dirty="0" smtClean="0"/>
              <a:t>colaborare la mentenanță cu FL;</a:t>
            </a:r>
          </a:p>
          <a:p>
            <a:r>
              <a:rPr lang="ro-MD" sz="1600" dirty="0"/>
              <a:t>p</a:t>
            </a:r>
            <a:r>
              <a:rPr lang="ro-MD" sz="1600" dirty="0" smtClean="0"/>
              <a:t>osibilitate de a realiza CI;</a:t>
            </a:r>
          </a:p>
          <a:p>
            <a:r>
              <a:rPr lang="ro-MD" sz="1600" dirty="0"/>
              <a:t>i</a:t>
            </a:r>
            <a:r>
              <a:rPr lang="ro-MD" sz="1600" dirty="0" smtClean="0"/>
              <a:t>mplimentarea certificării En.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958046" y="2899955"/>
            <a:ext cx="1306898" cy="2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967571" y="3095218"/>
            <a:ext cx="1306898" cy="2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006046" y="2906305"/>
            <a:ext cx="1306898" cy="2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7015571" y="3101568"/>
            <a:ext cx="1306898" cy="2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31DD-29D0-4640-9888-342A79C2491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86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/>
              <a:t>Metoda de facturare</a:t>
            </a:r>
            <a:endParaRPr lang="ru-RU" b="1" dirty="0"/>
          </a:p>
        </p:txBody>
      </p:sp>
      <p:pic>
        <p:nvPicPr>
          <p:cNvPr id="6" name="Picture 2" descr="http://novaservice.org/wp-content/uploads/Partea_stinga-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5" y="0"/>
            <a:ext cx="195262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327" y="1978926"/>
            <a:ext cx="1322795" cy="168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6057" y="2262233"/>
            <a:ext cx="2163991" cy="133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3" descr="Image result for bill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513" y="2245693"/>
            <a:ext cx="1700341" cy="108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320642" y="1637881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ro-RO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ontorizarea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071994" y="1663357"/>
            <a:ext cx="2049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Evidența datelor contorizate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3785735" y="2755900"/>
            <a:ext cx="1179965" cy="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204120" y="2800066"/>
            <a:ext cx="1190580" cy="6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8351135" y="1724316"/>
            <a:ext cx="2049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Eliberarea facturilor</a:t>
            </a:r>
            <a:endParaRPr lang="ru-RU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6096000" y="4533900"/>
            <a:ext cx="3162300" cy="9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Прямая со стрелкой 2047"/>
          <p:cNvCxnSpPr/>
          <p:nvPr/>
        </p:nvCxnSpPr>
        <p:spPr>
          <a:xfrm>
            <a:off x="9258300" y="4543425"/>
            <a:ext cx="0" cy="850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096000" y="4533900"/>
            <a:ext cx="0" cy="850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0" name="Прямая со стрелкой 2049"/>
          <p:cNvCxnSpPr/>
          <p:nvPr/>
        </p:nvCxnSpPr>
        <p:spPr>
          <a:xfrm>
            <a:off x="9255125" y="3573463"/>
            <a:ext cx="0" cy="973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8476493" y="5486427"/>
            <a:ext cx="1566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o-RO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ermoelectrica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555493" y="5473727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Gestionar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329693" y="5473727"/>
            <a:ext cx="1524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Fondul locativ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 rot="5400000">
            <a:off x="9040070" y="4787927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latin typeface="Times New Roman" panose="02020603050405020304" pitchFamily="18" charset="0"/>
              </a:rPr>
              <a:t>Contor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6071226" y="4221105"/>
            <a:ext cx="31854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600" dirty="0" smtClean="0">
                <a:latin typeface="Times New Roman" panose="02020603050405020304" pitchFamily="18" charset="0"/>
              </a:rPr>
              <a:t>Adaos pentru mentenanța sistemului</a:t>
            </a:r>
            <a:endParaRPr lang="ru-RU" sz="16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854469" y="5657850"/>
            <a:ext cx="1701024" cy="4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31DD-29D0-4640-9888-342A79C2491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0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1569"/>
          </a:xfrm>
        </p:spPr>
        <p:txBody>
          <a:bodyPr>
            <a:noAutofit/>
          </a:bodyPr>
          <a:lstStyle/>
          <a:p>
            <a:r>
              <a:rPr lang="ro-RO" b="1" dirty="0" smtClean="0"/>
              <a:t>Facturarea</a:t>
            </a:r>
            <a:endParaRPr lang="ru-RU" b="1" dirty="0"/>
          </a:p>
        </p:txBody>
      </p:sp>
      <p:pic>
        <p:nvPicPr>
          <p:cNvPr id="4" name="Picture 2" descr="http://novaservice.org/wp-content/uploads/Partea_stinga-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5" y="0"/>
            <a:ext cx="195262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5899" y="968116"/>
            <a:ext cx="7483475" cy="55135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31DD-29D0-4640-9888-342A79C2491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80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 smtClean="0"/>
              <a:t>Concluzii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4236" y="2125876"/>
            <a:ext cx="9397621" cy="336052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o-MD" dirty="0" smtClean="0"/>
              <a:t> există modernizare alternativă față de sistemul orizontal;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MD" dirty="0"/>
              <a:t> eficiență investițională față de sistemul orizontal;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MD" dirty="0" smtClean="0"/>
              <a:t> posibilitatea de reglare de către locătari;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MD" dirty="0" smtClean="0"/>
              <a:t> sistem de monitorizare vizibil atît pentru locătari cît și pentru prestatori;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MD" dirty="0"/>
              <a:t> </a:t>
            </a:r>
            <a:r>
              <a:rPr lang="ro-MD" dirty="0" smtClean="0"/>
              <a:t>repartiția optimă a energiei termice în clădire;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MD" dirty="0"/>
              <a:t> </a:t>
            </a:r>
            <a:r>
              <a:rPr lang="ro-MD" dirty="0" smtClean="0"/>
              <a:t>stimularea măsurilor de EE individuale.</a:t>
            </a:r>
          </a:p>
        </p:txBody>
      </p:sp>
      <p:pic>
        <p:nvPicPr>
          <p:cNvPr id="4" name="Picture 2" descr="http://novaservice.org/wp-content/uploads/Partea_stinga-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5" y="0"/>
            <a:ext cx="195262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31DD-29D0-4640-9888-342A79C2491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78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87567"/>
            <a:ext cx="10515600" cy="1325563"/>
          </a:xfrm>
        </p:spPr>
        <p:txBody>
          <a:bodyPr/>
          <a:lstStyle/>
          <a:p>
            <a:pPr algn="ctr"/>
            <a:r>
              <a:rPr lang="ro-MD" b="1" dirty="0" smtClean="0"/>
              <a:t>Mulțumesc de atenție</a:t>
            </a:r>
            <a:endParaRPr lang="en-US" b="1" dirty="0"/>
          </a:p>
        </p:txBody>
      </p:sp>
      <p:pic>
        <p:nvPicPr>
          <p:cNvPr id="4" name="Picture 2" descr="http://novaservice.org/wp-content/uploads/Partea_stinga-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5" y="0"/>
            <a:ext cx="195262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81732" y="5248139"/>
            <a:ext cx="30142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/>
              <a:t>Braguța Mihail</a:t>
            </a:r>
            <a:endParaRPr lang="ro-RO" dirty="0"/>
          </a:p>
          <a:p>
            <a:r>
              <a:rPr lang="ro-RO" dirty="0">
                <a:hlinkClick r:id="rId5"/>
              </a:rPr>
              <a:t>b</a:t>
            </a:r>
            <a:r>
              <a:rPr lang="ro-RO" dirty="0" smtClean="0">
                <a:hlinkClick r:id="rId5"/>
              </a:rPr>
              <a:t>raguta.mihai</a:t>
            </a:r>
            <a:r>
              <a:rPr lang="en-US" dirty="0" smtClean="0">
                <a:hlinkClick r:id="rId5"/>
              </a:rPr>
              <a:t>@</a:t>
            </a:r>
            <a:r>
              <a:rPr lang="ro-RO" dirty="0" smtClean="0">
                <a:hlinkClick r:id="rId5"/>
              </a:rPr>
              <a:t>yahoo.com</a:t>
            </a:r>
            <a:endParaRPr lang="ro-RO" dirty="0" smtClean="0"/>
          </a:p>
          <a:p>
            <a:r>
              <a:rPr lang="ro-RO" dirty="0" smtClean="0">
                <a:hlinkClick r:id="rId6"/>
              </a:rPr>
              <a:t>novaservice_mol</a:t>
            </a:r>
            <a:r>
              <a:rPr lang="en-US" dirty="0" smtClean="0">
                <a:hlinkClick r:id="rId6"/>
              </a:rPr>
              <a:t>@</a:t>
            </a:r>
            <a:r>
              <a:rPr lang="ro-RO" dirty="0" smtClean="0">
                <a:hlinkClick r:id="rId6"/>
              </a:rPr>
              <a:t>yahoo.com</a:t>
            </a:r>
            <a:endParaRPr lang="ro-RO" dirty="0" smtClean="0"/>
          </a:p>
          <a:p>
            <a:r>
              <a:rPr lang="ru-RU" dirty="0" smtClean="0">
                <a:hlinkClick r:id="rId7"/>
              </a:rPr>
              <a:t>http://novaservice.org/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5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04553"/>
            <a:ext cx="10515600" cy="132434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o-RO" sz="2400" dirty="0" smtClean="0"/>
              <a:t> Măsurarea și transmiterea datelor colectate la distanță;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o-RO" sz="2400" dirty="0" smtClean="0"/>
              <a:t> Rețea de dispozitive din teren care raportează datele către un sistem central;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o-RO" sz="2400" dirty="0" smtClean="0"/>
              <a:t> Instrument de raportare pentru transformarea datelor în </a:t>
            </a:r>
            <a:r>
              <a:rPr lang="ro-RO" sz="2400" dirty="0" smtClean="0"/>
              <a:t>informație utilă.</a:t>
            </a:r>
            <a:endParaRPr lang="ro-RO" sz="2400" dirty="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255109"/>
            <a:ext cx="10515600" cy="1325563"/>
          </a:xfrm>
        </p:spPr>
        <p:txBody>
          <a:bodyPr/>
          <a:lstStyle/>
          <a:p>
            <a:r>
              <a:rPr lang="ro-RO" b="1" dirty="0" smtClean="0"/>
              <a:t>Ce este telemetria?</a:t>
            </a:r>
            <a:endParaRPr lang="ru-RU" b="1" dirty="0"/>
          </a:p>
        </p:txBody>
      </p:sp>
      <p:pic>
        <p:nvPicPr>
          <p:cNvPr id="8" name="Picture 2" descr="http://novaservice.org/wp-content/uploads/Partea_stinga-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5" y="0"/>
            <a:ext cx="195262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1272594" y="5431275"/>
            <a:ext cx="4823406" cy="998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o-RO" sz="2400" dirty="0" smtClean="0"/>
              <a:t> Sursa de date;</a:t>
            </a:r>
          </a:p>
          <a:p>
            <a:pPr>
              <a:lnSpc>
                <a:spcPct val="100000"/>
              </a:lnSpc>
            </a:pPr>
            <a:r>
              <a:rPr lang="ro-RO" sz="2400" dirty="0" smtClean="0"/>
              <a:t> Canalul de transmitere a datelor;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695203" y="5432026"/>
            <a:ext cx="4520484" cy="998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o-RO" sz="2400" dirty="0" smtClean="0"/>
              <a:t>Receptorul de date;</a:t>
            </a:r>
          </a:p>
          <a:p>
            <a:pPr>
              <a:lnSpc>
                <a:spcPct val="100000"/>
              </a:lnSpc>
            </a:pPr>
            <a:r>
              <a:rPr lang="ro-RO" sz="2400" dirty="0" smtClean="0"/>
              <a:t>Programa de analiză a datelor.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838200" y="5077004"/>
            <a:ext cx="4384915" cy="3926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sz="2400" dirty="0" smtClean="0"/>
              <a:t>Componentele sistemului: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1553" y="2587296"/>
            <a:ext cx="5889210" cy="236270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31DD-29D0-4640-9888-342A79C2491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20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/>
              <a:t>Situația existentă</a:t>
            </a:r>
            <a:endParaRPr lang="ru-RU" b="1" dirty="0"/>
          </a:p>
        </p:txBody>
      </p:sp>
      <p:pic>
        <p:nvPicPr>
          <p:cNvPr id="7" name="Picture 2" descr="http://novaservice.org/wp-content/uploads/Partea_stinga-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5" y="0"/>
            <a:ext cx="195262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cladire de locuit multietajata chisinau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5" b="6029"/>
          <a:stretch/>
        </p:blipFill>
        <p:spPr bwMode="auto">
          <a:xfrm>
            <a:off x="697705" y="1449962"/>
            <a:ext cx="7344996" cy="459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1072" y="2333445"/>
            <a:ext cx="2159508" cy="20282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5977" y="4615660"/>
            <a:ext cx="3170879" cy="120542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31DD-29D0-4640-9888-342A79C2491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4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pic>
        <p:nvPicPr>
          <p:cNvPr id="1026" name="Picture 2" descr="Image result for Lora heat met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195" y="5325870"/>
            <a:ext cx="978694" cy="82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Related 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221" y="1552141"/>
            <a:ext cx="1244600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149" y="365125"/>
            <a:ext cx="11068335" cy="1325563"/>
          </a:xfrm>
        </p:spPr>
        <p:txBody>
          <a:bodyPr/>
          <a:lstStyle/>
          <a:p>
            <a:r>
              <a:rPr lang="ro-RO" b="1" dirty="0" smtClean="0"/>
              <a:t>Sistemul </a:t>
            </a:r>
            <a:r>
              <a:rPr lang="en-US" b="1" dirty="0" smtClean="0"/>
              <a:t>telemetric</a:t>
            </a:r>
            <a:r>
              <a:rPr lang="ro-RO" b="1" dirty="0" smtClean="0"/>
              <a:t> p/u contorizarea en. termice</a:t>
            </a:r>
            <a:endParaRPr lang="ru-RU" b="1" dirty="0"/>
          </a:p>
        </p:txBody>
      </p:sp>
      <p:pic>
        <p:nvPicPr>
          <p:cNvPr id="2050" name="Picture 2" descr="Image result for residential building symbo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17" y="2230680"/>
            <a:ext cx="2724445" cy="387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 flipV="1">
            <a:off x="3744687" y="5293528"/>
            <a:ext cx="1145968" cy="900752"/>
          </a:xfrm>
          <a:prstGeom prst="wedgeRoundRectCallout">
            <a:avLst>
              <a:gd name="adj1" fmla="val -106187"/>
              <a:gd name="adj2" fmla="val 5624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图片 22" descr="C:\Users\kevin\AppData\Roaming\Tencent\Users\108015455\QQ\WinTemp\RichOle\]9PC[M~OGCUSO5(T55LCGU5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08282" y="1509984"/>
            <a:ext cx="743300" cy="95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3271592" y="1584839"/>
            <a:ext cx="1879990" cy="900752"/>
          </a:xfrm>
          <a:prstGeom prst="wedgeRoundRectCallout">
            <a:avLst>
              <a:gd name="adj1" fmla="val -57749"/>
              <a:gd name="adj2" fmla="val 10296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611085">
            <a:off x="4711701" y="2492381"/>
            <a:ext cx="228600" cy="904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988915" flipV="1">
            <a:off x="4709322" y="4398966"/>
            <a:ext cx="228600" cy="904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图片 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90947" y="1524725"/>
            <a:ext cx="180276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94" y="2893293"/>
            <a:ext cx="2600191" cy="207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ая прямоугольная выноска 18"/>
          <p:cNvSpPr/>
          <p:nvPr/>
        </p:nvSpPr>
        <p:spPr>
          <a:xfrm>
            <a:off x="9130921" y="1493882"/>
            <a:ext cx="1869743" cy="1135743"/>
          </a:xfrm>
          <a:prstGeom prst="wedgeRoundRectCallout">
            <a:avLst>
              <a:gd name="adj1" fmla="val -22191"/>
              <a:gd name="adj2" fmla="val 7815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AutoShape 14" descr="Image result for gsm antenne symbol"/>
          <p:cNvSpPr>
            <a:spLocks noChangeAspect="1" noChangeArrowheads="1"/>
          </p:cNvSpPr>
          <p:nvPr/>
        </p:nvSpPr>
        <p:spPr bwMode="auto">
          <a:xfrm>
            <a:off x="155575" y="-144463"/>
            <a:ext cx="2529568" cy="252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" name="Picture 20" descr="Related 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154" y="3089734"/>
            <a:ext cx="1214664" cy="149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6560457" y="4602126"/>
            <a:ext cx="1770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altLang="ru-RU" dirty="0" smtClean="0">
                <a:latin typeface="Calibri" panose="020F0502020204030204" pitchFamily="34" charset="0"/>
              </a:rPr>
              <a:t>TCP/IP/4G/</a:t>
            </a:r>
            <a:r>
              <a:rPr lang="ro-RO" altLang="ru-RU" dirty="0" smtClean="0">
                <a:latin typeface="Calibri" panose="020F0502020204030204" pitchFamily="34" charset="0"/>
              </a:rPr>
              <a:t>GSM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Стрелка вниз 34"/>
          <p:cNvSpPr/>
          <p:nvPr/>
        </p:nvSpPr>
        <p:spPr>
          <a:xfrm rot="16200000">
            <a:off x="6213205" y="3426195"/>
            <a:ext cx="228600" cy="904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 rot="16200000">
            <a:off x="8452099" y="3410954"/>
            <a:ext cx="228600" cy="904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71" name="Picture 23" descr="Image result for billi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402" y="5316439"/>
            <a:ext cx="1614737" cy="103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Скругленная прямоугольная выноска 37"/>
          <p:cNvSpPr/>
          <p:nvPr/>
        </p:nvSpPr>
        <p:spPr>
          <a:xfrm flipH="1" flipV="1">
            <a:off x="9200194" y="5262314"/>
            <a:ext cx="1869743" cy="1135743"/>
          </a:xfrm>
          <a:prstGeom prst="wedgeRoundRectCallout">
            <a:avLst>
              <a:gd name="adj1" fmla="val -22191"/>
              <a:gd name="adj2" fmla="val 7815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467850" y="5330535"/>
            <a:ext cx="676275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" descr="http://novaservice.org/wp-content/uploads/Partea_stinga-v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5" y="0"/>
            <a:ext cx="195262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Related imag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43449" y="2876201"/>
            <a:ext cx="1272969" cy="168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 flipH="1">
            <a:off x="4890654" y="5588129"/>
            <a:ext cx="481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/>
              <a:t>2</a:t>
            </a:r>
            <a:endParaRPr lang="ru-RU" sz="2400" b="1" dirty="0"/>
          </a:p>
        </p:txBody>
      </p:sp>
      <p:sp>
        <p:nvSpPr>
          <p:cNvPr id="33" name="TextBox 32"/>
          <p:cNvSpPr txBox="1"/>
          <p:nvPr/>
        </p:nvSpPr>
        <p:spPr>
          <a:xfrm flipH="1">
            <a:off x="5166717" y="1838835"/>
            <a:ext cx="425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/>
              <a:t>1</a:t>
            </a:r>
            <a:endParaRPr lang="ru-RU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31DD-29D0-4640-9888-342A79C2491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40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Рисунок 18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856" y="365125"/>
            <a:ext cx="10810798" cy="1325563"/>
          </a:xfrm>
        </p:spPr>
        <p:txBody>
          <a:bodyPr/>
          <a:lstStyle/>
          <a:p>
            <a:r>
              <a:rPr lang="ro-RO" b="1" dirty="0" smtClean="0"/>
              <a:t>Implementarea practică a</a:t>
            </a:r>
            <a:r>
              <a:rPr lang="en-US" b="1" dirty="0" smtClean="0"/>
              <a:t> </a:t>
            </a:r>
            <a:r>
              <a:rPr lang="en-US" b="1" dirty="0" err="1" smtClean="0"/>
              <a:t>sistemului</a:t>
            </a:r>
            <a:r>
              <a:rPr lang="en-US" b="1" dirty="0" smtClean="0"/>
              <a:t> telemetric</a:t>
            </a:r>
            <a:endParaRPr lang="ru-RU" b="1" dirty="0"/>
          </a:p>
        </p:txBody>
      </p:sp>
      <p:pic>
        <p:nvPicPr>
          <p:cNvPr id="4" name="Picture 4" descr="Image result for cladire de locuit multietajata chisina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5" r="60179" b="13707"/>
          <a:stretch/>
        </p:blipFill>
        <p:spPr bwMode="auto">
          <a:xfrm>
            <a:off x="621856" y="1469285"/>
            <a:ext cx="3895715" cy="444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2289175" y="2040732"/>
            <a:ext cx="257174" cy="283368"/>
            <a:chOff x="2886075" y="2078832"/>
            <a:chExt cx="257174" cy="283368"/>
          </a:xfrm>
        </p:grpSpPr>
        <p:sp>
          <p:nvSpPr>
            <p:cNvPr id="6" name="Овал 5"/>
            <p:cNvSpPr/>
            <p:nvPr/>
          </p:nvSpPr>
          <p:spPr>
            <a:xfrm>
              <a:off x="2886075" y="2150270"/>
              <a:ext cx="112700" cy="1143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11"/>
            <p:cNvGrpSpPr/>
            <p:nvPr/>
          </p:nvGrpSpPr>
          <p:grpSpPr>
            <a:xfrm rot="2262255">
              <a:off x="2902745" y="2078832"/>
              <a:ext cx="240504" cy="283368"/>
              <a:chOff x="11494295" y="2455069"/>
              <a:chExt cx="240504" cy="283368"/>
            </a:xfrm>
          </p:grpSpPr>
          <p:sp>
            <p:nvSpPr>
              <p:cNvPr id="9" name="Дуга 8"/>
              <p:cNvSpPr/>
              <p:nvPr/>
            </p:nvSpPr>
            <p:spPr>
              <a:xfrm>
                <a:off x="11496675" y="2538414"/>
                <a:ext cx="147637" cy="157162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Дуга 9"/>
              <p:cNvSpPr/>
              <p:nvPr/>
            </p:nvSpPr>
            <p:spPr>
              <a:xfrm>
                <a:off x="11494295" y="2493169"/>
                <a:ext cx="195261" cy="235743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11499057" y="2455069"/>
                <a:ext cx="235742" cy="283368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4" name="Группа 13"/>
          <p:cNvGrpSpPr/>
          <p:nvPr/>
        </p:nvGrpSpPr>
        <p:grpSpPr>
          <a:xfrm>
            <a:off x="2270125" y="2507457"/>
            <a:ext cx="257174" cy="283368"/>
            <a:chOff x="2886075" y="2078832"/>
            <a:chExt cx="257174" cy="283368"/>
          </a:xfrm>
        </p:grpSpPr>
        <p:sp>
          <p:nvSpPr>
            <p:cNvPr id="15" name="Овал 14"/>
            <p:cNvSpPr/>
            <p:nvPr/>
          </p:nvSpPr>
          <p:spPr>
            <a:xfrm>
              <a:off x="2886075" y="2150270"/>
              <a:ext cx="112700" cy="1143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15"/>
            <p:cNvGrpSpPr/>
            <p:nvPr/>
          </p:nvGrpSpPr>
          <p:grpSpPr>
            <a:xfrm rot="2262255">
              <a:off x="2902745" y="2078832"/>
              <a:ext cx="240504" cy="283368"/>
              <a:chOff x="11494295" y="2455069"/>
              <a:chExt cx="240504" cy="283368"/>
            </a:xfrm>
          </p:grpSpPr>
          <p:sp>
            <p:nvSpPr>
              <p:cNvPr id="17" name="Дуга 16"/>
              <p:cNvSpPr/>
              <p:nvPr/>
            </p:nvSpPr>
            <p:spPr>
              <a:xfrm>
                <a:off x="11496675" y="2538414"/>
                <a:ext cx="147637" cy="157162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>
                <a:off x="11494295" y="2493169"/>
                <a:ext cx="195261" cy="235743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Дуга 18"/>
              <p:cNvSpPr/>
              <p:nvPr/>
            </p:nvSpPr>
            <p:spPr>
              <a:xfrm>
                <a:off x="11499057" y="2455069"/>
                <a:ext cx="235742" cy="283368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2251075" y="2907507"/>
            <a:ext cx="257174" cy="283368"/>
            <a:chOff x="2886075" y="2078832"/>
            <a:chExt cx="257174" cy="283368"/>
          </a:xfrm>
        </p:grpSpPr>
        <p:sp>
          <p:nvSpPr>
            <p:cNvPr id="21" name="Овал 20"/>
            <p:cNvSpPr/>
            <p:nvPr/>
          </p:nvSpPr>
          <p:spPr>
            <a:xfrm>
              <a:off x="2886075" y="2150270"/>
              <a:ext cx="112700" cy="1143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2" name="Группа 21"/>
            <p:cNvGrpSpPr/>
            <p:nvPr/>
          </p:nvGrpSpPr>
          <p:grpSpPr>
            <a:xfrm rot="2262255">
              <a:off x="2902745" y="2078832"/>
              <a:ext cx="240504" cy="283368"/>
              <a:chOff x="11494295" y="2455069"/>
              <a:chExt cx="240504" cy="283368"/>
            </a:xfrm>
          </p:grpSpPr>
          <p:sp>
            <p:nvSpPr>
              <p:cNvPr id="23" name="Дуга 22"/>
              <p:cNvSpPr/>
              <p:nvPr/>
            </p:nvSpPr>
            <p:spPr>
              <a:xfrm>
                <a:off x="11496675" y="2538414"/>
                <a:ext cx="147637" cy="157162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Дуга 23"/>
              <p:cNvSpPr/>
              <p:nvPr/>
            </p:nvSpPr>
            <p:spPr>
              <a:xfrm>
                <a:off x="11494295" y="2493169"/>
                <a:ext cx="195261" cy="235743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Дуга 24"/>
              <p:cNvSpPr/>
              <p:nvPr/>
            </p:nvSpPr>
            <p:spPr>
              <a:xfrm>
                <a:off x="11499057" y="2455069"/>
                <a:ext cx="235742" cy="283368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6" name="Группа 25"/>
          <p:cNvGrpSpPr/>
          <p:nvPr/>
        </p:nvGrpSpPr>
        <p:grpSpPr>
          <a:xfrm>
            <a:off x="2241550" y="3355182"/>
            <a:ext cx="257174" cy="283368"/>
            <a:chOff x="2886075" y="2078832"/>
            <a:chExt cx="257174" cy="283368"/>
          </a:xfrm>
        </p:grpSpPr>
        <p:sp>
          <p:nvSpPr>
            <p:cNvPr id="27" name="Овал 26"/>
            <p:cNvSpPr/>
            <p:nvPr/>
          </p:nvSpPr>
          <p:spPr>
            <a:xfrm>
              <a:off x="2886075" y="2150270"/>
              <a:ext cx="112700" cy="1143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8" name="Группа 27"/>
            <p:cNvGrpSpPr/>
            <p:nvPr/>
          </p:nvGrpSpPr>
          <p:grpSpPr>
            <a:xfrm rot="2262255">
              <a:off x="2902745" y="2078832"/>
              <a:ext cx="240504" cy="283368"/>
              <a:chOff x="11494295" y="2455069"/>
              <a:chExt cx="240504" cy="283368"/>
            </a:xfrm>
          </p:grpSpPr>
          <p:sp>
            <p:nvSpPr>
              <p:cNvPr id="29" name="Дуга 28"/>
              <p:cNvSpPr/>
              <p:nvPr/>
            </p:nvSpPr>
            <p:spPr>
              <a:xfrm>
                <a:off x="11496675" y="2538414"/>
                <a:ext cx="147637" cy="157162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Дуга 29"/>
              <p:cNvSpPr/>
              <p:nvPr/>
            </p:nvSpPr>
            <p:spPr>
              <a:xfrm>
                <a:off x="11494295" y="2493169"/>
                <a:ext cx="195261" cy="235743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Дуга 30"/>
              <p:cNvSpPr/>
              <p:nvPr/>
            </p:nvSpPr>
            <p:spPr>
              <a:xfrm>
                <a:off x="11499057" y="2455069"/>
                <a:ext cx="235742" cy="283368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2" name="Группа 31"/>
          <p:cNvGrpSpPr/>
          <p:nvPr/>
        </p:nvGrpSpPr>
        <p:grpSpPr>
          <a:xfrm>
            <a:off x="2232025" y="3764757"/>
            <a:ext cx="257174" cy="283368"/>
            <a:chOff x="2886075" y="2078832"/>
            <a:chExt cx="257174" cy="283368"/>
          </a:xfrm>
        </p:grpSpPr>
        <p:sp>
          <p:nvSpPr>
            <p:cNvPr id="33" name="Овал 32"/>
            <p:cNvSpPr/>
            <p:nvPr/>
          </p:nvSpPr>
          <p:spPr>
            <a:xfrm>
              <a:off x="2886075" y="2150270"/>
              <a:ext cx="112700" cy="1143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4" name="Группа 33"/>
            <p:cNvGrpSpPr/>
            <p:nvPr/>
          </p:nvGrpSpPr>
          <p:grpSpPr>
            <a:xfrm rot="2262255">
              <a:off x="2902745" y="2078832"/>
              <a:ext cx="240504" cy="283368"/>
              <a:chOff x="11494295" y="2455069"/>
              <a:chExt cx="240504" cy="283368"/>
            </a:xfrm>
          </p:grpSpPr>
          <p:sp>
            <p:nvSpPr>
              <p:cNvPr id="35" name="Дуга 34"/>
              <p:cNvSpPr/>
              <p:nvPr/>
            </p:nvSpPr>
            <p:spPr>
              <a:xfrm>
                <a:off x="11496675" y="2538414"/>
                <a:ext cx="147637" cy="157162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Дуга 35"/>
              <p:cNvSpPr/>
              <p:nvPr/>
            </p:nvSpPr>
            <p:spPr>
              <a:xfrm>
                <a:off x="11494295" y="2493169"/>
                <a:ext cx="195261" cy="235743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Дуга 36"/>
              <p:cNvSpPr/>
              <p:nvPr/>
            </p:nvSpPr>
            <p:spPr>
              <a:xfrm>
                <a:off x="11499057" y="2455069"/>
                <a:ext cx="235742" cy="283368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8" name="Группа 37"/>
          <p:cNvGrpSpPr/>
          <p:nvPr/>
        </p:nvGrpSpPr>
        <p:grpSpPr>
          <a:xfrm>
            <a:off x="2193925" y="4250532"/>
            <a:ext cx="257174" cy="283368"/>
            <a:chOff x="2886075" y="2078832"/>
            <a:chExt cx="257174" cy="283368"/>
          </a:xfrm>
        </p:grpSpPr>
        <p:sp>
          <p:nvSpPr>
            <p:cNvPr id="39" name="Овал 38"/>
            <p:cNvSpPr/>
            <p:nvPr/>
          </p:nvSpPr>
          <p:spPr>
            <a:xfrm>
              <a:off x="2886075" y="2150270"/>
              <a:ext cx="112700" cy="1143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0" name="Группа 39"/>
            <p:cNvGrpSpPr/>
            <p:nvPr/>
          </p:nvGrpSpPr>
          <p:grpSpPr>
            <a:xfrm rot="2262255">
              <a:off x="2902745" y="2078832"/>
              <a:ext cx="240504" cy="283368"/>
              <a:chOff x="11494295" y="2455069"/>
              <a:chExt cx="240504" cy="283368"/>
            </a:xfrm>
          </p:grpSpPr>
          <p:sp>
            <p:nvSpPr>
              <p:cNvPr id="41" name="Дуга 40"/>
              <p:cNvSpPr/>
              <p:nvPr/>
            </p:nvSpPr>
            <p:spPr>
              <a:xfrm>
                <a:off x="11496675" y="2538414"/>
                <a:ext cx="147637" cy="157162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Дуга 41"/>
              <p:cNvSpPr/>
              <p:nvPr/>
            </p:nvSpPr>
            <p:spPr>
              <a:xfrm>
                <a:off x="11494295" y="2493169"/>
                <a:ext cx="195261" cy="235743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Дуга 42"/>
              <p:cNvSpPr/>
              <p:nvPr/>
            </p:nvSpPr>
            <p:spPr>
              <a:xfrm>
                <a:off x="11499057" y="2455069"/>
                <a:ext cx="235742" cy="283368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44" name="Группа 43"/>
          <p:cNvGrpSpPr/>
          <p:nvPr/>
        </p:nvGrpSpPr>
        <p:grpSpPr>
          <a:xfrm>
            <a:off x="2193925" y="4660107"/>
            <a:ext cx="257174" cy="283368"/>
            <a:chOff x="2886075" y="2078832"/>
            <a:chExt cx="257174" cy="283368"/>
          </a:xfrm>
        </p:grpSpPr>
        <p:sp>
          <p:nvSpPr>
            <p:cNvPr id="45" name="Овал 44"/>
            <p:cNvSpPr/>
            <p:nvPr/>
          </p:nvSpPr>
          <p:spPr>
            <a:xfrm>
              <a:off x="2886075" y="2150270"/>
              <a:ext cx="112700" cy="1143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6" name="Группа 45"/>
            <p:cNvGrpSpPr/>
            <p:nvPr/>
          </p:nvGrpSpPr>
          <p:grpSpPr>
            <a:xfrm rot="2262255">
              <a:off x="2902745" y="2078832"/>
              <a:ext cx="240504" cy="283368"/>
              <a:chOff x="11494295" y="2455069"/>
              <a:chExt cx="240504" cy="283368"/>
            </a:xfrm>
          </p:grpSpPr>
          <p:sp>
            <p:nvSpPr>
              <p:cNvPr id="47" name="Дуга 46"/>
              <p:cNvSpPr/>
              <p:nvPr/>
            </p:nvSpPr>
            <p:spPr>
              <a:xfrm>
                <a:off x="11496675" y="2538414"/>
                <a:ext cx="147637" cy="157162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Дуга 47"/>
              <p:cNvSpPr/>
              <p:nvPr/>
            </p:nvSpPr>
            <p:spPr>
              <a:xfrm>
                <a:off x="11494295" y="2493169"/>
                <a:ext cx="195261" cy="235743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Дуга 48"/>
              <p:cNvSpPr/>
              <p:nvPr/>
            </p:nvSpPr>
            <p:spPr>
              <a:xfrm>
                <a:off x="11499057" y="2455069"/>
                <a:ext cx="235742" cy="283368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0" name="Группа 49"/>
          <p:cNvGrpSpPr/>
          <p:nvPr/>
        </p:nvGrpSpPr>
        <p:grpSpPr>
          <a:xfrm>
            <a:off x="2203450" y="5117307"/>
            <a:ext cx="257174" cy="283368"/>
            <a:chOff x="2886075" y="2078832"/>
            <a:chExt cx="257174" cy="283368"/>
          </a:xfrm>
        </p:grpSpPr>
        <p:sp>
          <p:nvSpPr>
            <p:cNvPr id="51" name="Овал 50"/>
            <p:cNvSpPr/>
            <p:nvPr/>
          </p:nvSpPr>
          <p:spPr>
            <a:xfrm>
              <a:off x="2886075" y="2150270"/>
              <a:ext cx="112700" cy="1143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2" name="Группа 51"/>
            <p:cNvGrpSpPr/>
            <p:nvPr/>
          </p:nvGrpSpPr>
          <p:grpSpPr>
            <a:xfrm rot="2262255">
              <a:off x="2902745" y="2078832"/>
              <a:ext cx="240504" cy="283368"/>
              <a:chOff x="11494295" y="2455069"/>
              <a:chExt cx="240504" cy="283368"/>
            </a:xfrm>
          </p:grpSpPr>
          <p:sp>
            <p:nvSpPr>
              <p:cNvPr id="53" name="Дуга 52"/>
              <p:cNvSpPr/>
              <p:nvPr/>
            </p:nvSpPr>
            <p:spPr>
              <a:xfrm>
                <a:off x="11496675" y="2538414"/>
                <a:ext cx="147637" cy="157162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Дуга 53"/>
              <p:cNvSpPr/>
              <p:nvPr/>
            </p:nvSpPr>
            <p:spPr>
              <a:xfrm>
                <a:off x="11494295" y="2493169"/>
                <a:ext cx="195261" cy="235743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Дуга 54"/>
              <p:cNvSpPr/>
              <p:nvPr/>
            </p:nvSpPr>
            <p:spPr>
              <a:xfrm>
                <a:off x="11499057" y="2455069"/>
                <a:ext cx="235742" cy="283368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6" name="Группа 55"/>
          <p:cNvGrpSpPr/>
          <p:nvPr/>
        </p:nvGrpSpPr>
        <p:grpSpPr>
          <a:xfrm>
            <a:off x="2193925" y="5555457"/>
            <a:ext cx="257174" cy="283368"/>
            <a:chOff x="2886075" y="2078832"/>
            <a:chExt cx="257174" cy="283368"/>
          </a:xfrm>
        </p:grpSpPr>
        <p:sp>
          <p:nvSpPr>
            <p:cNvPr id="57" name="Овал 56"/>
            <p:cNvSpPr/>
            <p:nvPr/>
          </p:nvSpPr>
          <p:spPr>
            <a:xfrm>
              <a:off x="2886075" y="2150270"/>
              <a:ext cx="112700" cy="1143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8" name="Группа 57"/>
            <p:cNvGrpSpPr/>
            <p:nvPr/>
          </p:nvGrpSpPr>
          <p:grpSpPr>
            <a:xfrm rot="2262255">
              <a:off x="2902745" y="2078832"/>
              <a:ext cx="240504" cy="283368"/>
              <a:chOff x="11494295" y="2455069"/>
              <a:chExt cx="240504" cy="283368"/>
            </a:xfrm>
          </p:grpSpPr>
          <p:sp>
            <p:nvSpPr>
              <p:cNvPr id="59" name="Дуга 58"/>
              <p:cNvSpPr/>
              <p:nvPr/>
            </p:nvSpPr>
            <p:spPr>
              <a:xfrm>
                <a:off x="11496675" y="2538414"/>
                <a:ext cx="147637" cy="157162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Дуга 59"/>
              <p:cNvSpPr/>
              <p:nvPr/>
            </p:nvSpPr>
            <p:spPr>
              <a:xfrm>
                <a:off x="11494295" y="2493169"/>
                <a:ext cx="195261" cy="235743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Дуга 60"/>
              <p:cNvSpPr/>
              <p:nvPr/>
            </p:nvSpPr>
            <p:spPr>
              <a:xfrm>
                <a:off x="11499057" y="2455069"/>
                <a:ext cx="235742" cy="283368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2" name="Группа 61"/>
          <p:cNvGrpSpPr/>
          <p:nvPr/>
        </p:nvGrpSpPr>
        <p:grpSpPr>
          <a:xfrm>
            <a:off x="1019175" y="2002632"/>
            <a:ext cx="257174" cy="283368"/>
            <a:chOff x="2886075" y="2078832"/>
            <a:chExt cx="257174" cy="283368"/>
          </a:xfrm>
        </p:grpSpPr>
        <p:sp>
          <p:nvSpPr>
            <p:cNvPr id="63" name="Овал 62"/>
            <p:cNvSpPr/>
            <p:nvPr/>
          </p:nvSpPr>
          <p:spPr>
            <a:xfrm>
              <a:off x="2886075" y="2150270"/>
              <a:ext cx="112700" cy="1143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4" name="Группа 63"/>
            <p:cNvGrpSpPr/>
            <p:nvPr/>
          </p:nvGrpSpPr>
          <p:grpSpPr>
            <a:xfrm rot="2262255">
              <a:off x="2902745" y="2078832"/>
              <a:ext cx="240504" cy="283368"/>
              <a:chOff x="11494295" y="2455069"/>
              <a:chExt cx="240504" cy="283368"/>
            </a:xfrm>
          </p:grpSpPr>
          <p:sp>
            <p:nvSpPr>
              <p:cNvPr id="65" name="Дуга 64"/>
              <p:cNvSpPr/>
              <p:nvPr/>
            </p:nvSpPr>
            <p:spPr>
              <a:xfrm>
                <a:off x="11496675" y="2538414"/>
                <a:ext cx="147637" cy="157162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Дуга 65"/>
              <p:cNvSpPr/>
              <p:nvPr/>
            </p:nvSpPr>
            <p:spPr>
              <a:xfrm>
                <a:off x="11494295" y="2493169"/>
                <a:ext cx="195261" cy="235743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Дуга 66"/>
              <p:cNvSpPr/>
              <p:nvPr/>
            </p:nvSpPr>
            <p:spPr>
              <a:xfrm>
                <a:off x="11499057" y="2455069"/>
                <a:ext cx="235742" cy="283368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8" name="Группа 67"/>
          <p:cNvGrpSpPr/>
          <p:nvPr/>
        </p:nvGrpSpPr>
        <p:grpSpPr>
          <a:xfrm>
            <a:off x="1000125" y="2469357"/>
            <a:ext cx="257174" cy="283368"/>
            <a:chOff x="2886075" y="2078832"/>
            <a:chExt cx="257174" cy="283368"/>
          </a:xfrm>
        </p:grpSpPr>
        <p:sp>
          <p:nvSpPr>
            <p:cNvPr id="69" name="Овал 68"/>
            <p:cNvSpPr/>
            <p:nvPr/>
          </p:nvSpPr>
          <p:spPr>
            <a:xfrm>
              <a:off x="2886075" y="2150270"/>
              <a:ext cx="112700" cy="1143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0" name="Группа 69"/>
            <p:cNvGrpSpPr/>
            <p:nvPr/>
          </p:nvGrpSpPr>
          <p:grpSpPr>
            <a:xfrm rot="2262255">
              <a:off x="2902745" y="2078832"/>
              <a:ext cx="240504" cy="283368"/>
              <a:chOff x="11494295" y="2455069"/>
              <a:chExt cx="240504" cy="283368"/>
            </a:xfrm>
          </p:grpSpPr>
          <p:sp>
            <p:nvSpPr>
              <p:cNvPr id="71" name="Дуга 70"/>
              <p:cNvSpPr/>
              <p:nvPr/>
            </p:nvSpPr>
            <p:spPr>
              <a:xfrm>
                <a:off x="11496675" y="2538414"/>
                <a:ext cx="147637" cy="157162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Дуга 71"/>
              <p:cNvSpPr/>
              <p:nvPr/>
            </p:nvSpPr>
            <p:spPr>
              <a:xfrm>
                <a:off x="11494295" y="2493169"/>
                <a:ext cx="195261" cy="235743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Дуга 72"/>
              <p:cNvSpPr/>
              <p:nvPr/>
            </p:nvSpPr>
            <p:spPr>
              <a:xfrm>
                <a:off x="11499057" y="2455069"/>
                <a:ext cx="235742" cy="283368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4" name="Группа 73"/>
          <p:cNvGrpSpPr/>
          <p:nvPr/>
        </p:nvGrpSpPr>
        <p:grpSpPr>
          <a:xfrm>
            <a:off x="981075" y="2869407"/>
            <a:ext cx="257174" cy="283368"/>
            <a:chOff x="2886075" y="2078832"/>
            <a:chExt cx="257174" cy="283368"/>
          </a:xfrm>
        </p:grpSpPr>
        <p:sp>
          <p:nvSpPr>
            <p:cNvPr id="75" name="Овал 74"/>
            <p:cNvSpPr/>
            <p:nvPr/>
          </p:nvSpPr>
          <p:spPr>
            <a:xfrm>
              <a:off x="2886075" y="2150270"/>
              <a:ext cx="112700" cy="1143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6" name="Группа 75"/>
            <p:cNvGrpSpPr/>
            <p:nvPr/>
          </p:nvGrpSpPr>
          <p:grpSpPr>
            <a:xfrm rot="2262255">
              <a:off x="2902745" y="2078832"/>
              <a:ext cx="240504" cy="283368"/>
              <a:chOff x="11494295" y="2455069"/>
              <a:chExt cx="240504" cy="283368"/>
            </a:xfrm>
          </p:grpSpPr>
          <p:sp>
            <p:nvSpPr>
              <p:cNvPr id="77" name="Дуга 76"/>
              <p:cNvSpPr/>
              <p:nvPr/>
            </p:nvSpPr>
            <p:spPr>
              <a:xfrm>
                <a:off x="11496675" y="2538414"/>
                <a:ext cx="147637" cy="157162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Дуга 77"/>
              <p:cNvSpPr/>
              <p:nvPr/>
            </p:nvSpPr>
            <p:spPr>
              <a:xfrm>
                <a:off x="11494295" y="2493169"/>
                <a:ext cx="195261" cy="235743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Дуга 78"/>
              <p:cNvSpPr/>
              <p:nvPr/>
            </p:nvSpPr>
            <p:spPr>
              <a:xfrm>
                <a:off x="11499057" y="2455069"/>
                <a:ext cx="235742" cy="283368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80" name="Группа 79"/>
          <p:cNvGrpSpPr/>
          <p:nvPr/>
        </p:nvGrpSpPr>
        <p:grpSpPr>
          <a:xfrm>
            <a:off x="971550" y="3317082"/>
            <a:ext cx="257174" cy="283368"/>
            <a:chOff x="2886075" y="2078832"/>
            <a:chExt cx="257174" cy="283368"/>
          </a:xfrm>
        </p:grpSpPr>
        <p:sp>
          <p:nvSpPr>
            <p:cNvPr id="81" name="Овал 80"/>
            <p:cNvSpPr/>
            <p:nvPr/>
          </p:nvSpPr>
          <p:spPr>
            <a:xfrm>
              <a:off x="2886075" y="2150270"/>
              <a:ext cx="112700" cy="1143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2" name="Группа 81"/>
            <p:cNvGrpSpPr/>
            <p:nvPr/>
          </p:nvGrpSpPr>
          <p:grpSpPr>
            <a:xfrm rot="2262255">
              <a:off x="2902745" y="2078832"/>
              <a:ext cx="240504" cy="283368"/>
              <a:chOff x="11494295" y="2455069"/>
              <a:chExt cx="240504" cy="283368"/>
            </a:xfrm>
          </p:grpSpPr>
          <p:sp>
            <p:nvSpPr>
              <p:cNvPr id="83" name="Дуга 82"/>
              <p:cNvSpPr/>
              <p:nvPr/>
            </p:nvSpPr>
            <p:spPr>
              <a:xfrm>
                <a:off x="11496675" y="2538414"/>
                <a:ext cx="147637" cy="157162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Дуга 83"/>
              <p:cNvSpPr/>
              <p:nvPr/>
            </p:nvSpPr>
            <p:spPr>
              <a:xfrm>
                <a:off x="11494295" y="2493169"/>
                <a:ext cx="195261" cy="235743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Дуга 84"/>
              <p:cNvSpPr/>
              <p:nvPr/>
            </p:nvSpPr>
            <p:spPr>
              <a:xfrm>
                <a:off x="11499057" y="2455069"/>
                <a:ext cx="235742" cy="283368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86" name="Группа 85"/>
          <p:cNvGrpSpPr/>
          <p:nvPr/>
        </p:nvGrpSpPr>
        <p:grpSpPr>
          <a:xfrm>
            <a:off x="962025" y="3726657"/>
            <a:ext cx="257174" cy="283368"/>
            <a:chOff x="2886075" y="2078832"/>
            <a:chExt cx="257174" cy="283368"/>
          </a:xfrm>
        </p:grpSpPr>
        <p:sp>
          <p:nvSpPr>
            <p:cNvPr id="87" name="Овал 86"/>
            <p:cNvSpPr/>
            <p:nvPr/>
          </p:nvSpPr>
          <p:spPr>
            <a:xfrm>
              <a:off x="2886075" y="2150270"/>
              <a:ext cx="112700" cy="1143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8" name="Группа 87"/>
            <p:cNvGrpSpPr/>
            <p:nvPr/>
          </p:nvGrpSpPr>
          <p:grpSpPr>
            <a:xfrm rot="2262255">
              <a:off x="2902745" y="2078832"/>
              <a:ext cx="240504" cy="283368"/>
              <a:chOff x="11494295" y="2455069"/>
              <a:chExt cx="240504" cy="283368"/>
            </a:xfrm>
          </p:grpSpPr>
          <p:sp>
            <p:nvSpPr>
              <p:cNvPr id="89" name="Дуга 88"/>
              <p:cNvSpPr/>
              <p:nvPr/>
            </p:nvSpPr>
            <p:spPr>
              <a:xfrm>
                <a:off x="11496675" y="2538414"/>
                <a:ext cx="147637" cy="157162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Дуга 89"/>
              <p:cNvSpPr/>
              <p:nvPr/>
            </p:nvSpPr>
            <p:spPr>
              <a:xfrm>
                <a:off x="11494295" y="2493169"/>
                <a:ext cx="195261" cy="235743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Дуга 90"/>
              <p:cNvSpPr/>
              <p:nvPr/>
            </p:nvSpPr>
            <p:spPr>
              <a:xfrm>
                <a:off x="11499057" y="2455069"/>
                <a:ext cx="235742" cy="283368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2" name="Группа 91"/>
          <p:cNvGrpSpPr/>
          <p:nvPr/>
        </p:nvGrpSpPr>
        <p:grpSpPr>
          <a:xfrm>
            <a:off x="923925" y="4212432"/>
            <a:ext cx="257174" cy="283368"/>
            <a:chOff x="2886075" y="2078832"/>
            <a:chExt cx="257174" cy="283368"/>
          </a:xfrm>
        </p:grpSpPr>
        <p:sp>
          <p:nvSpPr>
            <p:cNvPr id="93" name="Овал 92"/>
            <p:cNvSpPr/>
            <p:nvPr/>
          </p:nvSpPr>
          <p:spPr>
            <a:xfrm>
              <a:off x="2886075" y="2150270"/>
              <a:ext cx="112700" cy="1143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4" name="Группа 93"/>
            <p:cNvGrpSpPr/>
            <p:nvPr/>
          </p:nvGrpSpPr>
          <p:grpSpPr>
            <a:xfrm rot="2262255">
              <a:off x="2902745" y="2078832"/>
              <a:ext cx="240504" cy="283368"/>
              <a:chOff x="11494295" y="2455069"/>
              <a:chExt cx="240504" cy="283368"/>
            </a:xfrm>
          </p:grpSpPr>
          <p:sp>
            <p:nvSpPr>
              <p:cNvPr id="95" name="Дуга 94"/>
              <p:cNvSpPr/>
              <p:nvPr/>
            </p:nvSpPr>
            <p:spPr>
              <a:xfrm>
                <a:off x="11496675" y="2538414"/>
                <a:ext cx="147637" cy="157162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Дуга 95"/>
              <p:cNvSpPr/>
              <p:nvPr/>
            </p:nvSpPr>
            <p:spPr>
              <a:xfrm>
                <a:off x="11494295" y="2493169"/>
                <a:ext cx="195261" cy="235743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Дуга 96"/>
              <p:cNvSpPr/>
              <p:nvPr/>
            </p:nvSpPr>
            <p:spPr>
              <a:xfrm>
                <a:off x="11499057" y="2455069"/>
                <a:ext cx="235742" cy="283368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8" name="Группа 97"/>
          <p:cNvGrpSpPr/>
          <p:nvPr/>
        </p:nvGrpSpPr>
        <p:grpSpPr>
          <a:xfrm>
            <a:off x="923925" y="4622007"/>
            <a:ext cx="257174" cy="283368"/>
            <a:chOff x="2886075" y="2078832"/>
            <a:chExt cx="257174" cy="283368"/>
          </a:xfrm>
        </p:grpSpPr>
        <p:sp>
          <p:nvSpPr>
            <p:cNvPr id="99" name="Овал 98"/>
            <p:cNvSpPr/>
            <p:nvPr/>
          </p:nvSpPr>
          <p:spPr>
            <a:xfrm>
              <a:off x="2886075" y="2150270"/>
              <a:ext cx="112700" cy="1143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0" name="Группа 99"/>
            <p:cNvGrpSpPr/>
            <p:nvPr/>
          </p:nvGrpSpPr>
          <p:grpSpPr>
            <a:xfrm rot="2262255">
              <a:off x="2902745" y="2078832"/>
              <a:ext cx="240504" cy="283368"/>
              <a:chOff x="11494295" y="2455069"/>
              <a:chExt cx="240504" cy="283368"/>
            </a:xfrm>
          </p:grpSpPr>
          <p:sp>
            <p:nvSpPr>
              <p:cNvPr id="101" name="Дуга 100"/>
              <p:cNvSpPr/>
              <p:nvPr/>
            </p:nvSpPr>
            <p:spPr>
              <a:xfrm>
                <a:off x="11496675" y="2538414"/>
                <a:ext cx="147637" cy="157162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Дуга 101"/>
              <p:cNvSpPr/>
              <p:nvPr/>
            </p:nvSpPr>
            <p:spPr>
              <a:xfrm>
                <a:off x="11494295" y="2493169"/>
                <a:ext cx="195261" cy="235743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" name="Дуга 102"/>
              <p:cNvSpPr/>
              <p:nvPr/>
            </p:nvSpPr>
            <p:spPr>
              <a:xfrm>
                <a:off x="11499057" y="2455069"/>
                <a:ext cx="235742" cy="283368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4" name="Группа 103"/>
          <p:cNvGrpSpPr/>
          <p:nvPr/>
        </p:nvGrpSpPr>
        <p:grpSpPr>
          <a:xfrm>
            <a:off x="933450" y="5079207"/>
            <a:ext cx="257174" cy="283368"/>
            <a:chOff x="2886075" y="2078832"/>
            <a:chExt cx="257174" cy="283368"/>
          </a:xfrm>
        </p:grpSpPr>
        <p:sp>
          <p:nvSpPr>
            <p:cNvPr id="105" name="Овал 104"/>
            <p:cNvSpPr/>
            <p:nvPr/>
          </p:nvSpPr>
          <p:spPr>
            <a:xfrm>
              <a:off x="2886075" y="2150270"/>
              <a:ext cx="112700" cy="1143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6" name="Группа 105"/>
            <p:cNvGrpSpPr/>
            <p:nvPr/>
          </p:nvGrpSpPr>
          <p:grpSpPr>
            <a:xfrm rot="2262255">
              <a:off x="2902745" y="2078832"/>
              <a:ext cx="240504" cy="283368"/>
              <a:chOff x="11494295" y="2455069"/>
              <a:chExt cx="240504" cy="283368"/>
            </a:xfrm>
          </p:grpSpPr>
          <p:sp>
            <p:nvSpPr>
              <p:cNvPr id="107" name="Дуга 106"/>
              <p:cNvSpPr/>
              <p:nvPr/>
            </p:nvSpPr>
            <p:spPr>
              <a:xfrm>
                <a:off x="11496675" y="2538414"/>
                <a:ext cx="147637" cy="157162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Дуга 107"/>
              <p:cNvSpPr/>
              <p:nvPr/>
            </p:nvSpPr>
            <p:spPr>
              <a:xfrm>
                <a:off x="11494295" y="2493169"/>
                <a:ext cx="195261" cy="235743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Дуга 108"/>
              <p:cNvSpPr/>
              <p:nvPr/>
            </p:nvSpPr>
            <p:spPr>
              <a:xfrm>
                <a:off x="11499057" y="2455069"/>
                <a:ext cx="235742" cy="283368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0" name="Группа 109"/>
          <p:cNvGrpSpPr/>
          <p:nvPr/>
        </p:nvGrpSpPr>
        <p:grpSpPr>
          <a:xfrm>
            <a:off x="923925" y="5517357"/>
            <a:ext cx="257174" cy="283368"/>
            <a:chOff x="2886075" y="2078832"/>
            <a:chExt cx="257174" cy="283368"/>
          </a:xfrm>
        </p:grpSpPr>
        <p:sp>
          <p:nvSpPr>
            <p:cNvPr id="111" name="Овал 110"/>
            <p:cNvSpPr/>
            <p:nvPr/>
          </p:nvSpPr>
          <p:spPr>
            <a:xfrm>
              <a:off x="2886075" y="2150270"/>
              <a:ext cx="112700" cy="1143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2" name="Группа 111"/>
            <p:cNvGrpSpPr/>
            <p:nvPr/>
          </p:nvGrpSpPr>
          <p:grpSpPr>
            <a:xfrm rot="2262255">
              <a:off x="2902745" y="2078832"/>
              <a:ext cx="240504" cy="283368"/>
              <a:chOff x="11494295" y="2455069"/>
              <a:chExt cx="240504" cy="283368"/>
            </a:xfrm>
          </p:grpSpPr>
          <p:sp>
            <p:nvSpPr>
              <p:cNvPr id="113" name="Дуга 112"/>
              <p:cNvSpPr/>
              <p:nvPr/>
            </p:nvSpPr>
            <p:spPr>
              <a:xfrm>
                <a:off x="11496675" y="2538414"/>
                <a:ext cx="147637" cy="157162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4" name="Дуга 113"/>
              <p:cNvSpPr/>
              <p:nvPr/>
            </p:nvSpPr>
            <p:spPr>
              <a:xfrm>
                <a:off x="11494295" y="2493169"/>
                <a:ext cx="195261" cy="235743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5" name="Дуга 114"/>
              <p:cNvSpPr/>
              <p:nvPr/>
            </p:nvSpPr>
            <p:spPr>
              <a:xfrm>
                <a:off x="11499057" y="2455069"/>
                <a:ext cx="235742" cy="283368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6" name="Группа 115"/>
          <p:cNvGrpSpPr/>
          <p:nvPr/>
        </p:nvGrpSpPr>
        <p:grpSpPr>
          <a:xfrm>
            <a:off x="3762375" y="2180432"/>
            <a:ext cx="257174" cy="283368"/>
            <a:chOff x="2886075" y="2078832"/>
            <a:chExt cx="257174" cy="283368"/>
          </a:xfrm>
        </p:grpSpPr>
        <p:sp>
          <p:nvSpPr>
            <p:cNvPr id="117" name="Овал 116"/>
            <p:cNvSpPr/>
            <p:nvPr/>
          </p:nvSpPr>
          <p:spPr>
            <a:xfrm>
              <a:off x="2886075" y="2150270"/>
              <a:ext cx="112700" cy="1143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8" name="Группа 117"/>
            <p:cNvGrpSpPr/>
            <p:nvPr/>
          </p:nvGrpSpPr>
          <p:grpSpPr>
            <a:xfrm rot="2262255">
              <a:off x="2902745" y="2078832"/>
              <a:ext cx="240504" cy="283368"/>
              <a:chOff x="11494295" y="2455069"/>
              <a:chExt cx="240504" cy="283368"/>
            </a:xfrm>
          </p:grpSpPr>
          <p:sp>
            <p:nvSpPr>
              <p:cNvPr id="119" name="Дуга 118"/>
              <p:cNvSpPr/>
              <p:nvPr/>
            </p:nvSpPr>
            <p:spPr>
              <a:xfrm>
                <a:off x="11496675" y="2538414"/>
                <a:ext cx="147637" cy="157162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0" name="Дуга 119"/>
              <p:cNvSpPr/>
              <p:nvPr/>
            </p:nvSpPr>
            <p:spPr>
              <a:xfrm>
                <a:off x="11494295" y="2493169"/>
                <a:ext cx="195261" cy="235743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1" name="Дуга 120"/>
              <p:cNvSpPr/>
              <p:nvPr/>
            </p:nvSpPr>
            <p:spPr>
              <a:xfrm>
                <a:off x="11499057" y="2455069"/>
                <a:ext cx="235742" cy="283368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22" name="Группа 121"/>
          <p:cNvGrpSpPr/>
          <p:nvPr/>
        </p:nvGrpSpPr>
        <p:grpSpPr>
          <a:xfrm>
            <a:off x="3743325" y="2596357"/>
            <a:ext cx="257174" cy="283368"/>
            <a:chOff x="2886075" y="2078832"/>
            <a:chExt cx="257174" cy="283368"/>
          </a:xfrm>
        </p:grpSpPr>
        <p:sp>
          <p:nvSpPr>
            <p:cNvPr id="123" name="Овал 122"/>
            <p:cNvSpPr/>
            <p:nvPr/>
          </p:nvSpPr>
          <p:spPr>
            <a:xfrm>
              <a:off x="2886075" y="2150270"/>
              <a:ext cx="112700" cy="1143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4" name="Группа 123"/>
            <p:cNvGrpSpPr/>
            <p:nvPr/>
          </p:nvGrpSpPr>
          <p:grpSpPr>
            <a:xfrm rot="2262255">
              <a:off x="2902745" y="2078832"/>
              <a:ext cx="240504" cy="283368"/>
              <a:chOff x="11494295" y="2455069"/>
              <a:chExt cx="240504" cy="283368"/>
            </a:xfrm>
          </p:grpSpPr>
          <p:sp>
            <p:nvSpPr>
              <p:cNvPr id="125" name="Дуга 124"/>
              <p:cNvSpPr/>
              <p:nvPr/>
            </p:nvSpPr>
            <p:spPr>
              <a:xfrm>
                <a:off x="11496675" y="2538414"/>
                <a:ext cx="147637" cy="157162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Дуга 125"/>
              <p:cNvSpPr/>
              <p:nvPr/>
            </p:nvSpPr>
            <p:spPr>
              <a:xfrm>
                <a:off x="11494295" y="2493169"/>
                <a:ext cx="195261" cy="235743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7" name="Дуга 126"/>
              <p:cNvSpPr/>
              <p:nvPr/>
            </p:nvSpPr>
            <p:spPr>
              <a:xfrm>
                <a:off x="11499057" y="2455069"/>
                <a:ext cx="235742" cy="283368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28" name="Группа 127"/>
          <p:cNvGrpSpPr/>
          <p:nvPr/>
        </p:nvGrpSpPr>
        <p:grpSpPr>
          <a:xfrm>
            <a:off x="3724275" y="2996407"/>
            <a:ext cx="257174" cy="283368"/>
            <a:chOff x="2886075" y="2078832"/>
            <a:chExt cx="257174" cy="283368"/>
          </a:xfrm>
        </p:grpSpPr>
        <p:sp>
          <p:nvSpPr>
            <p:cNvPr id="129" name="Овал 128"/>
            <p:cNvSpPr/>
            <p:nvPr/>
          </p:nvSpPr>
          <p:spPr>
            <a:xfrm>
              <a:off x="2886075" y="2150270"/>
              <a:ext cx="112700" cy="1143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0" name="Группа 129"/>
            <p:cNvGrpSpPr/>
            <p:nvPr/>
          </p:nvGrpSpPr>
          <p:grpSpPr>
            <a:xfrm rot="2262255">
              <a:off x="2902745" y="2078832"/>
              <a:ext cx="240504" cy="283368"/>
              <a:chOff x="11494295" y="2455069"/>
              <a:chExt cx="240504" cy="283368"/>
            </a:xfrm>
          </p:grpSpPr>
          <p:sp>
            <p:nvSpPr>
              <p:cNvPr id="131" name="Дуга 130"/>
              <p:cNvSpPr/>
              <p:nvPr/>
            </p:nvSpPr>
            <p:spPr>
              <a:xfrm>
                <a:off x="11496675" y="2538414"/>
                <a:ext cx="147637" cy="157162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2" name="Дуга 131"/>
              <p:cNvSpPr/>
              <p:nvPr/>
            </p:nvSpPr>
            <p:spPr>
              <a:xfrm>
                <a:off x="11494295" y="2493169"/>
                <a:ext cx="195261" cy="235743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3" name="Дуга 132"/>
              <p:cNvSpPr/>
              <p:nvPr/>
            </p:nvSpPr>
            <p:spPr>
              <a:xfrm>
                <a:off x="11499057" y="2455069"/>
                <a:ext cx="235742" cy="283368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34" name="Группа 133"/>
          <p:cNvGrpSpPr/>
          <p:nvPr/>
        </p:nvGrpSpPr>
        <p:grpSpPr>
          <a:xfrm>
            <a:off x="3714750" y="3405982"/>
            <a:ext cx="257174" cy="283368"/>
            <a:chOff x="2886075" y="2078832"/>
            <a:chExt cx="257174" cy="283368"/>
          </a:xfrm>
        </p:grpSpPr>
        <p:sp>
          <p:nvSpPr>
            <p:cNvPr id="135" name="Овал 134"/>
            <p:cNvSpPr/>
            <p:nvPr/>
          </p:nvSpPr>
          <p:spPr>
            <a:xfrm>
              <a:off x="2886075" y="2150270"/>
              <a:ext cx="112700" cy="1143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6" name="Группа 135"/>
            <p:cNvGrpSpPr/>
            <p:nvPr/>
          </p:nvGrpSpPr>
          <p:grpSpPr>
            <a:xfrm rot="2262255">
              <a:off x="2902745" y="2078832"/>
              <a:ext cx="240504" cy="283368"/>
              <a:chOff x="11494295" y="2455069"/>
              <a:chExt cx="240504" cy="283368"/>
            </a:xfrm>
          </p:grpSpPr>
          <p:sp>
            <p:nvSpPr>
              <p:cNvPr id="137" name="Дуга 136"/>
              <p:cNvSpPr/>
              <p:nvPr/>
            </p:nvSpPr>
            <p:spPr>
              <a:xfrm>
                <a:off x="11496675" y="2538414"/>
                <a:ext cx="147637" cy="157162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8" name="Дуга 137"/>
              <p:cNvSpPr/>
              <p:nvPr/>
            </p:nvSpPr>
            <p:spPr>
              <a:xfrm>
                <a:off x="11494295" y="2493169"/>
                <a:ext cx="195261" cy="235743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9" name="Дуга 138"/>
              <p:cNvSpPr/>
              <p:nvPr/>
            </p:nvSpPr>
            <p:spPr>
              <a:xfrm>
                <a:off x="11499057" y="2455069"/>
                <a:ext cx="235742" cy="283368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40" name="Группа 139"/>
          <p:cNvGrpSpPr/>
          <p:nvPr/>
        </p:nvGrpSpPr>
        <p:grpSpPr>
          <a:xfrm>
            <a:off x="3705225" y="3815557"/>
            <a:ext cx="257174" cy="283368"/>
            <a:chOff x="2886075" y="2078832"/>
            <a:chExt cx="257174" cy="283368"/>
          </a:xfrm>
        </p:grpSpPr>
        <p:sp>
          <p:nvSpPr>
            <p:cNvPr id="141" name="Овал 140"/>
            <p:cNvSpPr/>
            <p:nvPr/>
          </p:nvSpPr>
          <p:spPr>
            <a:xfrm>
              <a:off x="2886075" y="2150270"/>
              <a:ext cx="112700" cy="1143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2" name="Группа 141"/>
            <p:cNvGrpSpPr/>
            <p:nvPr/>
          </p:nvGrpSpPr>
          <p:grpSpPr>
            <a:xfrm rot="2262255">
              <a:off x="2902745" y="2078832"/>
              <a:ext cx="240504" cy="283368"/>
              <a:chOff x="11494295" y="2455069"/>
              <a:chExt cx="240504" cy="283368"/>
            </a:xfrm>
          </p:grpSpPr>
          <p:sp>
            <p:nvSpPr>
              <p:cNvPr id="143" name="Дуга 142"/>
              <p:cNvSpPr/>
              <p:nvPr/>
            </p:nvSpPr>
            <p:spPr>
              <a:xfrm>
                <a:off x="11496675" y="2538414"/>
                <a:ext cx="147637" cy="157162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4" name="Дуга 143"/>
              <p:cNvSpPr/>
              <p:nvPr/>
            </p:nvSpPr>
            <p:spPr>
              <a:xfrm>
                <a:off x="11494295" y="2493169"/>
                <a:ext cx="195261" cy="235743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5" name="Дуга 144"/>
              <p:cNvSpPr/>
              <p:nvPr/>
            </p:nvSpPr>
            <p:spPr>
              <a:xfrm>
                <a:off x="11499057" y="2455069"/>
                <a:ext cx="235742" cy="283368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46" name="Группа 145"/>
          <p:cNvGrpSpPr/>
          <p:nvPr/>
        </p:nvGrpSpPr>
        <p:grpSpPr>
          <a:xfrm>
            <a:off x="3705225" y="4237832"/>
            <a:ext cx="257174" cy="283368"/>
            <a:chOff x="2886075" y="2078832"/>
            <a:chExt cx="257174" cy="283368"/>
          </a:xfrm>
        </p:grpSpPr>
        <p:sp>
          <p:nvSpPr>
            <p:cNvPr id="147" name="Овал 146"/>
            <p:cNvSpPr/>
            <p:nvPr/>
          </p:nvSpPr>
          <p:spPr>
            <a:xfrm>
              <a:off x="2886075" y="2150270"/>
              <a:ext cx="112700" cy="1143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8" name="Группа 147"/>
            <p:cNvGrpSpPr/>
            <p:nvPr/>
          </p:nvGrpSpPr>
          <p:grpSpPr>
            <a:xfrm rot="2262255">
              <a:off x="2902745" y="2078832"/>
              <a:ext cx="240504" cy="283368"/>
              <a:chOff x="11494295" y="2455069"/>
              <a:chExt cx="240504" cy="283368"/>
            </a:xfrm>
          </p:grpSpPr>
          <p:sp>
            <p:nvSpPr>
              <p:cNvPr id="149" name="Дуга 148"/>
              <p:cNvSpPr/>
              <p:nvPr/>
            </p:nvSpPr>
            <p:spPr>
              <a:xfrm>
                <a:off x="11496675" y="2538414"/>
                <a:ext cx="147637" cy="157162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0" name="Дуга 149"/>
              <p:cNvSpPr/>
              <p:nvPr/>
            </p:nvSpPr>
            <p:spPr>
              <a:xfrm>
                <a:off x="11494295" y="2493169"/>
                <a:ext cx="195261" cy="235743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1" name="Дуга 150"/>
              <p:cNvSpPr/>
              <p:nvPr/>
            </p:nvSpPr>
            <p:spPr>
              <a:xfrm>
                <a:off x="11499057" y="2455069"/>
                <a:ext cx="235742" cy="283368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52" name="Группа 151"/>
          <p:cNvGrpSpPr/>
          <p:nvPr/>
        </p:nvGrpSpPr>
        <p:grpSpPr>
          <a:xfrm>
            <a:off x="3705225" y="4647407"/>
            <a:ext cx="257174" cy="283368"/>
            <a:chOff x="2886075" y="2078832"/>
            <a:chExt cx="257174" cy="283368"/>
          </a:xfrm>
        </p:grpSpPr>
        <p:sp>
          <p:nvSpPr>
            <p:cNvPr id="153" name="Овал 152"/>
            <p:cNvSpPr/>
            <p:nvPr/>
          </p:nvSpPr>
          <p:spPr>
            <a:xfrm>
              <a:off x="2886075" y="2150270"/>
              <a:ext cx="112700" cy="1143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4" name="Группа 153"/>
            <p:cNvGrpSpPr/>
            <p:nvPr/>
          </p:nvGrpSpPr>
          <p:grpSpPr>
            <a:xfrm rot="2262255">
              <a:off x="2902745" y="2078832"/>
              <a:ext cx="240504" cy="283368"/>
              <a:chOff x="11494295" y="2455069"/>
              <a:chExt cx="240504" cy="283368"/>
            </a:xfrm>
          </p:grpSpPr>
          <p:sp>
            <p:nvSpPr>
              <p:cNvPr id="155" name="Дуга 154"/>
              <p:cNvSpPr/>
              <p:nvPr/>
            </p:nvSpPr>
            <p:spPr>
              <a:xfrm>
                <a:off x="11496675" y="2538414"/>
                <a:ext cx="147637" cy="157162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6" name="Дуга 155"/>
              <p:cNvSpPr/>
              <p:nvPr/>
            </p:nvSpPr>
            <p:spPr>
              <a:xfrm>
                <a:off x="11494295" y="2493169"/>
                <a:ext cx="195261" cy="235743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" name="Дуга 156"/>
              <p:cNvSpPr/>
              <p:nvPr/>
            </p:nvSpPr>
            <p:spPr>
              <a:xfrm>
                <a:off x="11499057" y="2455069"/>
                <a:ext cx="235742" cy="283368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58" name="Группа 157"/>
          <p:cNvGrpSpPr/>
          <p:nvPr/>
        </p:nvGrpSpPr>
        <p:grpSpPr>
          <a:xfrm>
            <a:off x="3714750" y="5104607"/>
            <a:ext cx="257174" cy="283368"/>
            <a:chOff x="2886075" y="2078832"/>
            <a:chExt cx="257174" cy="283368"/>
          </a:xfrm>
        </p:grpSpPr>
        <p:sp>
          <p:nvSpPr>
            <p:cNvPr id="159" name="Овал 158"/>
            <p:cNvSpPr/>
            <p:nvPr/>
          </p:nvSpPr>
          <p:spPr>
            <a:xfrm>
              <a:off x="2886075" y="2150270"/>
              <a:ext cx="112700" cy="1143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0" name="Группа 159"/>
            <p:cNvGrpSpPr/>
            <p:nvPr/>
          </p:nvGrpSpPr>
          <p:grpSpPr>
            <a:xfrm rot="2262255">
              <a:off x="2902745" y="2078832"/>
              <a:ext cx="240504" cy="283368"/>
              <a:chOff x="11494295" y="2455069"/>
              <a:chExt cx="240504" cy="283368"/>
            </a:xfrm>
          </p:grpSpPr>
          <p:sp>
            <p:nvSpPr>
              <p:cNvPr id="161" name="Дуга 160"/>
              <p:cNvSpPr/>
              <p:nvPr/>
            </p:nvSpPr>
            <p:spPr>
              <a:xfrm>
                <a:off x="11496675" y="2538414"/>
                <a:ext cx="147637" cy="157162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Дуга 161"/>
              <p:cNvSpPr/>
              <p:nvPr/>
            </p:nvSpPr>
            <p:spPr>
              <a:xfrm>
                <a:off x="11494295" y="2493169"/>
                <a:ext cx="195261" cy="235743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3" name="Дуга 162"/>
              <p:cNvSpPr/>
              <p:nvPr/>
            </p:nvSpPr>
            <p:spPr>
              <a:xfrm>
                <a:off x="11499057" y="2455069"/>
                <a:ext cx="235742" cy="283368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64" name="Группа 163"/>
          <p:cNvGrpSpPr/>
          <p:nvPr/>
        </p:nvGrpSpPr>
        <p:grpSpPr>
          <a:xfrm>
            <a:off x="3705225" y="5542757"/>
            <a:ext cx="257174" cy="283368"/>
            <a:chOff x="2886075" y="2078832"/>
            <a:chExt cx="257174" cy="283368"/>
          </a:xfrm>
        </p:grpSpPr>
        <p:sp>
          <p:nvSpPr>
            <p:cNvPr id="165" name="Овал 164"/>
            <p:cNvSpPr/>
            <p:nvPr/>
          </p:nvSpPr>
          <p:spPr>
            <a:xfrm>
              <a:off x="2886075" y="2150270"/>
              <a:ext cx="112700" cy="1143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6" name="Группа 165"/>
            <p:cNvGrpSpPr/>
            <p:nvPr/>
          </p:nvGrpSpPr>
          <p:grpSpPr>
            <a:xfrm rot="2262255">
              <a:off x="2902745" y="2078832"/>
              <a:ext cx="240504" cy="283368"/>
              <a:chOff x="11494295" y="2455069"/>
              <a:chExt cx="240504" cy="283368"/>
            </a:xfrm>
          </p:grpSpPr>
          <p:sp>
            <p:nvSpPr>
              <p:cNvPr id="167" name="Дуга 166"/>
              <p:cNvSpPr/>
              <p:nvPr/>
            </p:nvSpPr>
            <p:spPr>
              <a:xfrm>
                <a:off x="11496675" y="2538414"/>
                <a:ext cx="147637" cy="157162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8" name="Дуга 167"/>
              <p:cNvSpPr/>
              <p:nvPr/>
            </p:nvSpPr>
            <p:spPr>
              <a:xfrm>
                <a:off x="11494295" y="2493169"/>
                <a:ext cx="195261" cy="235743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9" name="Дуга 168"/>
              <p:cNvSpPr/>
              <p:nvPr/>
            </p:nvSpPr>
            <p:spPr>
              <a:xfrm>
                <a:off x="11499057" y="2455069"/>
                <a:ext cx="235742" cy="283368"/>
              </a:xfrm>
              <a:prstGeom prst="arc">
                <a:avLst/>
              </a:pr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93" name="图片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90947" y="1524725"/>
            <a:ext cx="180276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" name="Picture 12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94" y="2893293"/>
            <a:ext cx="2600191" cy="207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Скругленная прямоугольная выноска 194"/>
          <p:cNvSpPr/>
          <p:nvPr/>
        </p:nvSpPr>
        <p:spPr>
          <a:xfrm>
            <a:off x="9130921" y="1493882"/>
            <a:ext cx="1869743" cy="1135743"/>
          </a:xfrm>
          <a:prstGeom prst="wedgeRoundRectCallout">
            <a:avLst>
              <a:gd name="adj1" fmla="val -22191"/>
              <a:gd name="adj2" fmla="val 7815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6" name="Picture 20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154" y="3089734"/>
            <a:ext cx="1214664" cy="149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Прямоугольник 196"/>
          <p:cNvSpPr/>
          <p:nvPr/>
        </p:nvSpPr>
        <p:spPr>
          <a:xfrm>
            <a:off x="6560457" y="4602126"/>
            <a:ext cx="1770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altLang="ru-RU" dirty="0" smtClean="0">
                <a:latin typeface="Calibri" panose="020F0502020204030204" pitchFamily="34" charset="0"/>
              </a:rPr>
              <a:t>TCP/IP/4G/</a:t>
            </a:r>
            <a:r>
              <a:rPr lang="ro-RO" altLang="ru-RU" dirty="0" smtClean="0">
                <a:latin typeface="Calibri" panose="020F0502020204030204" pitchFamily="34" charset="0"/>
              </a:rPr>
              <a:t>GSM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8" name="Стрелка вниз 197"/>
          <p:cNvSpPr/>
          <p:nvPr/>
        </p:nvSpPr>
        <p:spPr>
          <a:xfrm rot="16200000">
            <a:off x="6213205" y="3426195"/>
            <a:ext cx="228600" cy="904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9" name="Стрелка вниз 198"/>
          <p:cNvSpPr/>
          <p:nvPr/>
        </p:nvSpPr>
        <p:spPr>
          <a:xfrm rot="16200000">
            <a:off x="8452099" y="3410954"/>
            <a:ext cx="228600" cy="904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0" name="Picture 23" descr="Image result for billi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402" y="5316439"/>
            <a:ext cx="1614737" cy="103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" name="Скругленная прямоугольная выноска 200"/>
          <p:cNvSpPr/>
          <p:nvPr/>
        </p:nvSpPr>
        <p:spPr>
          <a:xfrm flipH="1" flipV="1">
            <a:off x="9200194" y="5262314"/>
            <a:ext cx="1869743" cy="1135743"/>
          </a:xfrm>
          <a:prstGeom prst="wedgeRoundRectCallout">
            <a:avLst>
              <a:gd name="adj1" fmla="val -22191"/>
              <a:gd name="adj2" fmla="val 7815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" name="Прямоугольник 201"/>
          <p:cNvSpPr/>
          <p:nvPr/>
        </p:nvSpPr>
        <p:spPr>
          <a:xfrm>
            <a:off x="9467850" y="5330535"/>
            <a:ext cx="676275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3" name="Picture 2" descr="http://novaservice.org/wp-content/uploads/Partea_stinga-v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5" y="0"/>
            <a:ext cx="195262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Picture 4" descr="Related 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16449" y="2876201"/>
            <a:ext cx="1272969" cy="168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6454" y="5957239"/>
            <a:ext cx="2193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/>
              <a:t>Senzori p/u măsurare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09209" y="4460780"/>
            <a:ext cx="1380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o-RO" dirty="0"/>
              <a:t>Transmițător de </a:t>
            </a:r>
            <a:r>
              <a:rPr lang="ro-RO" dirty="0" smtClean="0"/>
              <a:t>date</a:t>
            </a:r>
            <a:endParaRPr lang="ro-RO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63289" y="1758013"/>
            <a:ext cx="1060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o-RO" dirty="0"/>
              <a:t>Stocarea </a:t>
            </a:r>
            <a:r>
              <a:rPr lang="ro-RO" dirty="0" smtClean="0"/>
              <a:t>datelor</a:t>
            </a:r>
            <a:endParaRPr lang="ro-RO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960053" y="5566196"/>
            <a:ext cx="1297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o-RO" dirty="0"/>
              <a:t>Prelucrarea datelor</a:t>
            </a:r>
          </a:p>
        </p:txBody>
      </p:sp>
      <p:sp>
        <p:nvSpPr>
          <p:cNvPr id="170" name="Номер слайда 1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31DD-29D0-4640-9888-342A79C2491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1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Securitatea</a:t>
            </a:r>
            <a:r>
              <a:rPr lang="en-US" b="1" dirty="0" smtClean="0"/>
              <a:t> </a:t>
            </a:r>
            <a:r>
              <a:rPr lang="ro-RO" b="1" dirty="0" smtClean="0"/>
              <a:t>și </a:t>
            </a:r>
            <a:r>
              <a:rPr lang="en-US" b="1" dirty="0" err="1" smtClean="0"/>
              <a:t>fiabilitatea</a:t>
            </a:r>
            <a:r>
              <a:rPr lang="en-US" b="1" dirty="0" smtClean="0"/>
              <a:t> </a:t>
            </a:r>
            <a:r>
              <a:rPr lang="en-US" b="1" dirty="0" err="1" smtClean="0"/>
              <a:t>sistemului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1143" y="2077679"/>
            <a:ext cx="7945748" cy="34804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RO" sz="2400" dirty="0" smtClean="0"/>
              <a:t> Fiecare </a:t>
            </a:r>
            <a:r>
              <a:rPr lang="ro-RO" sz="2400" dirty="0" smtClean="0"/>
              <a:t>senzor </a:t>
            </a:r>
            <a:r>
              <a:rPr lang="ro-RO" sz="2400" dirty="0"/>
              <a:t>este dotat cu sursă proprie de </a:t>
            </a:r>
            <a:r>
              <a:rPr lang="ro-RO" sz="2400" dirty="0" smtClean="0"/>
              <a:t>energie;</a:t>
            </a:r>
            <a:endParaRPr lang="ro-RO" sz="2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RO" sz="2400" dirty="0" smtClean="0"/>
              <a:t> Alarmă </a:t>
            </a:r>
            <a:r>
              <a:rPr lang="ro-RO" sz="2400" dirty="0"/>
              <a:t>cu detectarea senzorului </a:t>
            </a:r>
            <a:r>
              <a:rPr lang="ro-RO" sz="2400" dirty="0" smtClean="0"/>
              <a:t>deteriorat;</a:t>
            </a:r>
            <a:endParaRPr lang="ro-RO" sz="2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RO" sz="2400" dirty="0" smtClean="0"/>
              <a:t> Canal </a:t>
            </a:r>
            <a:r>
              <a:rPr lang="ro-RO" sz="2400" dirty="0"/>
              <a:t>securizat de transmitere a </a:t>
            </a:r>
            <a:r>
              <a:rPr lang="ro-RO" sz="2400" dirty="0" smtClean="0"/>
              <a:t>datelor;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RO" sz="2400" dirty="0" smtClean="0"/>
              <a:t> Vizibilitatea datelor în timp real;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RO" sz="2400" dirty="0"/>
              <a:t> </a:t>
            </a:r>
            <a:r>
              <a:rPr lang="ro-RO" sz="2400" dirty="0" smtClean="0"/>
              <a:t>Funcționare 24</a:t>
            </a:r>
            <a:r>
              <a:rPr lang="ru-RU" altLang="ru-RU" sz="2400" dirty="0" smtClean="0">
                <a:latin typeface="Calibri" panose="020F0502020204030204" pitchFamily="34" charset="0"/>
              </a:rPr>
              <a:t>/</a:t>
            </a:r>
            <a:r>
              <a:rPr lang="ro-RO" altLang="ru-RU" sz="2400" dirty="0" smtClean="0">
                <a:latin typeface="Calibri" panose="020F0502020204030204" pitchFamily="34" charset="0"/>
              </a:rPr>
              <a:t>7.</a:t>
            </a:r>
            <a:endParaRPr lang="ro-RO" sz="2400" dirty="0"/>
          </a:p>
          <a:p>
            <a:pPr>
              <a:lnSpc>
                <a:spcPct val="150000"/>
              </a:lnSpc>
            </a:pPr>
            <a:endParaRPr lang="ro-RO" sz="2400" dirty="0" smtClean="0"/>
          </a:p>
          <a:p>
            <a:pPr marL="0" indent="0">
              <a:lnSpc>
                <a:spcPct val="150000"/>
              </a:lnSpc>
              <a:buNone/>
            </a:pPr>
            <a:endParaRPr lang="ru-RU" sz="2400" dirty="0"/>
          </a:p>
        </p:txBody>
      </p:sp>
      <p:pic>
        <p:nvPicPr>
          <p:cNvPr id="4" name="Picture 2" descr="http://novaservice.org/wp-content/uploads/Partea_stinga-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5" y="0"/>
            <a:ext cx="195262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971" y="2077679"/>
            <a:ext cx="4233980" cy="4015871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31DD-29D0-4640-9888-342A79C2491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61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/>
              <a:t>Analiza comparativă a </a:t>
            </a:r>
            <a:r>
              <a:rPr lang="en-US" b="1" dirty="0" err="1" smtClean="0"/>
              <a:t>sistemelor</a:t>
            </a:r>
            <a:r>
              <a:rPr lang="en-US" b="1" dirty="0" smtClean="0"/>
              <a:t> </a:t>
            </a:r>
            <a:r>
              <a:rPr lang="ro-RO" b="1" dirty="0" smtClean="0"/>
              <a:t>de încălzire</a:t>
            </a:r>
            <a:endParaRPr lang="ru-RU" b="1" dirty="0"/>
          </a:p>
        </p:txBody>
      </p:sp>
      <p:pic>
        <p:nvPicPr>
          <p:cNvPr id="4" name="Picture 2" descr="http://novaservice.org/wp-content/uploads/Partea_stinga-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5" y="0"/>
            <a:ext cx="195262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" y="1340266"/>
            <a:ext cx="4233533" cy="4482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96417" y="1309688"/>
            <a:ext cx="4233533" cy="44821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42005" y="5791789"/>
            <a:ext cx="1310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orizontal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28858" y="5803059"/>
            <a:ext cx="1128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400" b="1" dirty="0" smtClean="0"/>
              <a:t>vertical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31DD-29D0-4640-9888-342A79C2491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95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/>
              <a:t>Elemente de cost p/u sistem orizontal nou</a:t>
            </a:r>
            <a:endParaRPr lang="ru-RU" b="1" dirty="0"/>
          </a:p>
        </p:txBody>
      </p:sp>
      <p:pic>
        <p:nvPicPr>
          <p:cNvPr id="8" name="Picture 2" descr="http://novaservice.org/wp-content/uploads/Partea_stinga-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5" y="0"/>
            <a:ext cx="195262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8664" y="1411705"/>
            <a:ext cx="8513217" cy="23032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1120" y="3714944"/>
            <a:ext cx="4017028" cy="25190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1771" y="4459898"/>
            <a:ext cx="3134104" cy="113299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31DD-29D0-4640-9888-342A79C2491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4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8475"/>
          </a:xfrm>
        </p:spPr>
        <p:txBody>
          <a:bodyPr/>
          <a:lstStyle/>
          <a:p>
            <a:r>
              <a:rPr lang="ro-RO" b="1" dirty="0" smtClean="0"/>
              <a:t>Elemente de cost pentru sistem vertical nou cu senzori de temperatură </a:t>
            </a:r>
            <a:r>
              <a:rPr lang="ro-RO" b="1" dirty="0" err="1" smtClean="0"/>
              <a:t>LoRa</a:t>
            </a:r>
            <a:endParaRPr lang="ro-RO" b="1" dirty="0"/>
          </a:p>
        </p:txBody>
      </p:sp>
      <p:pic>
        <p:nvPicPr>
          <p:cNvPr id="7" name="Picture 2" descr="http://novaservice.org/wp-content/uploads/Partea_stinga-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5" y="0"/>
            <a:ext cx="195262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4390" y="1879600"/>
            <a:ext cx="2793912" cy="36926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811" y="4957720"/>
            <a:ext cx="3077512" cy="11516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9414" y="1879600"/>
            <a:ext cx="5240535" cy="380330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31DD-29D0-4640-9888-342A79C2491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9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439</Words>
  <Application>Microsoft Office PowerPoint</Application>
  <PresentationFormat>Широкоэкранный</PresentationFormat>
  <Paragraphs>106</Paragraphs>
  <Slides>19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Тема Office</vt:lpstr>
      <vt:lpstr>SISTEM TELEMETRIC folosit la evidența consumului de energie termică</vt:lpstr>
      <vt:lpstr>Ce este telemetria?</vt:lpstr>
      <vt:lpstr>Situația existentă</vt:lpstr>
      <vt:lpstr>Sistemul telemetric p/u contorizarea en. termice</vt:lpstr>
      <vt:lpstr>Implementarea practică a sistemului telemetric</vt:lpstr>
      <vt:lpstr>Securitatea și fiabilitatea sistemului</vt:lpstr>
      <vt:lpstr>Analiza comparativă a sistemelor de încălzire</vt:lpstr>
      <vt:lpstr>Elemente de cost p/u sistem orizontal nou</vt:lpstr>
      <vt:lpstr>Elemente de cost pentru sistem vertical nou cu senzori de temperatură LoRa</vt:lpstr>
      <vt:lpstr>Elemente de cost pentru sistem vertical nou cu contor de energie termică LoRa</vt:lpstr>
      <vt:lpstr>Elemente de cost pentru modernizare sistem vertical cu contor de apă prin ultrasunet LoRa</vt:lpstr>
      <vt:lpstr>Elemente de cost pentru modernizare sistem vertical cu senzor de temperatură LoRa</vt:lpstr>
      <vt:lpstr>Elemente de cost pentru modernizare sistem vertical cu contor de energie termică LoRa</vt:lpstr>
      <vt:lpstr>Valori rezultante comparative</vt:lpstr>
      <vt:lpstr>Relația consumator - gestionar - termoelectrica</vt:lpstr>
      <vt:lpstr>Metoda de facturare</vt:lpstr>
      <vt:lpstr>Facturarea</vt:lpstr>
      <vt:lpstr>Concluzii</vt:lpstr>
      <vt:lpstr>Mulțumesc de atenție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TELEMETRIC transfer eficient de informații pentru evidența consumul de energie termică</dc:title>
  <dc:creator>Sergiu</dc:creator>
  <cp:lastModifiedBy>Mihai Braguta</cp:lastModifiedBy>
  <cp:revision>80</cp:revision>
  <dcterms:created xsi:type="dcterms:W3CDTF">2018-05-14T11:20:40Z</dcterms:created>
  <dcterms:modified xsi:type="dcterms:W3CDTF">2018-06-21T05:30:04Z</dcterms:modified>
</cp:coreProperties>
</file>