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60" r:id="rId5"/>
    <p:sldId id="261" r:id="rId6"/>
    <p:sldId id="262" r:id="rId7"/>
    <p:sldId id="264" r:id="rId8"/>
    <p:sldId id="266" r:id="rId9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1652" autoAdjust="0"/>
  </p:normalViewPr>
  <p:slideViewPr>
    <p:cSldViewPr>
      <p:cViewPr>
        <p:scale>
          <a:sx n="100" d="100"/>
          <a:sy n="100" d="100"/>
        </p:scale>
        <p:origin x="-1944" y="-9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403415" y="123478"/>
            <a:ext cx="464400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DIREC</a:t>
            </a:r>
            <a:r>
              <a:rPr lang="ro-RO" altLang="ko-KR" sz="32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ȚIA MUNICIPALĂ PENTRU PROTECȚIA DREPTURILOR COPILULUI</a:t>
            </a:r>
            <a:endParaRPr lang="en-US" altLang="ko-KR" sz="3200" b="1" dirty="0" smtClean="0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419" y="2875384"/>
            <a:ext cx="1857375" cy="1800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04" y="0"/>
            <a:ext cx="7704856" cy="884466"/>
          </a:xfrm>
          <a:noFill/>
        </p:spPr>
        <p:txBody>
          <a:bodyPr/>
          <a:lstStyle/>
          <a:p>
            <a:pPr algn="ctr"/>
            <a:r>
              <a:rPr lang="vi-VN" sz="2800" dirty="0"/>
              <a:t>Date statistice privind copiii rămaşi fără </a:t>
            </a:r>
            <a:r>
              <a:rPr lang="ro-RO" sz="2800" dirty="0" smtClean="0"/>
              <a:t/>
            </a:r>
            <a:br>
              <a:rPr lang="ro-RO" sz="2800" dirty="0" smtClean="0"/>
            </a:br>
            <a:r>
              <a:rPr lang="vi-VN" sz="2800" dirty="0" smtClean="0"/>
              <a:t>supravegherea părintea</a:t>
            </a:r>
            <a:r>
              <a:rPr lang="ro-RO" sz="2800" dirty="0" err="1" smtClean="0"/>
              <a:t>scă</a:t>
            </a:r>
            <a:endParaRPr lang="vi-VN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9045580"/>
              </p:ext>
            </p:extLst>
          </p:nvPr>
        </p:nvGraphicFramePr>
        <p:xfrm>
          <a:off x="395288" y="1131888"/>
          <a:ext cx="8497888" cy="3757216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360288"/>
                <a:gridCol w="3744416"/>
                <a:gridCol w="4393184"/>
              </a:tblGrid>
              <a:tr h="4744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3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2400" i="1" dirty="0">
                          <a:effectLst/>
                        </a:rPr>
                        <a:t>Categoria</a:t>
                      </a:r>
                      <a:endParaRPr lang="ru-RU" sz="24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2400" i="1" dirty="0">
                          <a:effectLst/>
                        </a:rPr>
                        <a:t>Date statistice</a:t>
                      </a:r>
                      <a:endParaRPr lang="ru-RU" sz="2400" i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i="1" dirty="0">
                          <a:effectLst/>
                        </a:rPr>
                        <a:t> 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44053"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2400" b="1" i="1" dirty="0" smtClean="0">
                          <a:effectLst/>
                        </a:rPr>
                        <a:t>                             Copii</a:t>
                      </a:r>
                      <a:r>
                        <a:rPr lang="en-US" sz="2400" b="1" i="1" dirty="0" err="1" smtClean="0">
                          <a:effectLst/>
                        </a:rPr>
                        <a:t>i</a:t>
                      </a:r>
                      <a:r>
                        <a:rPr lang="ro-RO" sz="2400" b="1" i="1" smtClean="0">
                          <a:effectLst/>
                        </a:rPr>
                        <a:t> străzii</a:t>
                      </a:r>
                      <a:endParaRPr lang="ru-RU" sz="24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44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3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 b="1" dirty="0">
                          <a:effectLst/>
                        </a:rPr>
                        <a:t>Numărul </a:t>
                      </a:r>
                      <a:r>
                        <a:rPr lang="ro-RO" sz="1600" b="1" dirty="0" smtClean="0">
                          <a:effectLst/>
                        </a:rPr>
                        <a:t>de cazuri </a:t>
                      </a:r>
                      <a:r>
                        <a:rPr lang="ro-RO" sz="1600" b="1" dirty="0">
                          <a:effectLst/>
                        </a:rPr>
                        <a:t>noi depistate în </a:t>
                      </a:r>
                      <a:endParaRPr lang="ro-RO" sz="1600" b="1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 b="1" dirty="0" smtClean="0">
                          <a:effectLst/>
                        </a:rPr>
                        <a:t>perioada de </a:t>
                      </a:r>
                      <a:r>
                        <a:rPr lang="ro-RO" sz="1600" b="1" dirty="0">
                          <a:effectLst/>
                        </a:rPr>
                        <a:t>raportare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b="1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4234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3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 b="1" dirty="0">
                          <a:effectLst/>
                        </a:rPr>
                        <a:t>Numărul de razii efectuate </a:t>
                      </a:r>
                      <a:r>
                        <a:rPr lang="ro-RO" sz="1600" b="1" dirty="0" smtClean="0">
                          <a:effectLst/>
                        </a:rPr>
                        <a:t>în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 b="1" dirty="0" smtClean="0">
                          <a:effectLst/>
                        </a:rPr>
                        <a:t> </a:t>
                      </a:r>
                      <a:r>
                        <a:rPr lang="ro-RO" sz="1600" b="1" dirty="0">
                          <a:effectLst/>
                        </a:rPr>
                        <a:t>perioada </a:t>
                      </a:r>
                      <a:r>
                        <a:rPr lang="ro-RO" sz="1600" b="1" dirty="0" smtClean="0">
                          <a:effectLst/>
                        </a:rPr>
                        <a:t>de </a:t>
                      </a:r>
                      <a:r>
                        <a:rPr lang="ro-RO" sz="1600" b="1" dirty="0">
                          <a:effectLst/>
                        </a:rPr>
                        <a:t>raportare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b="1" dirty="0">
                          <a:solidFill>
                            <a:srgbClr val="C00000"/>
                          </a:solidFill>
                          <a:effectLst/>
                        </a:rPr>
                        <a:t>10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</a:rPr>
                        <a:t>1 deplasare la faţa locului a echipei </a:t>
                      </a:r>
                      <a:r>
                        <a:rPr lang="ro-RO" sz="1400" b="1" dirty="0" smtClean="0">
                          <a:effectLst/>
                        </a:rPr>
                        <a:t>multidisciplinare</a:t>
                      </a:r>
                      <a:r>
                        <a:rPr lang="ro-RO" sz="1400" b="1" baseline="0" dirty="0" smtClean="0">
                          <a:effectLst/>
                        </a:rPr>
                        <a:t> </a:t>
                      </a:r>
                      <a:r>
                        <a:rPr lang="ro-RO" sz="1400" b="1" dirty="0" smtClean="0">
                          <a:effectLst/>
                        </a:rPr>
                        <a:t>(medic</a:t>
                      </a:r>
                      <a:r>
                        <a:rPr lang="ro-RO" sz="1400" b="1" dirty="0">
                          <a:effectLst/>
                        </a:rPr>
                        <a:t>, poliţist, asistent social) într-o </a:t>
                      </a:r>
                      <a:r>
                        <a:rPr lang="ro-RO" sz="1400" b="1" dirty="0" smtClean="0">
                          <a:effectLst/>
                        </a:rPr>
                        <a:t>familie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400" b="1" dirty="0" smtClean="0">
                          <a:effectLst/>
                        </a:rPr>
                        <a:t> </a:t>
                      </a:r>
                      <a:r>
                        <a:rPr lang="ro-RO" sz="1400" b="1" dirty="0">
                          <a:effectLst/>
                        </a:rPr>
                        <a:t>dezorganizată pentru a monitoriza situaţia şi </a:t>
                      </a:r>
                      <a:endParaRPr lang="ro-RO" sz="1400" b="1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400" b="1" dirty="0" smtClean="0">
                          <a:effectLst/>
                        </a:rPr>
                        <a:t>condiţiile </a:t>
                      </a:r>
                      <a:r>
                        <a:rPr lang="ro-RO" sz="1400" b="1" dirty="0">
                          <a:effectLst/>
                        </a:rPr>
                        <a:t>de trai a copiilor din ea.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117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3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</a:rPr>
                        <a:t>Numărul de copii depistaţi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o-RO" sz="1400" b="1" dirty="0">
                          <a:effectLst/>
                        </a:rPr>
                        <a:t>copii fără supravegherea părinţilor -0;</a:t>
                      </a:r>
                      <a:endParaRPr lang="ru-RU" sz="1400" b="1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1590" algn="l"/>
                        </a:tabLst>
                      </a:pPr>
                      <a:r>
                        <a:rPr lang="ro-RO" sz="1400" b="1" dirty="0">
                          <a:effectLst/>
                        </a:rPr>
                        <a:t>1 cuplu mamă-copil din raionul </a:t>
                      </a:r>
                      <a:r>
                        <a:rPr lang="ro-RO" sz="1400" b="1" dirty="0" smtClean="0">
                          <a:effectLst/>
                        </a:rPr>
                        <a:t>Nisporeni</a:t>
                      </a: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21590" algn="l"/>
                        </a:tabLst>
                      </a:pPr>
                      <a:r>
                        <a:rPr lang="ro-RO" sz="1400" b="1" dirty="0" smtClean="0">
                          <a:effectLst/>
                        </a:rPr>
                        <a:t> </a:t>
                      </a:r>
                      <a:r>
                        <a:rPr lang="ro-RO" sz="1400" b="1" dirty="0">
                          <a:effectLst/>
                        </a:rPr>
                        <a:t>(a fost sesizată autoritatea tutelară locală</a:t>
                      </a:r>
                      <a:r>
                        <a:rPr lang="ro-RO" sz="1400" b="1" dirty="0" smtClean="0">
                          <a:effectLst/>
                        </a:rPr>
                        <a:t>)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1590" algn="l"/>
                        </a:tabLst>
                      </a:pP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7668344" cy="884466"/>
          </a:xfrm>
        </p:spPr>
        <p:txBody>
          <a:bodyPr/>
          <a:lstStyle/>
          <a:p>
            <a:pPr algn="ctr"/>
            <a:r>
              <a:rPr lang="ro-RO" sz="3200" dirty="0">
                <a:latin typeface="Times New Roman"/>
                <a:ea typeface="Times New Roman"/>
              </a:rPr>
              <a:t>Copiii victime ale violenţei, </a:t>
            </a:r>
            <a:r>
              <a:rPr lang="ro-RO" sz="3200" dirty="0" smtClean="0">
                <a:latin typeface="Times New Roman"/>
                <a:ea typeface="Times New Roman"/>
              </a:rPr>
              <a:t>neglijării, </a:t>
            </a:r>
            <a:br>
              <a:rPr lang="ro-RO" sz="3200" dirty="0" smtClean="0">
                <a:latin typeface="Times New Roman"/>
                <a:ea typeface="Times New Roman"/>
              </a:rPr>
            </a:br>
            <a:r>
              <a:rPr lang="ro-RO" sz="3200" dirty="0" smtClean="0">
                <a:latin typeface="Times New Roman"/>
                <a:ea typeface="Times New Roman"/>
              </a:rPr>
              <a:t>exploatării </a:t>
            </a:r>
            <a:r>
              <a:rPr lang="ro-RO" sz="3200" dirty="0">
                <a:latin typeface="Times New Roman"/>
                <a:ea typeface="Times New Roman"/>
              </a:rPr>
              <a:t>şi </a:t>
            </a:r>
            <a:r>
              <a:rPr lang="ro-RO" sz="3200" dirty="0" smtClean="0">
                <a:latin typeface="Times New Roman"/>
                <a:ea typeface="Times New Roman"/>
              </a:rPr>
              <a:t>traficului</a:t>
            </a:r>
            <a:endParaRPr lang="ru-RU" sz="3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346041366"/>
              </p:ext>
            </p:extLst>
          </p:nvPr>
        </p:nvGraphicFramePr>
        <p:xfrm>
          <a:off x="1990725" y="987570"/>
          <a:ext cx="6911976" cy="38879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65051"/>
                <a:gridCol w="4032448"/>
                <a:gridCol w="2314477"/>
              </a:tblGrid>
              <a:tr h="3888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o-RO" sz="13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300" b="1" dirty="0" smtClea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o-RO" sz="13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600" b="1" i="0" dirty="0">
                          <a:effectLst/>
                          <a:latin typeface="Times New Roman"/>
                          <a:ea typeface="Times New Roman"/>
                        </a:rPr>
                        <a:t>Număr total al fişelor de sesizare</a:t>
                      </a:r>
                      <a:r>
                        <a:rPr lang="ro-RO" sz="1600" b="1" dirty="0">
                          <a:effectLst/>
                          <a:latin typeface="Times New Roman"/>
                          <a:ea typeface="Times New Roman"/>
                        </a:rPr>
                        <a:t> a </a:t>
                      </a:r>
                      <a:r>
                        <a:rPr lang="ro-RO" sz="1600" b="1" dirty="0" err="1" smtClean="0">
                          <a:effectLst/>
                          <a:latin typeface="Times New Roman"/>
                          <a:ea typeface="Times New Roman"/>
                        </a:rPr>
                        <a:t>cazu</a:t>
                      </a:r>
                      <a:r>
                        <a:rPr lang="en-US" sz="1600" b="1" dirty="0" smtClean="0">
                          <a:effectLst/>
                          <a:latin typeface="Times New Roman"/>
                          <a:ea typeface="Times New Roman"/>
                        </a:rPr>
                        <a:t>r</a:t>
                      </a:r>
                      <a:r>
                        <a:rPr lang="ro-RO" sz="1600" b="1" dirty="0" smtClean="0">
                          <a:effectLst/>
                          <a:latin typeface="Times New Roman"/>
                          <a:ea typeface="Times New Roman"/>
                        </a:rPr>
                        <a:t>ilor</a:t>
                      </a:r>
                      <a:r>
                        <a:rPr lang="ro-RO" sz="1600" b="1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o-RO" sz="1600" b="1" dirty="0" smtClean="0">
                          <a:effectLst/>
                          <a:latin typeface="Times New Roman"/>
                          <a:ea typeface="Times New Roman"/>
                        </a:rPr>
                        <a:t> suspect</a:t>
                      </a:r>
                      <a:r>
                        <a:rPr lang="en-US" sz="1600" b="1" dirty="0" smtClean="0">
                          <a:effectLst/>
                          <a:latin typeface="Times New Roman"/>
                          <a:ea typeface="Times New Roman"/>
                        </a:rPr>
                        <a:t>e</a:t>
                      </a:r>
                      <a:r>
                        <a:rPr lang="ro-RO" sz="16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o-RO" sz="1600" b="1" dirty="0">
                          <a:effectLst/>
                          <a:latin typeface="Times New Roman"/>
                          <a:ea typeface="Times New Roman"/>
                        </a:rPr>
                        <a:t>de violenţă, neglijare, </a:t>
                      </a:r>
                      <a:endParaRPr lang="ro-RO" sz="16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600" b="1" dirty="0" smtClean="0">
                          <a:effectLst/>
                          <a:latin typeface="Times New Roman"/>
                          <a:ea typeface="Times New Roman"/>
                        </a:rPr>
                        <a:t>exploatare </a:t>
                      </a:r>
                      <a:r>
                        <a:rPr lang="ro-RO" sz="1600" b="1" dirty="0">
                          <a:effectLst/>
                          <a:latin typeface="Times New Roman"/>
                          <a:ea typeface="Times New Roman"/>
                        </a:rPr>
                        <a:t>şi trafic al copilului, din ei: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o-RO" sz="1800" b="1" dirty="0" smtClean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8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888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3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60020" algn="l"/>
                        </a:tabLst>
                      </a:pPr>
                      <a:r>
                        <a:rPr lang="ro-RO" sz="16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Confirmate</a:t>
                      </a: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6 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888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3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60020" algn="l"/>
                        </a:tabLst>
                      </a:pPr>
                      <a:r>
                        <a:rPr lang="ro-RO" sz="16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Neconfirmate</a:t>
                      </a: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888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Din cele confirmate:</a:t>
                      </a:r>
                      <a:endParaRPr lang="ru-RU" sz="18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888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3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60020" algn="l"/>
                        </a:tabLst>
                      </a:pPr>
                      <a:r>
                        <a:rPr lang="ro-RO" sz="1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abuz fizic</a:t>
                      </a:r>
                      <a:endParaRPr lang="ru-RU" sz="18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888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3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60020" algn="l"/>
                        </a:tabLst>
                      </a:pPr>
                      <a:r>
                        <a:rPr lang="ro-RO" sz="1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abuz emoţional</a:t>
                      </a:r>
                      <a:endParaRPr lang="ru-RU" sz="18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888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3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60020" algn="l"/>
                        </a:tabLst>
                      </a:pPr>
                      <a:r>
                        <a:rPr lang="ro-RO" sz="1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abuz sexual</a:t>
                      </a:r>
                      <a:endParaRPr lang="ru-RU" sz="18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888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3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60020" algn="l"/>
                        </a:tabLst>
                      </a:pPr>
                      <a:r>
                        <a:rPr lang="ro-RO" sz="1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neglijare</a:t>
                      </a:r>
                      <a:endParaRPr lang="ru-RU" sz="18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888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3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60020" algn="l"/>
                        </a:tabLst>
                      </a:pPr>
                      <a:r>
                        <a:rPr lang="ro-RO" sz="1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trafic</a:t>
                      </a:r>
                      <a:endParaRPr lang="ru-RU" sz="18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412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23478"/>
            <a:ext cx="7524328" cy="432048"/>
          </a:xfrm>
        </p:spPr>
        <p:txBody>
          <a:bodyPr/>
          <a:lstStyle/>
          <a:p>
            <a:pPr algn="ctr"/>
            <a:r>
              <a:rPr lang="ro-RO" dirty="0">
                <a:latin typeface="Times New Roman"/>
                <a:ea typeface="Times New Roman"/>
              </a:rPr>
              <a:t>Plasament de urgenţă/planificat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526539601"/>
              </p:ext>
            </p:extLst>
          </p:nvPr>
        </p:nvGraphicFramePr>
        <p:xfrm>
          <a:off x="1763687" y="699542"/>
          <a:ext cx="6984777" cy="42451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2560"/>
                <a:gridCol w="3365833"/>
                <a:gridCol w="3456384"/>
              </a:tblGrid>
              <a:tr h="2109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600" b="1" dirty="0">
                          <a:effectLst/>
                          <a:latin typeface="Times New Roman"/>
                          <a:ea typeface="Times New Roman"/>
                        </a:rPr>
                        <a:t>Numărul de plasamente de urgenţă: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o-RO" sz="16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din </a:t>
                      </a:r>
                      <a:r>
                        <a:rPr lang="ro-RO" sz="16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mun</a:t>
                      </a:r>
                      <a:r>
                        <a:rPr lang="en-US" sz="16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icipiul</a:t>
                      </a:r>
                      <a:r>
                        <a:rPr lang="en-US" sz="16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o-RO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Chişinău</a:t>
                      </a: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20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o-RO" sz="16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din republică</a:t>
                      </a: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20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o-RO" sz="1600" b="1" u="sng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fete</a:t>
                      </a: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3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ro-RO" sz="16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0-3 ani</a:t>
                      </a: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20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ro-RO" sz="16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3-7 ani</a:t>
                      </a: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20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ro-RO" sz="16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8-14 ani;</a:t>
                      </a: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20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ro-RO" sz="16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15-18 ani.</a:t>
                      </a: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20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79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o-RO" sz="1600" b="1" u="sng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Băieţi</a:t>
                      </a: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3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6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0-3 ani</a:t>
                      </a: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20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6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- 3-7 ani</a:t>
                      </a: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20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6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- 8-14 ani;</a:t>
                      </a: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20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6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- 15-18 ani</a:t>
                      </a: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20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314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88024" y="40035"/>
            <a:ext cx="43559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b="1" dirty="0" smtClean="0">
                <a:solidFill>
                  <a:srgbClr val="C00000"/>
                </a:solidFill>
              </a:rPr>
              <a:t>Cauza plasamentului de urgență</a:t>
            </a:r>
          </a:p>
          <a:p>
            <a:r>
              <a:rPr lang="ro-RO" b="1" dirty="0" smtClean="0">
                <a:latin typeface="Lucida Calligraphy" pitchFamily="66" charset="0"/>
              </a:rPr>
              <a:t>1</a:t>
            </a:r>
            <a:r>
              <a:rPr lang="ro-RO" dirty="0" smtClean="0">
                <a:latin typeface="Lucida Calligraphy" pitchFamily="66" charset="0"/>
              </a:rPr>
              <a:t> copil abandonat la maternitate, </a:t>
            </a:r>
            <a:endParaRPr lang="ru-RU" dirty="0" smtClean="0"/>
          </a:p>
          <a:p>
            <a:r>
              <a:rPr lang="ro-RO" b="1" dirty="0" smtClean="0">
                <a:latin typeface="Lucida Calligraphy" pitchFamily="66" charset="0"/>
              </a:rPr>
              <a:t>2</a:t>
            </a:r>
            <a:r>
              <a:rPr lang="ro-RO" dirty="0" smtClean="0">
                <a:latin typeface="Lucida Calligraphy" pitchFamily="66" charset="0"/>
              </a:rPr>
              <a:t> copii (tata condamnat, mama </a:t>
            </a:r>
          </a:p>
          <a:p>
            <a:r>
              <a:rPr lang="ro-RO" dirty="0" smtClean="0">
                <a:latin typeface="Lucida Calligraphy" pitchFamily="66" charset="0"/>
              </a:rPr>
              <a:t>duce un mod</a:t>
            </a:r>
            <a:r>
              <a:rPr lang="en-US" dirty="0" smtClean="0">
                <a:latin typeface="Lucida Calligraphy" pitchFamily="66" charset="0"/>
              </a:rPr>
              <a:t> </a:t>
            </a:r>
            <a:r>
              <a:rPr lang="ro-RO" dirty="0" smtClean="0">
                <a:latin typeface="Lucida Calligraphy" pitchFamily="66" charset="0"/>
              </a:rPr>
              <a:t>de </a:t>
            </a:r>
            <a:r>
              <a:rPr lang="ro-RO" dirty="0">
                <a:latin typeface="Lucida Calligraphy" pitchFamily="66" charset="0"/>
              </a:rPr>
              <a:t>viaţă amoral), </a:t>
            </a:r>
            <a:endParaRPr lang="ru-RU" dirty="0" smtClean="0"/>
          </a:p>
          <a:p>
            <a:r>
              <a:rPr lang="ro-RO" b="1" dirty="0" smtClean="0">
                <a:latin typeface="Lucida Calligraphy" pitchFamily="66" charset="0"/>
              </a:rPr>
              <a:t>2</a:t>
            </a:r>
            <a:r>
              <a:rPr lang="ro-RO" dirty="0" smtClean="0">
                <a:latin typeface="Lucida Calligraphy" pitchFamily="66" charset="0"/>
              </a:rPr>
              <a:t> copii (mama a rămas în stradă şi nu are condiţii să-i îngrijească)</a:t>
            </a:r>
          </a:p>
          <a:p>
            <a:endParaRPr lang="ro-RO" dirty="0">
              <a:latin typeface="Lucida Calligraphy" pitchFamily="66" charset="0"/>
            </a:endParaRPr>
          </a:p>
          <a:p>
            <a:r>
              <a:rPr lang="ro-RO" dirty="0" smtClean="0">
                <a:latin typeface="Lucida Calligraphy" pitchFamily="66" charset="0"/>
              </a:rPr>
              <a:t>      </a:t>
            </a:r>
          </a:p>
          <a:p>
            <a:r>
              <a:rPr lang="ro-RO" dirty="0">
                <a:latin typeface="Lucida Calligraphy" pitchFamily="66" charset="0"/>
              </a:rPr>
              <a:t> </a:t>
            </a:r>
            <a:r>
              <a:rPr lang="ro-RO" dirty="0" smtClean="0">
                <a:latin typeface="Lucida Calligraphy" pitchFamily="66" charset="0"/>
              </a:rPr>
              <a:t>            Plasament planificat -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480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7984" y="12347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o-RO" b="1" dirty="0">
                <a:latin typeface="Times New Roman"/>
                <a:ea typeface="Times New Roman"/>
              </a:rPr>
              <a:t>Copiii ai căror unicul </a:t>
            </a:r>
            <a:r>
              <a:rPr lang="ro-RO" b="1" dirty="0" smtClean="0">
                <a:latin typeface="Times New Roman"/>
                <a:ea typeface="Times New Roman"/>
              </a:rPr>
              <a:t>/ambii părinţi </a:t>
            </a:r>
          </a:p>
          <a:p>
            <a:pPr algn="ctr">
              <a:spcAft>
                <a:spcPts val="0"/>
              </a:spcAft>
            </a:pPr>
            <a:r>
              <a:rPr lang="ro-RO" b="1" dirty="0" smtClean="0">
                <a:latin typeface="Times New Roman"/>
                <a:ea typeface="Times New Roman"/>
              </a:rPr>
              <a:t>sunt </a:t>
            </a:r>
            <a:r>
              <a:rPr lang="ro-RO" b="1" dirty="0">
                <a:latin typeface="Times New Roman"/>
                <a:ea typeface="Times New Roman"/>
              </a:rPr>
              <a:t>plecaţi peste hotare depistaţi</a:t>
            </a:r>
            <a:endParaRPr lang="ru-RU" sz="1600" dirty="0">
              <a:latin typeface="Times New Roman"/>
              <a:ea typeface="Times New Roman"/>
            </a:endParaRPr>
          </a:p>
          <a:p>
            <a:pPr algn="ctr"/>
            <a:r>
              <a:rPr lang="ro-RO" b="1" dirty="0">
                <a:latin typeface="Times New Roman"/>
                <a:ea typeface="Times New Roman"/>
              </a:rPr>
              <a:t>în perioada nominalizată </a:t>
            </a:r>
            <a:endParaRPr lang="ro-RO" b="1" dirty="0" smtClean="0">
              <a:latin typeface="Times New Roman"/>
              <a:ea typeface="Times New Roman"/>
            </a:endParaRPr>
          </a:p>
          <a:p>
            <a:pPr algn="ctr"/>
            <a:endParaRPr lang="ro-RO" b="1" dirty="0">
              <a:latin typeface="Times New Roman"/>
            </a:endParaRPr>
          </a:p>
          <a:p>
            <a:pPr algn="ctr"/>
            <a:endParaRPr lang="ro-RO" b="1" dirty="0" smtClean="0">
              <a:latin typeface="Times New Roman"/>
            </a:endParaRPr>
          </a:p>
          <a:p>
            <a:pPr algn="ctr"/>
            <a:r>
              <a:rPr lang="ro-RO" b="1" dirty="0" smtClean="0">
                <a:latin typeface="Times New Roman"/>
              </a:rPr>
              <a:t>O fetiță cu vârsta cuprinsă </a:t>
            </a:r>
            <a:r>
              <a:rPr lang="ro-RO" b="1" dirty="0">
                <a:latin typeface="Times New Roman"/>
              </a:rPr>
              <a:t>î</a:t>
            </a:r>
            <a:r>
              <a:rPr lang="ro-RO" b="1" dirty="0" smtClean="0">
                <a:latin typeface="Times New Roman"/>
              </a:rPr>
              <a:t>ntre 3-7 anișori</a:t>
            </a:r>
          </a:p>
          <a:p>
            <a:pPr algn="ctr"/>
            <a:r>
              <a:rPr lang="ro-RO" b="1" dirty="0">
                <a:latin typeface="Times New Roman"/>
              </a:rPr>
              <a:t>A</a:t>
            </a:r>
            <a:r>
              <a:rPr lang="ro-RO" b="1" dirty="0" smtClean="0">
                <a:latin typeface="Times New Roman"/>
              </a:rPr>
              <a:t>supra ei a fost instituită tutela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660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76057" y="1203598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Vă mulțumesc pentru atenție!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972941"/>
            <a:ext cx="2987824" cy="2152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232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233</Words>
  <Application>Microsoft Office PowerPoint</Application>
  <PresentationFormat>On-screen Show (16:9)</PresentationFormat>
  <Paragraphs>110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Custom Design</vt:lpstr>
      <vt:lpstr>PowerPoint Presentation</vt:lpstr>
      <vt:lpstr>Date statistice privind copiii rămaşi fără  supravegherea părintească</vt:lpstr>
      <vt:lpstr>Copiii victime ale violenţei, neglijării,  exploatării şi traficului</vt:lpstr>
      <vt:lpstr>Plasament de urgenţă/planificat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Tatiana Lupașco</cp:lastModifiedBy>
  <cp:revision>41</cp:revision>
  <cp:lastPrinted>2018-10-01T05:09:03Z</cp:lastPrinted>
  <dcterms:created xsi:type="dcterms:W3CDTF">2014-04-01T16:27:38Z</dcterms:created>
  <dcterms:modified xsi:type="dcterms:W3CDTF">2018-10-02T06:00:35Z</dcterms:modified>
</cp:coreProperties>
</file>