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05" r:id="rId3"/>
    <p:sldId id="402" r:id="rId4"/>
    <p:sldId id="406" r:id="rId5"/>
    <p:sldId id="407" r:id="rId6"/>
    <p:sldId id="408" r:id="rId7"/>
    <p:sldId id="409" r:id="rId8"/>
    <p:sldId id="410" r:id="rId9"/>
    <p:sldId id="403" r:id="rId10"/>
    <p:sldId id="404" r:id="rId11"/>
    <p:sldId id="270" r:id="rId12"/>
    <p:sldId id="401" r:id="rId1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6370" autoAdjust="0"/>
  </p:normalViewPr>
  <p:slideViewPr>
    <p:cSldViewPr snapToGrid="0">
      <p:cViewPr varScale="1">
        <p:scale>
          <a:sx n="73" d="100"/>
          <a:sy n="73" d="100"/>
        </p:scale>
        <p:origin x="77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0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80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30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o-RO" sz="2300" dirty="0" smtClean="0"/>
              <a:t>*executat față</a:t>
            </a:r>
            <a:r>
              <a:rPr lang="ro-RO" sz="2300" baseline="0" dirty="0" smtClean="0"/>
              <a:t> de precizat (%)</a:t>
            </a:r>
          </a:p>
        </c:rich>
      </c:tx>
      <c:layout>
        <c:manualLayout>
          <c:xMode val="edge"/>
          <c:yMode val="edge"/>
          <c:x val="0.73486111111111163"/>
          <c:y val="0.92950690959101856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668621489685293E-3"/>
          <c:y val="0.36033158870983301"/>
          <c:w val="0.46514414760443568"/>
          <c:h val="0.63869774053341943"/>
        </c:manualLayout>
      </c:layout>
      <c:pie3DChart>
        <c:varyColors val="1"/>
        <c:ser>
          <c:idx val="0"/>
          <c:order val="0"/>
          <c:tx>
            <c:strRef>
              <c:f>Foaie1!$B$1</c:f>
              <c:strCache>
                <c:ptCount val="1"/>
                <c:pt idx="0">
                  <c:v>mil.lei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B82-42BC-80A0-3DD8B14353E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B82-42BC-80A0-3DD8B14353E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B82-42BC-80A0-3DD8B14353E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B82-42BC-80A0-3DD8B14353E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B82-42BC-80A0-3DD8B14353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Foaie1!$A$2:$A$6</c:f>
              <c:strCache>
                <c:ptCount val="4"/>
                <c:pt idx="0">
                  <c:v>Transferuri de la bugetul de stat (746,1 - executat 33,7%)</c:v>
                </c:pt>
                <c:pt idx="1">
                  <c:v>Defalcări de la impozite și taxe de stat (383,0 - executat 34,3%)</c:v>
                </c:pt>
                <c:pt idx="2">
                  <c:v>Venituri proprii  (120,5 - executat 25,2%)</c:v>
                </c:pt>
                <c:pt idx="3">
                  <c:v>Venituri colectate (30,1 - executat 30,4%)</c:v>
                </c:pt>
              </c:strCache>
            </c:strRef>
          </c:cat>
          <c:val>
            <c:numRef>
              <c:f>Foaie1!$B$2:$B$6</c:f>
              <c:numCache>
                <c:formatCode>General</c:formatCode>
                <c:ptCount val="4"/>
                <c:pt idx="0">
                  <c:v>746.1</c:v>
                </c:pt>
                <c:pt idx="1">
                  <c:v>383</c:v>
                </c:pt>
                <c:pt idx="2">
                  <c:v>120.5</c:v>
                </c:pt>
                <c:pt idx="3">
                  <c:v>30.1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82-42BC-80A0-3DD8B14353E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48351394735392833"/>
          <c:y val="1.8732825931775023E-2"/>
          <c:w val="0.51648605264607161"/>
          <c:h val="0.925562730652731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376805614085112E-3"/>
          <c:y val="0.39521178558507747"/>
          <c:w val="0.46283213656953592"/>
          <c:h val="0.5346927264491979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mil. lei</c:v>
                </c:pt>
              </c:strCache>
            </c:strRef>
          </c:tx>
          <c:explosion val="25"/>
          <c:dPt>
            <c:idx val="0"/>
            <c:bubble3D val="0"/>
            <c:explosion val="29"/>
            <c:extLst>
              <c:ext xmlns:c16="http://schemas.microsoft.com/office/drawing/2014/chart" uri="{C3380CC4-5D6E-409C-BE32-E72D297353CC}">
                <c16:uniqueId val="{00000000-22E6-4AD1-A3F6-A3F05C1C8120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Învățământ    643,3 mil</c:v>
                </c:pt>
                <c:pt idx="1">
                  <c:v>Infrastructura drumurilor   12,6 mil</c:v>
                </c:pt>
                <c:pt idx="2">
                  <c:v>Școli sportive   22,4 mil</c:v>
                </c:pt>
                <c:pt idx="3">
                  <c:v>Asigurarea și asistență socială  15,2 mil</c:v>
                </c:pt>
                <c:pt idx="4">
                  <c:v>Compensarea veniturilor ratate  48,2 mil</c:v>
                </c:pt>
                <c:pt idx="5">
                  <c:v>Alte transferuri  4,3 mil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643.29999999999995</c:v>
                </c:pt>
                <c:pt idx="1">
                  <c:v>12.6</c:v>
                </c:pt>
                <c:pt idx="2">
                  <c:v>22.4</c:v>
                </c:pt>
                <c:pt idx="3">
                  <c:v>15.2</c:v>
                </c:pt>
                <c:pt idx="4">
                  <c:v>48.2</c:v>
                </c:pt>
                <c:pt idx="5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A5-4813-B8DF-F6264D3ABEF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44223424678550255"/>
          <c:y val="0.25747922595495087"/>
          <c:w val="0.54919663478084202"/>
          <c:h val="0.7175855104418597"/>
        </c:manualLayout>
      </c:layout>
      <c:overlay val="0"/>
      <c:txPr>
        <a:bodyPr/>
        <a:lstStyle/>
        <a:p>
          <a:pPr>
            <a:defRPr sz="3000" b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pPr>
            <a:r>
              <a:rPr lang="ro-RO" sz="1400" b="0" i="0" baseline="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*executat față de precizat (%)</a:t>
            </a:r>
            <a:endParaRPr lang="ru-RU" sz="1400" dirty="0"/>
          </a:p>
        </c:rich>
      </c:tx>
      <c:layout>
        <c:manualLayout>
          <c:xMode val="edge"/>
          <c:yMode val="edge"/>
          <c:x val="0.69324300087489221"/>
          <c:y val="0.9341481644489643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9082010867609467E-3"/>
          <c:y val="0.22110364239164237"/>
          <c:w val="0.63885721418547192"/>
          <c:h val="0.77889635760835985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7237351110151655"/>
          <c:y val="1.3275590461458703E-2"/>
          <c:w val="6.375154766921581E-3"/>
          <c:h val="6.5206318954398705E-3"/>
        </c:manualLayout>
      </c:layout>
      <c:overlay val="0"/>
      <c:txPr>
        <a:bodyPr/>
        <a:lstStyle/>
        <a:p>
          <a:pPr>
            <a:defRPr sz="2000" b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executat 4 luni 2018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Impozitul pe venitul din salariu</c:v>
                </c:pt>
                <c:pt idx="1">
                  <c:v>Impozitul PF spre plata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350656</c:v>
                </c:pt>
                <c:pt idx="1">
                  <c:v>21971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6D-4731-BBD1-D460CAA8593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aprobat 2019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Impozitul pe venitul din salariu</c:v>
                </c:pt>
                <c:pt idx="1">
                  <c:v>Impozitul PF spre plata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1079440</c:v>
                </c:pt>
                <c:pt idx="1">
                  <c:v>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6D-4731-BBD1-D460CAA8593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executat 4 luni 2019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Impozitul pe venitul din salariu</c:v>
                </c:pt>
                <c:pt idx="1">
                  <c:v>Impozitul PF spre plata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331181</c:v>
                </c:pt>
                <c:pt idx="1">
                  <c:v>49552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6D-4731-BBD1-D460CAA85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791168"/>
        <c:axId val="221641472"/>
      </c:barChart>
      <c:catAx>
        <c:axId val="134791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1641472"/>
        <c:crosses val="autoZero"/>
        <c:auto val="1"/>
        <c:lblAlgn val="ctr"/>
        <c:lblOffset val="100"/>
        <c:noMultiLvlLbl val="0"/>
      </c:catAx>
      <c:valAx>
        <c:axId val="221641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7911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261274486618758E-2"/>
          <c:y val="0.3840974179857593"/>
          <c:w val="0.43980937785266216"/>
          <c:h val="0.604024452160798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mil. lei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Taxe locale 91,6 mil  (+5,0 mil)</c:v>
                </c:pt>
                <c:pt idx="1">
                  <c:v>Impozite pe proprietate  8,1 mil (-2,2 mil)</c:v>
                </c:pt>
                <c:pt idx="2">
                  <c:v>Arenda terenurilor  6,4 mil (-3,1 mil)</c:v>
                </c:pt>
                <c:pt idx="3">
                  <c:v>Plata pentru locațiunea bunurilor  4,8 mil (0,01 mil)</c:v>
                </c:pt>
                <c:pt idx="4">
                  <c:v>Defalcări de la întreprinderi municipale 0,9 mil (+0,8)</c:v>
                </c:pt>
                <c:pt idx="5">
                  <c:v>Dividende de la societăți pe acțiuni 0,3 mil (-3,1)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91.6</c:v>
                </c:pt>
                <c:pt idx="1">
                  <c:v>8.1</c:v>
                </c:pt>
                <c:pt idx="2">
                  <c:v>6.4</c:v>
                </c:pt>
                <c:pt idx="3">
                  <c:v>4.8</c:v>
                </c:pt>
                <c:pt idx="4">
                  <c:v>0.9</c:v>
                </c:pt>
                <c:pt idx="5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A5-4813-B8DF-F6264D3ABEF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egendEntry>
        <c:idx val="4"/>
        <c:txPr>
          <a:bodyPr/>
          <a:lstStyle/>
          <a:p>
            <a:pPr>
              <a:defRPr sz="2400" u="non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44282795507038564"/>
          <c:y val="0.22456166738582117"/>
          <c:w val="0.55575528809466623"/>
          <c:h val="0.75599053438397945"/>
        </c:manualLayout>
      </c:layout>
      <c:overlay val="0"/>
      <c:txPr>
        <a:bodyPr/>
        <a:lstStyle/>
        <a:p>
          <a:pPr>
            <a:defRPr sz="2400" u="non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8250572704208E-2"/>
          <c:y val="0.35451117966949547"/>
          <c:w val="0.5297712485085595"/>
          <c:h val="0.6454888203305045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3110949783759299E-2"/>
          <c:y val="0.34483286123887974"/>
          <c:w val="0.489762621279905"/>
          <c:h val="0.5993404804498939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mil. lei</c:v>
                </c:pt>
              </c:strCache>
            </c:strRef>
          </c:tx>
          <c:explosion val="28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Cheltuieli de personal  (602,7 mil - 38,1%)</c:v>
                </c:pt>
                <c:pt idx="1">
                  <c:v>Bunuri și servicii  (395,2 mil - 32,4%)</c:v>
                </c:pt>
                <c:pt idx="2">
                  <c:v>Mijloace fixe   (138,8 mil - 18,5%)</c:v>
                </c:pt>
                <c:pt idx="3">
                  <c:v>Prestații sociale   (132,2 mil- 52,8%)</c:v>
                </c:pt>
                <c:pt idx="4">
                  <c:v>Stocuri de materiale circulante  (59,4 mil - 23,2%)</c:v>
                </c:pt>
                <c:pt idx="5">
                  <c:v>Subsidii  (41,9 mil - 15,4%)</c:v>
                </c:pt>
                <c:pt idx="6">
                  <c:v>Transferuri acordate bugetelor  locale   (8,3 mil - 8,4%)</c:v>
                </c:pt>
                <c:pt idx="7">
                  <c:v>Dobânzi   (6,4 mil - 12,3%)</c:v>
                </c:pt>
                <c:pt idx="8">
                  <c:v>Alte cheltuieli    (0,8 mln - 3,1%)</c:v>
                </c:pt>
              </c:strCache>
            </c:strRef>
          </c:cat>
          <c:val>
            <c:numRef>
              <c:f>Лист1!$B$2:$B$10</c:f>
              <c:numCache>
                <c:formatCode>#,##0.00</c:formatCode>
                <c:ptCount val="9"/>
                <c:pt idx="0">
                  <c:v>602.70000000000005</c:v>
                </c:pt>
                <c:pt idx="1">
                  <c:v>395.2</c:v>
                </c:pt>
                <c:pt idx="2" formatCode="General">
                  <c:v>138.80000000000001</c:v>
                </c:pt>
                <c:pt idx="3" formatCode="General">
                  <c:v>132.19999999999999</c:v>
                </c:pt>
                <c:pt idx="4" formatCode="General">
                  <c:v>59.4</c:v>
                </c:pt>
                <c:pt idx="5" formatCode="General">
                  <c:v>41.9</c:v>
                </c:pt>
                <c:pt idx="6" formatCode="General">
                  <c:v>8.3000000000000007</c:v>
                </c:pt>
                <c:pt idx="7" formatCode="General">
                  <c:v>6.4</c:v>
                </c:pt>
                <c:pt idx="8" formatCode="General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A5-4813-B8DF-F6264D3ABEF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0335052090119936"/>
          <c:y val="1.3275590461458701E-2"/>
          <c:w val="0.49570666550841902"/>
          <c:h val="0.96178914593535159"/>
        </c:manualLayout>
      </c:layout>
      <c:overlay val="0"/>
      <c:txPr>
        <a:bodyPr/>
        <a:lstStyle/>
        <a:p>
          <a:pPr>
            <a:defRPr sz="2500" b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o-RO" sz="1400" dirty="0" smtClean="0"/>
              <a:t>*executat față</a:t>
            </a:r>
            <a:r>
              <a:rPr lang="ro-RO" sz="1400" baseline="0" dirty="0" smtClean="0"/>
              <a:t> de precizat (%)</a:t>
            </a:r>
          </a:p>
        </c:rich>
      </c:tx>
      <c:layout>
        <c:manualLayout>
          <c:xMode val="edge"/>
          <c:yMode val="edge"/>
          <c:x val="0.78381947178477696"/>
          <c:y val="0.93388224893820504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2824803149606305E-3"/>
          <c:y val="0.32095353458516268"/>
          <c:w val="0.46873293963254592"/>
          <c:h val="0.64088541020701217"/>
        </c:manualLayout>
      </c:layout>
      <c:pie3DChart>
        <c:varyColors val="1"/>
        <c:ser>
          <c:idx val="0"/>
          <c:order val="0"/>
          <c:tx>
            <c:strRef>
              <c:f>Foaie1!$B$1</c:f>
              <c:strCache>
                <c:ptCount val="1"/>
                <c:pt idx="0">
                  <c:v>mil.lei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B82-42BC-80A0-3DD8B14353E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B82-42BC-80A0-3DD8B14353E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B82-42BC-80A0-3DD8B14353E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B82-42BC-80A0-3DD8B14353E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B82-42BC-80A0-3DD8B14353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Foaie1!$A$2:$A$9</c:f>
              <c:strCache>
                <c:ptCount val="8"/>
                <c:pt idx="0">
                  <c:v>Învățământ  (740,8 mil - 34,3%)</c:v>
                </c:pt>
                <c:pt idx="1">
                  <c:v>Transport  (243,6 mil - 26,7%)</c:v>
                </c:pt>
                <c:pt idx="2">
                  <c:v>Protecție socială  (157,7 mil- 44,2%) </c:v>
                </c:pt>
                <c:pt idx="3">
                  <c:v>Gospodăria de locuințe și servicii comunale (130,2 mil - 25%)</c:v>
                </c:pt>
                <c:pt idx="4">
                  <c:v>Cultură, tineret, sport  (65,3 mil - 30,7%)</c:v>
                </c:pt>
                <c:pt idx="5">
                  <c:v>Cheltuieli de întreținere a autorităților executive și organelor administrative (22,8 mil )</c:v>
                </c:pt>
                <c:pt idx="6">
                  <c:v>Ocrotirea sănătății (8,6 mil- 18,3%)</c:v>
                </c:pt>
                <c:pt idx="7">
                  <c:v>Serviciul datoriei (6,4 mln - 12,3%)</c:v>
                </c:pt>
              </c:strCache>
            </c:strRef>
          </c:cat>
          <c:val>
            <c:numRef>
              <c:f>Foaie1!$B$2:$B$9</c:f>
              <c:numCache>
                <c:formatCode>General</c:formatCode>
                <c:ptCount val="8"/>
                <c:pt idx="0">
                  <c:v>740.8</c:v>
                </c:pt>
                <c:pt idx="1">
                  <c:v>243.6</c:v>
                </c:pt>
                <c:pt idx="2">
                  <c:v>157.69999999999999</c:v>
                </c:pt>
                <c:pt idx="3">
                  <c:v>130.19999999999999</c:v>
                </c:pt>
                <c:pt idx="4">
                  <c:v>65.3</c:v>
                </c:pt>
                <c:pt idx="5">
                  <c:v>22.8</c:v>
                </c:pt>
                <c:pt idx="6">
                  <c:v>8.6</c:v>
                </c:pt>
                <c:pt idx="7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82-42BC-80A0-3DD8B14353E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48655487204724407"/>
          <c:y val="1.9689027062335149E-2"/>
          <c:w val="0.51275065616797899"/>
          <c:h val="0.957708038773085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D4415A-FD04-4C09-AF10-854D327DC9A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659BA6A7-472C-4FA7-A340-48BB119EEEC6}">
      <dgm:prSet phldrT="[Text]" custT="1"/>
      <dgm:spPr/>
      <dgm:t>
        <a:bodyPr/>
        <a:lstStyle/>
        <a:p>
          <a:r>
            <a:rPr lang="ro-RO" sz="3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Defalcări de la </a:t>
          </a:r>
          <a:r>
            <a:rPr lang="it-IT" sz="3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impozitul pe venitul din salariu</a:t>
          </a:r>
          <a:endParaRPr lang="ro-RO" sz="3000" dirty="0"/>
        </a:p>
      </dgm:t>
    </dgm:pt>
    <dgm:pt modelId="{ADB806E6-B5F7-41E1-BFAC-D1E5F29D5895}" type="parTrans" cxnId="{C22E0DCA-E0AC-43F2-B40B-5398066C9BB1}">
      <dgm:prSet/>
      <dgm:spPr/>
      <dgm:t>
        <a:bodyPr/>
        <a:lstStyle/>
        <a:p>
          <a:endParaRPr lang="ro-RO"/>
        </a:p>
      </dgm:t>
    </dgm:pt>
    <dgm:pt modelId="{70CECD6C-8C86-48D5-9730-2429E91554BC}" type="sibTrans" cxnId="{C22E0DCA-E0AC-43F2-B40B-5398066C9BB1}">
      <dgm:prSet/>
      <dgm:spPr/>
      <dgm:t>
        <a:bodyPr/>
        <a:lstStyle/>
        <a:p>
          <a:endParaRPr lang="ro-RO"/>
        </a:p>
      </dgm:t>
    </dgm:pt>
    <dgm:pt modelId="{9AEE5B8B-4885-41E2-BF26-4A62691ABD54}">
      <dgm:prSet phldrT="[Text]" custT="1"/>
      <dgm:spPr/>
      <dgm:t>
        <a:bodyPr/>
        <a:lstStyle/>
        <a:p>
          <a:r>
            <a:rPr lang="ro-RO" sz="4000" b="1" i="1" dirty="0" smtClean="0"/>
            <a:t>- 19,4 mil lei</a:t>
          </a:r>
          <a:endParaRPr lang="ro-RO" sz="4000" b="1" i="1" dirty="0"/>
        </a:p>
      </dgm:t>
    </dgm:pt>
    <dgm:pt modelId="{0BC21317-832B-4B15-95F9-AECF0F3C6FC3}" type="parTrans" cxnId="{3D69F4B8-219D-4C03-A5F3-1DE1434FE975}">
      <dgm:prSet/>
      <dgm:spPr/>
      <dgm:t>
        <a:bodyPr/>
        <a:lstStyle/>
        <a:p>
          <a:endParaRPr lang="ro-RO"/>
        </a:p>
      </dgm:t>
    </dgm:pt>
    <dgm:pt modelId="{AA102E6F-7BB6-42C4-BF69-B739E8350F6F}" type="sibTrans" cxnId="{3D69F4B8-219D-4C03-A5F3-1DE1434FE975}">
      <dgm:prSet/>
      <dgm:spPr/>
      <dgm:t>
        <a:bodyPr/>
        <a:lstStyle/>
        <a:p>
          <a:endParaRPr lang="ro-RO"/>
        </a:p>
      </dgm:t>
    </dgm:pt>
    <dgm:pt modelId="{DF70AAA5-BE6C-495A-81CB-2A04730609FC}">
      <dgm:prSet phldrT="[Text]" custT="1"/>
      <dgm:spPr/>
      <dgm:t>
        <a:bodyPr/>
        <a:lstStyle/>
        <a:p>
          <a:r>
            <a:rPr lang="ro-RO" sz="3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Impozitul pe venitul PF spre plată</a:t>
          </a:r>
          <a:endParaRPr lang="ro-RO" sz="30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5C89851-F78E-4243-9D5C-E43105D796DD}" type="parTrans" cxnId="{729EBCE1-45BE-4C1A-B185-E6848A6C8CD8}">
      <dgm:prSet/>
      <dgm:spPr/>
      <dgm:t>
        <a:bodyPr/>
        <a:lstStyle/>
        <a:p>
          <a:endParaRPr lang="ro-RO"/>
        </a:p>
      </dgm:t>
    </dgm:pt>
    <dgm:pt modelId="{67520A70-07BC-4920-A201-F1FF7A9ED5A7}" type="sibTrans" cxnId="{729EBCE1-45BE-4C1A-B185-E6848A6C8CD8}">
      <dgm:prSet/>
      <dgm:spPr/>
      <dgm:t>
        <a:bodyPr/>
        <a:lstStyle/>
        <a:p>
          <a:endParaRPr lang="ro-RO"/>
        </a:p>
      </dgm:t>
    </dgm:pt>
    <dgm:pt modelId="{6768C600-ECEB-4FB7-BCAB-C789E16AE93B}">
      <dgm:prSet custT="1"/>
      <dgm:spPr/>
      <dgm:t>
        <a:bodyPr/>
        <a:lstStyle/>
        <a:p>
          <a:r>
            <a:rPr lang="ro-RO" sz="4000" b="1" i="1" dirty="0" smtClean="0"/>
            <a:t>+ 25,0 mil lei</a:t>
          </a:r>
          <a:endParaRPr lang="ro-RO" sz="4000" b="1" i="1" dirty="0"/>
        </a:p>
      </dgm:t>
    </dgm:pt>
    <dgm:pt modelId="{C9AC4BD4-F30B-4A45-BD9F-0527D5A1BCFF}" type="parTrans" cxnId="{6332A57F-2D89-4FB0-9617-24EAADF55063}">
      <dgm:prSet/>
      <dgm:spPr/>
      <dgm:t>
        <a:bodyPr/>
        <a:lstStyle/>
        <a:p>
          <a:endParaRPr lang="ro-RO"/>
        </a:p>
      </dgm:t>
    </dgm:pt>
    <dgm:pt modelId="{E93E549B-36AA-471D-AE58-84E07BAF05BE}" type="sibTrans" cxnId="{6332A57F-2D89-4FB0-9617-24EAADF55063}">
      <dgm:prSet/>
      <dgm:spPr/>
      <dgm:t>
        <a:bodyPr/>
        <a:lstStyle/>
        <a:p>
          <a:endParaRPr lang="ro-RO"/>
        </a:p>
      </dgm:t>
    </dgm:pt>
    <dgm:pt modelId="{ACE63608-4AD7-4B0B-9B3C-0E388E522F7E}" type="pres">
      <dgm:prSet presAssocID="{D6D4415A-FD04-4C09-AF10-854D327DC9A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o-RO"/>
        </a:p>
      </dgm:t>
    </dgm:pt>
    <dgm:pt modelId="{02C21D17-04F4-4F7A-A72E-FB2B531C3B5F}" type="pres">
      <dgm:prSet presAssocID="{659BA6A7-472C-4FA7-A340-48BB119EEEC6}" presName="linNode" presStyleCnt="0"/>
      <dgm:spPr/>
    </dgm:pt>
    <dgm:pt modelId="{A1D4E853-80B1-4B29-8B79-682CA91B197E}" type="pres">
      <dgm:prSet presAssocID="{659BA6A7-472C-4FA7-A340-48BB119EEEC6}" presName="parentShp" presStyleLbl="node1" presStyleIdx="0" presStyleCnt="2" custScaleX="101472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5F2A888E-2449-4F29-91DD-1F6D28306902}" type="pres">
      <dgm:prSet presAssocID="{659BA6A7-472C-4FA7-A340-48BB119EEEC6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2629A0C8-EA31-4131-95DD-6E697CDA1DA5}" type="pres">
      <dgm:prSet presAssocID="{70CECD6C-8C86-48D5-9730-2429E91554BC}" presName="spacing" presStyleCnt="0"/>
      <dgm:spPr/>
    </dgm:pt>
    <dgm:pt modelId="{C6F13DA8-7A16-4E27-B390-397E682798E2}" type="pres">
      <dgm:prSet presAssocID="{DF70AAA5-BE6C-495A-81CB-2A04730609FC}" presName="linNode" presStyleCnt="0"/>
      <dgm:spPr/>
    </dgm:pt>
    <dgm:pt modelId="{EC95FEE7-8B9F-41C7-A26A-2D3563986638}" type="pres">
      <dgm:prSet presAssocID="{DF70AAA5-BE6C-495A-81CB-2A04730609FC}" presName="parentShp" presStyleLbl="node1" presStyleIdx="1" presStyleCnt="2" custScaleX="102969" custLinFactNeighborX="-24946" custLinFactNeighborY="28513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34181053-8492-4945-B3F7-5A50F5653C22}" type="pres">
      <dgm:prSet presAssocID="{DF70AAA5-BE6C-495A-81CB-2A04730609FC}" presName="childShp" presStyleLbl="bgAccFollowNode1" presStyleIdx="1" presStyleCnt="2" custLinFactNeighborX="4395" custLinFactNeighborY="5295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</dgm:ptLst>
  <dgm:cxnLst>
    <dgm:cxn modelId="{10A0CE85-C7C0-4860-B1AA-BC7108C3C353}" type="presOf" srcId="{6768C600-ECEB-4FB7-BCAB-C789E16AE93B}" destId="{34181053-8492-4945-B3F7-5A50F5653C22}" srcOrd="0" destOrd="0" presId="urn:microsoft.com/office/officeart/2005/8/layout/vList6"/>
    <dgm:cxn modelId="{729EBCE1-45BE-4C1A-B185-E6848A6C8CD8}" srcId="{D6D4415A-FD04-4C09-AF10-854D327DC9A4}" destId="{DF70AAA5-BE6C-495A-81CB-2A04730609FC}" srcOrd="1" destOrd="0" parTransId="{95C89851-F78E-4243-9D5C-E43105D796DD}" sibTransId="{67520A70-07BC-4920-A201-F1FF7A9ED5A7}"/>
    <dgm:cxn modelId="{C22E0DCA-E0AC-43F2-B40B-5398066C9BB1}" srcId="{D6D4415A-FD04-4C09-AF10-854D327DC9A4}" destId="{659BA6A7-472C-4FA7-A340-48BB119EEEC6}" srcOrd="0" destOrd="0" parTransId="{ADB806E6-B5F7-41E1-BFAC-D1E5F29D5895}" sibTransId="{70CECD6C-8C86-48D5-9730-2429E91554BC}"/>
    <dgm:cxn modelId="{6332A57F-2D89-4FB0-9617-24EAADF55063}" srcId="{DF70AAA5-BE6C-495A-81CB-2A04730609FC}" destId="{6768C600-ECEB-4FB7-BCAB-C789E16AE93B}" srcOrd="0" destOrd="0" parTransId="{C9AC4BD4-F30B-4A45-BD9F-0527D5A1BCFF}" sibTransId="{E93E549B-36AA-471D-AE58-84E07BAF05BE}"/>
    <dgm:cxn modelId="{9F4C1038-75A7-4376-AF3C-8480FCC3CB9A}" type="presOf" srcId="{D6D4415A-FD04-4C09-AF10-854D327DC9A4}" destId="{ACE63608-4AD7-4B0B-9B3C-0E388E522F7E}" srcOrd="0" destOrd="0" presId="urn:microsoft.com/office/officeart/2005/8/layout/vList6"/>
    <dgm:cxn modelId="{3A9112F7-6E29-4108-9DD9-6F4D33749B48}" type="presOf" srcId="{659BA6A7-472C-4FA7-A340-48BB119EEEC6}" destId="{A1D4E853-80B1-4B29-8B79-682CA91B197E}" srcOrd="0" destOrd="0" presId="urn:microsoft.com/office/officeart/2005/8/layout/vList6"/>
    <dgm:cxn modelId="{A336E555-2457-4BF2-AA9D-21D63672336A}" type="presOf" srcId="{9AEE5B8B-4885-41E2-BF26-4A62691ABD54}" destId="{5F2A888E-2449-4F29-91DD-1F6D28306902}" srcOrd="0" destOrd="0" presId="urn:microsoft.com/office/officeart/2005/8/layout/vList6"/>
    <dgm:cxn modelId="{3D69F4B8-219D-4C03-A5F3-1DE1434FE975}" srcId="{659BA6A7-472C-4FA7-A340-48BB119EEEC6}" destId="{9AEE5B8B-4885-41E2-BF26-4A62691ABD54}" srcOrd="0" destOrd="0" parTransId="{0BC21317-832B-4B15-95F9-AECF0F3C6FC3}" sibTransId="{AA102E6F-7BB6-42C4-BF69-B739E8350F6F}"/>
    <dgm:cxn modelId="{22974C62-3692-4FCA-9BA6-72CFDEF3C260}" type="presOf" srcId="{DF70AAA5-BE6C-495A-81CB-2A04730609FC}" destId="{EC95FEE7-8B9F-41C7-A26A-2D3563986638}" srcOrd="0" destOrd="0" presId="urn:microsoft.com/office/officeart/2005/8/layout/vList6"/>
    <dgm:cxn modelId="{7D32EC94-DD6C-48BE-9D97-67FBBC05AA67}" type="presParOf" srcId="{ACE63608-4AD7-4B0B-9B3C-0E388E522F7E}" destId="{02C21D17-04F4-4F7A-A72E-FB2B531C3B5F}" srcOrd="0" destOrd="0" presId="urn:microsoft.com/office/officeart/2005/8/layout/vList6"/>
    <dgm:cxn modelId="{4466644A-4811-4C7C-92B1-E6CCF72893CE}" type="presParOf" srcId="{02C21D17-04F4-4F7A-A72E-FB2B531C3B5F}" destId="{A1D4E853-80B1-4B29-8B79-682CA91B197E}" srcOrd="0" destOrd="0" presId="urn:microsoft.com/office/officeart/2005/8/layout/vList6"/>
    <dgm:cxn modelId="{58F98BD8-05F1-457A-B55B-605B1EF66448}" type="presParOf" srcId="{02C21D17-04F4-4F7A-A72E-FB2B531C3B5F}" destId="{5F2A888E-2449-4F29-91DD-1F6D28306902}" srcOrd="1" destOrd="0" presId="urn:microsoft.com/office/officeart/2005/8/layout/vList6"/>
    <dgm:cxn modelId="{45DCCC0D-EF37-41E1-80D2-5FF7CCBF22EE}" type="presParOf" srcId="{ACE63608-4AD7-4B0B-9B3C-0E388E522F7E}" destId="{2629A0C8-EA31-4131-95DD-6E697CDA1DA5}" srcOrd="1" destOrd="0" presId="urn:microsoft.com/office/officeart/2005/8/layout/vList6"/>
    <dgm:cxn modelId="{3FD11A09-E58A-48B3-848F-6C47894B1E69}" type="presParOf" srcId="{ACE63608-4AD7-4B0B-9B3C-0E388E522F7E}" destId="{C6F13DA8-7A16-4E27-B390-397E682798E2}" srcOrd="2" destOrd="0" presId="urn:microsoft.com/office/officeart/2005/8/layout/vList6"/>
    <dgm:cxn modelId="{98CD509B-A555-48C4-A396-4924C331B36D}" type="presParOf" srcId="{C6F13DA8-7A16-4E27-B390-397E682798E2}" destId="{EC95FEE7-8B9F-41C7-A26A-2D3563986638}" srcOrd="0" destOrd="0" presId="urn:microsoft.com/office/officeart/2005/8/layout/vList6"/>
    <dgm:cxn modelId="{4CD3D055-1CB2-45B7-9124-7CEF3635B7D8}" type="presParOf" srcId="{C6F13DA8-7A16-4E27-B390-397E682798E2}" destId="{34181053-8492-4945-B3F7-5A50F5653C2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75FED1-E303-45A1-B9BC-F7C768B7FC14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BC3EE7FD-E134-4720-9284-E58C34894467}">
      <dgm:prSet custT="1"/>
      <dgm:spPr/>
      <dgm:t>
        <a:bodyPr/>
        <a:lstStyle/>
        <a:p>
          <a:pPr algn="ctr"/>
          <a:r>
            <a:rPr lang="en-US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Ritmul </a:t>
          </a:r>
          <a:r>
            <a:rPr lang="ro-RO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executării cheltuielilor depășește ritmul încasării veniturilor</a:t>
          </a:r>
          <a:endParaRPr lang="en-US" sz="20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36B508-220A-4366-82D0-85FCAA18DE96}" type="parTrans" cxnId="{13088A92-C42D-4D63-B993-EBB3BA3D62DC}">
      <dgm:prSet/>
      <dgm:spPr/>
      <dgm:t>
        <a:bodyPr/>
        <a:lstStyle/>
        <a:p>
          <a:endParaRPr lang="en-US"/>
        </a:p>
      </dgm:t>
    </dgm:pt>
    <dgm:pt modelId="{CDF5685A-E063-4DA5-9C9C-2485E4538FAD}" type="sibTrans" cxnId="{13088A92-C42D-4D63-B993-EBB3BA3D62DC}">
      <dgm:prSet phldrT="1" phldr="0"/>
      <dgm:spPr/>
      <dgm:t>
        <a:bodyPr/>
        <a:lstStyle/>
        <a:p>
          <a:r>
            <a:rPr lang="en-US" dirty="0"/>
            <a:t>1</a:t>
          </a:r>
        </a:p>
      </dgm:t>
    </dgm:pt>
    <dgm:pt modelId="{F004DACE-054F-4B88-9B80-0B90C5A2D9EC}">
      <dgm:prSet custT="1"/>
      <dgm:spPr/>
      <dgm:t>
        <a:bodyPr/>
        <a:lstStyle/>
        <a:p>
          <a:pPr algn="ctr"/>
          <a:r>
            <a:rPr lang="ro-RO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Toate cheltuielile au fost finanțate fără întârzieri, cu respectarea priorităților la efectuarea acestora</a:t>
          </a:r>
          <a:endParaRPr lang="en-US" sz="20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98D3EB-75EA-4D0A-9732-4DE6209F2031}" type="parTrans" cxnId="{C69F6BF5-C95A-43DF-8B85-67B297AF9F69}">
      <dgm:prSet/>
      <dgm:spPr/>
      <dgm:t>
        <a:bodyPr/>
        <a:lstStyle/>
        <a:p>
          <a:endParaRPr lang="en-US"/>
        </a:p>
      </dgm:t>
    </dgm:pt>
    <dgm:pt modelId="{2EBCD932-C7EE-41DF-BBA0-DC263848834A}" type="sibTrans" cxnId="{C69F6BF5-C95A-43DF-8B85-67B297AF9F69}">
      <dgm:prSet phldrT="2" phldr="0"/>
      <dgm:spPr/>
      <dgm:t>
        <a:bodyPr/>
        <a:lstStyle/>
        <a:p>
          <a:r>
            <a:rPr lang="en-US" dirty="0"/>
            <a:t>2</a:t>
          </a:r>
        </a:p>
      </dgm:t>
    </dgm:pt>
    <dgm:pt modelId="{3E8A2E1E-12DE-434B-99BE-FF3FCE15458D}">
      <dgm:prSet custT="1"/>
      <dgm:spPr/>
      <dgm:t>
        <a:bodyPr/>
        <a:lstStyle/>
        <a:p>
          <a:pPr algn="just"/>
          <a:r>
            <a:rPr lang="ro-RO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Cheltuielile ce țin de procurarea mijloacelor de transport, de investiții capitale, ocrotirea sănătății au crescut de 3-7 ori față de anul 2018, iar cele din transport și gospodăria comunală și iluminat cu mai mult de 60%</a:t>
          </a:r>
          <a:endParaRPr lang="en-US" sz="2000" dirty="0"/>
        </a:p>
      </dgm:t>
    </dgm:pt>
    <dgm:pt modelId="{4F3966DA-04D4-4DB3-A43A-4A3360EE2563}" type="parTrans" cxnId="{63C7C262-42C1-4576-9DFD-6BF4EA2D30CD}">
      <dgm:prSet/>
      <dgm:spPr/>
      <dgm:t>
        <a:bodyPr/>
        <a:lstStyle/>
        <a:p>
          <a:endParaRPr lang="en-US"/>
        </a:p>
      </dgm:t>
    </dgm:pt>
    <dgm:pt modelId="{CD319CD5-DA42-427C-9EAA-E28DEB0208EA}" type="sibTrans" cxnId="{63C7C262-42C1-4576-9DFD-6BF4EA2D30CD}">
      <dgm:prSet phldrT="3" phldr="0"/>
      <dgm:spPr/>
      <dgm:t>
        <a:bodyPr/>
        <a:lstStyle/>
        <a:p>
          <a:r>
            <a:rPr lang="en-US" dirty="0"/>
            <a:t>3</a:t>
          </a:r>
        </a:p>
      </dgm:t>
    </dgm:pt>
    <dgm:pt modelId="{A148A137-36DC-4033-857E-6E29AC42515B}">
      <dgm:prSet custT="1"/>
      <dgm:spPr/>
      <dgm:t>
        <a:bodyPr/>
        <a:lstStyle/>
        <a:p>
          <a:pPr algn="l"/>
          <a:r>
            <a:rPr lang="ro-RO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Unele articole de cheltuieli, în special alocațiile prevăzute pentru cheltuielile salariale vor necesita suplinire pe parcursul anului curent de gestiune</a:t>
          </a:r>
          <a:endParaRPr lang="en-US" sz="20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ECB3FF-08ED-48FA-A11C-FE788CEA8697}" type="parTrans" cxnId="{EA987CE8-E93F-488A-BEA2-A6CA6E643AC4}">
      <dgm:prSet/>
      <dgm:spPr/>
      <dgm:t>
        <a:bodyPr/>
        <a:lstStyle/>
        <a:p>
          <a:endParaRPr lang="en-US"/>
        </a:p>
      </dgm:t>
    </dgm:pt>
    <dgm:pt modelId="{865E73DF-4EE8-4CCB-BBD2-AF0A0FDEA7E7}" type="sibTrans" cxnId="{EA987CE8-E93F-488A-BEA2-A6CA6E643AC4}">
      <dgm:prSet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45DC97D6-761B-4FE3-A248-6BC953048B06}" type="pres">
      <dgm:prSet presAssocID="{D375FED1-E303-45A1-B9BC-F7C768B7FC14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2BF178-3139-4E5F-8A91-DFE56CCFC92A}" type="pres">
      <dgm:prSet presAssocID="{BC3EE7FD-E134-4720-9284-E58C34894467}" presName="compositeNode" presStyleCnt="0">
        <dgm:presLayoutVars>
          <dgm:bulletEnabled val="1"/>
        </dgm:presLayoutVars>
      </dgm:prSet>
      <dgm:spPr/>
    </dgm:pt>
    <dgm:pt modelId="{A38FA501-F85F-45F3-AD21-F968AEA2A184}" type="pres">
      <dgm:prSet presAssocID="{BC3EE7FD-E134-4720-9284-E58C34894467}" presName="bgRect" presStyleLbl="bgAccFollowNode1" presStyleIdx="0" presStyleCnt="4" custScaleX="97667" custScaleY="135435" custLinFactNeighborX="-242" custLinFactNeighborY="1186"/>
      <dgm:spPr/>
      <dgm:t>
        <a:bodyPr/>
        <a:lstStyle/>
        <a:p>
          <a:endParaRPr lang="en-US"/>
        </a:p>
      </dgm:t>
    </dgm:pt>
    <dgm:pt modelId="{7302E829-2FEE-4CE1-99B0-24BF1552FDBB}" type="pres">
      <dgm:prSet presAssocID="{CDF5685A-E063-4DA5-9C9C-2485E4538FAD}" presName="sibTransNodeCircle" presStyleLbl="alignNode1" presStyleIdx="0" presStyleCnt="8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283B7551-4426-41F7-A86C-62616979BF6F}" type="pres">
      <dgm:prSet presAssocID="{BC3EE7FD-E134-4720-9284-E58C34894467}" presName="bottomLine" presStyleLbl="alignNode1" presStyleIdx="1" presStyleCnt="8" custFlipVert="1" custScaleX="101564" custScaleY="2000000">
        <dgm:presLayoutVars/>
      </dgm:prSet>
      <dgm:spPr/>
    </dgm:pt>
    <dgm:pt modelId="{8CCB745F-EB1C-419A-8587-678BE83E65BB}" type="pres">
      <dgm:prSet presAssocID="{BC3EE7FD-E134-4720-9284-E58C34894467}" presName="nodeText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DB8973-B7D9-4F38-993B-75D04D485FF0}" type="pres">
      <dgm:prSet presAssocID="{CDF5685A-E063-4DA5-9C9C-2485E4538FAD}" presName="sibTrans" presStyleCnt="0"/>
      <dgm:spPr/>
    </dgm:pt>
    <dgm:pt modelId="{7CCDF53B-C492-41E7-8C02-0DD84B6D1C7B}" type="pres">
      <dgm:prSet presAssocID="{F004DACE-054F-4B88-9B80-0B90C5A2D9EC}" presName="compositeNode" presStyleCnt="0">
        <dgm:presLayoutVars>
          <dgm:bulletEnabled val="1"/>
        </dgm:presLayoutVars>
      </dgm:prSet>
      <dgm:spPr/>
    </dgm:pt>
    <dgm:pt modelId="{0335F274-9C9F-42EA-A1B4-2AD7A7CF1F74}" type="pres">
      <dgm:prSet presAssocID="{F004DACE-054F-4B88-9B80-0B90C5A2D9EC}" presName="bgRect" presStyleLbl="bgAccFollowNode1" presStyleIdx="1" presStyleCnt="4" custScaleX="92418" custScaleY="136160"/>
      <dgm:spPr/>
      <dgm:t>
        <a:bodyPr/>
        <a:lstStyle/>
        <a:p>
          <a:endParaRPr lang="en-US"/>
        </a:p>
      </dgm:t>
    </dgm:pt>
    <dgm:pt modelId="{DDAE2FCC-DC5F-4867-9F08-BBB017D6B2EB}" type="pres">
      <dgm:prSet presAssocID="{2EBCD932-C7EE-41DF-BBA0-DC263848834A}" presName="sibTransNodeCircle" presStyleLbl="alignNode1" presStyleIdx="2" presStyleCnt="8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C2A0AE72-3000-42C1-845C-134654ECE055}" type="pres">
      <dgm:prSet presAssocID="{F004DACE-054F-4B88-9B80-0B90C5A2D9EC}" presName="bottomLine" presStyleLbl="alignNode1" presStyleIdx="3" presStyleCnt="8">
        <dgm:presLayoutVars/>
      </dgm:prSet>
      <dgm:spPr/>
    </dgm:pt>
    <dgm:pt modelId="{1486F028-3FA2-497F-948B-F4E6BD07306E}" type="pres">
      <dgm:prSet presAssocID="{F004DACE-054F-4B88-9B80-0B90C5A2D9EC}" presName="nodeText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307CA8-F213-4C78-8BE9-FD6FC2739484}" type="pres">
      <dgm:prSet presAssocID="{2EBCD932-C7EE-41DF-BBA0-DC263848834A}" presName="sibTrans" presStyleCnt="0"/>
      <dgm:spPr/>
    </dgm:pt>
    <dgm:pt modelId="{1ECD6703-7635-4CCC-9621-07FFC5E2902A}" type="pres">
      <dgm:prSet presAssocID="{3E8A2E1E-12DE-434B-99BE-FF3FCE15458D}" presName="compositeNode" presStyleCnt="0">
        <dgm:presLayoutVars>
          <dgm:bulletEnabled val="1"/>
        </dgm:presLayoutVars>
      </dgm:prSet>
      <dgm:spPr/>
    </dgm:pt>
    <dgm:pt modelId="{0D011E5C-A571-429A-A1ED-EDA9AE8A8FE8}" type="pres">
      <dgm:prSet presAssocID="{3E8A2E1E-12DE-434B-99BE-FF3FCE15458D}" presName="bgRect" presStyleLbl="bgAccFollowNode1" presStyleIdx="2" presStyleCnt="4" custScaleX="122960" custScaleY="137642"/>
      <dgm:spPr/>
      <dgm:t>
        <a:bodyPr/>
        <a:lstStyle/>
        <a:p>
          <a:endParaRPr lang="en-US"/>
        </a:p>
      </dgm:t>
    </dgm:pt>
    <dgm:pt modelId="{C2E887ED-0132-40B9-9290-A252DC59FB12}" type="pres">
      <dgm:prSet presAssocID="{CD319CD5-DA42-427C-9EAA-E28DEB0208EA}" presName="sibTransNodeCircle" presStyleLbl="alignNode1" presStyleIdx="4" presStyleCnt="8" custLinFactNeighborY="-4917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E1F0744-5649-4C29-A40D-C5374913553B}" type="pres">
      <dgm:prSet presAssocID="{3E8A2E1E-12DE-434B-99BE-FF3FCE15458D}" presName="bottomLine" presStyleLbl="alignNode1" presStyleIdx="5" presStyleCnt="8" custScaleY="2000000" custLinFactY="307556944" custLinFactNeighborX="2732" custLinFactNeighborY="307600000">
        <dgm:presLayoutVars/>
      </dgm:prSet>
      <dgm:spPr/>
    </dgm:pt>
    <dgm:pt modelId="{946C3FD2-E7A9-4EFD-9813-D47209A3F0C5}" type="pres">
      <dgm:prSet presAssocID="{3E8A2E1E-12DE-434B-99BE-FF3FCE15458D}" presName="nodeText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4C50FB-B025-4A63-8A1D-0E377906825B}" type="pres">
      <dgm:prSet presAssocID="{CD319CD5-DA42-427C-9EAA-E28DEB0208EA}" presName="sibTrans" presStyleCnt="0"/>
      <dgm:spPr/>
    </dgm:pt>
    <dgm:pt modelId="{B3A1D279-05E8-463A-ACDD-41BA7C0B072C}" type="pres">
      <dgm:prSet presAssocID="{A148A137-36DC-4033-857E-6E29AC42515B}" presName="compositeNode" presStyleCnt="0">
        <dgm:presLayoutVars>
          <dgm:bulletEnabled val="1"/>
        </dgm:presLayoutVars>
      </dgm:prSet>
      <dgm:spPr/>
    </dgm:pt>
    <dgm:pt modelId="{DC3BFD46-3C64-4394-BC40-4A8F6CA97683}" type="pres">
      <dgm:prSet presAssocID="{A148A137-36DC-4033-857E-6E29AC42515B}" presName="bgRect" presStyleLbl="bgAccFollowNode1" presStyleIdx="3" presStyleCnt="4" custScaleY="133852" custLinFactNeighborX="3944" custLinFactNeighborY="2114"/>
      <dgm:spPr/>
      <dgm:t>
        <a:bodyPr/>
        <a:lstStyle/>
        <a:p>
          <a:endParaRPr lang="en-US"/>
        </a:p>
      </dgm:t>
    </dgm:pt>
    <dgm:pt modelId="{91AE7FA5-623B-4613-BAEA-E38147DDD07C}" type="pres">
      <dgm:prSet presAssocID="{865E73DF-4EE8-4CCB-BBD2-AF0A0FDEA7E7}" presName="sibTransNodeCircle" presStyleLbl="alignNode1" presStyleIdx="6" presStyleCnt="8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E6F3DC3E-710D-4205-BC95-147D12DA560E}" type="pres">
      <dgm:prSet presAssocID="{A148A137-36DC-4033-857E-6E29AC42515B}" presName="bottomLine" presStyleLbl="alignNode1" presStyleIdx="7" presStyleCnt="8" custLinFactY="367100000" custLinFactNeighborX="622" custLinFactNeighborY="367118056">
        <dgm:presLayoutVars/>
      </dgm:prSet>
      <dgm:spPr/>
    </dgm:pt>
    <dgm:pt modelId="{D475DD85-32CE-4B8F-BA64-C791014454B0}" type="pres">
      <dgm:prSet presAssocID="{A148A137-36DC-4033-857E-6E29AC42515B}" presName="nodeText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E6CB86-A7ED-40DF-933C-AD181498E1BB}" type="presOf" srcId="{F004DACE-054F-4B88-9B80-0B90C5A2D9EC}" destId="{0335F274-9C9F-42EA-A1B4-2AD7A7CF1F74}" srcOrd="0" destOrd="0" presId="urn:microsoft.com/office/officeart/2016/7/layout/BasicLinearProcessNumbered"/>
    <dgm:cxn modelId="{146AD5A9-76F0-44E8-BEB3-7E2CE3F5500F}" type="presOf" srcId="{BC3EE7FD-E134-4720-9284-E58C34894467}" destId="{8CCB745F-EB1C-419A-8587-678BE83E65BB}" srcOrd="1" destOrd="0" presId="urn:microsoft.com/office/officeart/2016/7/layout/BasicLinearProcessNumbered"/>
    <dgm:cxn modelId="{13088A92-C42D-4D63-B993-EBB3BA3D62DC}" srcId="{D375FED1-E303-45A1-B9BC-F7C768B7FC14}" destId="{BC3EE7FD-E134-4720-9284-E58C34894467}" srcOrd="0" destOrd="0" parTransId="{AA36B508-220A-4366-82D0-85FCAA18DE96}" sibTransId="{CDF5685A-E063-4DA5-9C9C-2485E4538FAD}"/>
    <dgm:cxn modelId="{EA987CE8-E93F-488A-BEA2-A6CA6E643AC4}" srcId="{D375FED1-E303-45A1-B9BC-F7C768B7FC14}" destId="{A148A137-36DC-4033-857E-6E29AC42515B}" srcOrd="3" destOrd="0" parTransId="{29ECB3FF-08ED-48FA-A11C-FE788CEA8697}" sibTransId="{865E73DF-4EE8-4CCB-BBD2-AF0A0FDEA7E7}"/>
    <dgm:cxn modelId="{1E33B393-41B2-43D0-B629-DF904E7CC2D3}" type="presOf" srcId="{3E8A2E1E-12DE-434B-99BE-FF3FCE15458D}" destId="{946C3FD2-E7A9-4EFD-9813-D47209A3F0C5}" srcOrd="1" destOrd="0" presId="urn:microsoft.com/office/officeart/2016/7/layout/BasicLinearProcessNumbered"/>
    <dgm:cxn modelId="{8A2F7F6B-3582-401E-90C9-C57836FD37C2}" type="presOf" srcId="{D375FED1-E303-45A1-B9BC-F7C768B7FC14}" destId="{45DC97D6-761B-4FE3-A248-6BC953048B06}" srcOrd="0" destOrd="0" presId="urn:microsoft.com/office/officeart/2016/7/layout/BasicLinearProcessNumbered"/>
    <dgm:cxn modelId="{E2067EF5-B5F2-43B1-AAC0-564503D182CC}" type="presOf" srcId="{CD319CD5-DA42-427C-9EAA-E28DEB0208EA}" destId="{C2E887ED-0132-40B9-9290-A252DC59FB12}" srcOrd="0" destOrd="0" presId="urn:microsoft.com/office/officeart/2016/7/layout/BasicLinearProcessNumbered"/>
    <dgm:cxn modelId="{63C7C262-42C1-4576-9DFD-6BF4EA2D30CD}" srcId="{D375FED1-E303-45A1-B9BC-F7C768B7FC14}" destId="{3E8A2E1E-12DE-434B-99BE-FF3FCE15458D}" srcOrd="2" destOrd="0" parTransId="{4F3966DA-04D4-4DB3-A43A-4A3360EE2563}" sibTransId="{CD319CD5-DA42-427C-9EAA-E28DEB0208EA}"/>
    <dgm:cxn modelId="{578A5AA8-38D6-4126-8347-7A040EA4A018}" type="presOf" srcId="{A148A137-36DC-4033-857E-6E29AC42515B}" destId="{DC3BFD46-3C64-4394-BC40-4A8F6CA97683}" srcOrd="0" destOrd="0" presId="urn:microsoft.com/office/officeart/2016/7/layout/BasicLinearProcessNumbered"/>
    <dgm:cxn modelId="{CCE620C4-E00D-4A9F-890E-F6F697EF2A5B}" type="presOf" srcId="{865E73DF-4EE8-4CCB-BBD2-AF0A0FDEA7E7}" destId="{91AE7FA5-623B-4613-BAEA-E38147DDD07C}" srcOrd="0" destOrd="0" presId="urn:microsoft.com/office/officeart/2016/7/layout/BasicLinearProcessNumbered"/>
    <dgm:cxn modelId="{F9445190-BE8C-406F-B378-85914FE5103E}" type="presOf" srcId="{F004DACE-054F-4B88-9B80-0B90C5A2D9EC}" destId="{1486F028-3FA2-497F-948B-F4E6BD07306E}" srcOrd="1" destOrd="0" presId="urn:microsoft.com/office/officeart/2016/7/layout/BasicLinearProcessNumbered"/>
    <dgm:cxn modelId="{B8704F5A-DE58-42BF-872F-E6EB987A1B5D}" type="presOf" srcId="{CDF5685A-E063-4DA5-9C9C-2485E4538FAD}" destId="{7302E829-2FEE-4CE1-99B0-24BF1552FDBB}" srcOrd="0" destOrd="0" presId="urn:microsoft.com/office/officeart/2016/7/layout/BasicLinearProcessNumbered"/>
    <dgm:cxn modelId="{BDF5CCC2-3018-4385-82CC-614C8B484D29}" type="presOf" srcId="{BC3EE7FD-E134-4720-9284-E58C34894467}" destId="{A38FA501-F85F-45F3-AD21-F968AEA2A184}" srcOrd="0" destOrd="0" presId="urn:microsoft.com/office/officeart/2016/7/layout/BasicLinearProcessNumbered"/>
    <dgm:cxn modelId="{C69F6BF5-C95A-43DF-8B85-67B297AF9F69}" srcId="{D375FED1-E303-45A1-B9BC-F7C768B7FC14}" destId="{F004DACE-054F-4B88-9B80-0B90C5A2D9EC}" srcOrd="1" destOrd="0" parTransId="{9198D3EB-75EA-4D0A-9732-4DE6209F2031}" sibTransId="{2EBCD932-C7EE-41DF-BBA0-DC263848834A}"/>
    <dgm:cxn modelId="{FE5B841D-B679-4CE6-AC95-9DC2ABECF54B}" type="presOf" srcId="{3E8A2E1E-12DE-434B-99BE-FF3FCE15458D}" destId="{0D011E5C-A571-429A-A1ED-EDA9AE8A8FE8}" srcOrd="0" destOrd="0" presId="urn:microsoft.com/office/officeart/2016/7/layout/BasicLinearProcessNumbered"/>
    <dgm:cxn modelId="{0CF577A2-18FA-457D-A6C8-2A9BB032B0C4}" type="presOf" srcId="{A148A137-36DC-4033-857E-6E29AC42515B}" destId="{D475DD85-32CE-4B8F-BA64-C791014454B0}" srcOrd="1" destOrd="0" presId="urn:microsoft.com/office/officeart/2016/7/layout/BasicLinearProcessNumbered"/>
    <dgm:cxn modelId="{9E6FCC98-0484-4C3C-8425-964FFB0EC03D}" type="presOf" srcId="{2EBCD932-C7EE-41DF-BBA0-DC263848834A}" destId="{DDAE2FCC-DC5F-4867-9F08-BBB017D6B2EB}" srcOrd="0" destOrd="0" presId="urn:microsoft.com/office/officeart/2016/7/layout/BasicLinearProcessNumbered"/>
    <dgm:cxn modelId="{E39E0E37-EBAA-4152-9ACF-CA483657C2E1}" type="presParOf" srcId="{45DC97D6-761B-4FE3-A248-6BC953048B06}" destId="{BE2BF178-3139-4E5F-8A91-DFE56CCFC92A}" srcOrd="0" destOrd="0" presId="urn:microsoft.com/office/officeart/2016/7/layout/BasicLinearProcessNumbered"/>
    <dgm:cxn modelId="{99DC516D-52D4-4B3F-8278-29B03619290B}" type="presParOf" srcId="{BE2BF178-3139-4E5F-8A91-DFE56CCFC92A}" destId="{A38FA501-F85F-45F3-AD21-F968AEA2A184}" srcOrd="0" destOrd="0" presId="urn:microsoft.com/office/officeart/2016/7/layout/BasicLinearProcessNumbered"/>
    <dgm:cxn modelId="{3AF4235A-008B-4930-8B36-AEAAC33DB5B3}" type="presParOf" srcId="{BE2BF178-3139-4E5F-8A91-DFE56CCFC92A}" destId="{7302E829-2FEE-4CE1-99B0-24BF1552FDBB}" srcOrd="1" destOrd="0" presId="urn:microsoft.com/office/officeart/2016/7/layout/BasicLinearProcessNumbered"/>
    <dgm:cxn modelId="{7AA869CF-BA89-4665-8D3D-B09D2CEBF640}" type="presParOf" srcId="{BE2BF178-3139-4E5F-8A91-DFE56CCFC92A}" destId="{283B7551-4426-41F7-A86C-62616979BF6F}" srcOrd="2" destOrd="0" presId="urn:microsoft.com/office/officeart/2016/7/layout/BasicLinearProcessNumbered"/>
    <dgm:cxn modelId="{618BF5EB-D863-45A4-A610-DD52BD43F7E0}" type="presParOf" srcId="{BE2BF178-3139-4E5F-8A91-DFE56CCFC92A}" destId="{8CCB745F-EB1C-419A-8587-678BE83E65BB}" srcOrd="3" destOrd="0" presId="urn:microsoft.com/office/officeart/2016/7/layout/BasicLinearProcessNumbered"/>
    <dgm:cxn modelId="{DD2B7694-20B1-44F7-A18A-E2A4B65F6695}" type="presParOf" srcId="{45DC97D6-761B-4FE3-A248-6BC953048B06}" destId="{69DB8973-B7D9-4F38-993B-75D04D485FF0}" srcOrd="1" destOrd="0" presId="urn:microsoft.com/office/officeart/2016/7/layout/BasicLinearProcessNumbered"/>
    <dgm:cxn modelId="{95BF9C6D-F5FA-44E8-A202-9BAA131C0FF7}" type="presParOf" srcId="{45DC97D6-761B-4FE3-A248-6BC953048B06}" destId="{7CCDF53B-C492-41E7-8C02-0DD84B6D1C7B}" srcOrd="2" destOrd="0" presId="urn:microsoft.com/office/officeart/2016/7/layout/BasicLinearProcessNumbered"/>
    <dgm:cxn modelId="{5DDEBB6D-CB54-4F68-B9D8-B453F53E9D10}" type="presParOf" srcId="{7CCDF53B-C492-41E7-8C02-0DD84B6D1C7B}" destId="{0335F274-9C9F-42EA-A1B4-2AD7A7CF1F74}" srcOrd="0" destOrd="0" presId="urn:microsoft.com/office/officeart/2016/7/layout/BasicLinearProcessNumbered"/>
    <dgm:cxn modelId="{9C35C2E0-7F6F-4876-ACBC-B71A5A227AC0}" type="presParOf" srcId="{7CCDF53B-C492-41E7-8C02-0DD84B6D1C7B}" destId="{DDAE2FCC-DC5F-4867-9F08-BBB017D6B2EB}" srcOrd="1" destOrd="0" presId="urn:microsoft.com/office/officeart/2016/7/layout/BasicLinearProcessNumbered"/>
    <dgm:cxn modelId="{D906CC4B-38CB-4A40-9ED0-F72495119D1E}" type="presParOf" srcId="{7CCDF53B-C492-41E7-8C02-0DD84B6D1C7B}" destId="{C2A0AE72-3000-42C1-845C-134654ECE055}" srcOrd="2" destOrd="0" presId="urn:microsoft.com/office/officeart/2016/7/layout/BasicLinearProcessNumbered"/>
    <dgm:cxn modelId="{E8055BEB-E987-456D-AEE3-934EA5F85F38}" type="presParOf" srcId="{7CCDF53B-C492-41E7-8C02-0DD84B6D1C7B}" destId="{1486F028-3FA2-497F-948B-F4E6BD07306E}" srcOrd="3" destOrd="0" presId="urn:microsoft.com/office/officeart/2016/7/layout/BasicLinearProcessNumbered"/>
    <dgm:cxn modelId="{BADF307D-706B-4B14-AC46-859560609957}" type="presParOf" srcId="{45DC97D6-761B-4FE3-A248-6BC953048B06}" destId="{DD307CA8-F213-4C78-8BE9-FD6FC2739484}" srcOrd="3" destOrd="0" presId="urn:microsoft.com/office/officeart/2016/7/layout/BasicLinearProcessNumbered"/>
    <dgm:cxn modelId="{5E86FC16-13E7-4978-BA3A-9FFDC37E3383}" type="presParOf" srcId="{45DC97D6-761B-4FE3-A248-6BC953048B06}" destId="{1ECD6703-7635-4CCC-9621-07FFC5E2902A}" srcOrd="4" destOrd="0" presId="urn:microsoft.com/office/officeart/2016/7/layout/BasicLinearProcessNumbered"/>
    <dgm:cxn modelId="{4CBECF6C-139E-4139-91E9-D6ADAE6C0760}" type="presParOf" srcId="{1ECD6703-7635-4CCC-9621-07FFC5E2902A}" destId="{0D011E5C-A571-429A-A1ED-EDA9AE8A8FE8}" srcOrd="0" destOrd="0" presId="urn:microsoft.com/office/officeart/2016/7/layout/BasicLinearProcessNumbered"/>
    <dgm:cxn modelId="{0C7BDA49-C3C2-496F-998B-6158225763E2}" type="presParOf" srcId="{1ECD6703-7635-4CCC-9621-07FFC5E2902A}" destId="{C2E887ED-0132-40B9-9290-A252DC59FB12}" srcOrd="1" destOrd="0" presId="urn:microsoft.com/office/officeart/2016/7/layout/BasicLinearProcessNumbered"/>
    <dgm:cxn modelId="{728E962A-154F-4B1F-968C-B77AF398E71D}" type="presParOf" srcId="{1ECD6703-7635-4CCC-9621-07FFC5E2902A}" destId="{3E1F0744-5649-4C29-A40D-C5374913553B}" srcOrd="2" destOrd="0" presId="urn:microsoft.com/office/officeart/2016/7/layout/BasicLinearProcessNumbered"/>
    <dgm:cxn modelId="{24579EB1-1B00-4417-AF1F-559D2B3A6F94}" type="presParOf" srcId="{1ECD6703-7635-4CCC-9621-07FFC5E2902A}" destId="{946C3FD2-E7A9-4EFD-9813-D47209A3F0C5}" srcOrd="3" destOrd="0" presId="urn:microsoft.com/office/officeart/2016/7/layout/BasicLinearProcessNumbered"/>
    <dgm:cxn modelId="{65E5541A-627A-4610-8D79-EDE561EBC94D}" type="presParOf" srcId="{45DC97D6-761B-4FE3-A248-6BC953048B06}" destId="{FD4C50FB-B025-4A63-8A1D-0E377906825B}" srcOrd="5" destOrd="0" presId="urn:microsoft.com/office/officeart/2016/7/layout/BasicLinearProcessNumbered"/>
    <dgm:cxn modelId="{F5DB08D8-33D3-4E1D-9512-90BF32B52971}" type="presParOf" srcId="{45DC97D6-761B-4FE3-A248-6BC953048B06}" destId="{B3A1D279-05E8-463A-ACDD-41BA7C0B072C}" srcOrd="6" destOrd="0" presId="urn:microsoft.com/office/officeart/2016/7/layout/BasicLinearProcessNumbered"/>
    <dgm:cxn modelId="{A39B59E9-DC15-451A-8C8C-43330FFD2B51}" type="presParOf" srcId="{B3A1D279-05E8-463A-ACDD-41BA7C0B072C}" destId="{DC3BFD46-3C64-4394-BC40-4A8F6CA97683}" srcOrd="0" destOrd="0" presId="urn:microsoft.com/office/officeart/2016/7/layout/BasicLinearProcessNumbered"/>
    <dgm:cxn modelId="{7FAADDA6-3EC1-45A3-A003-B19F6228E0B2}" type="presParOf" srcId="{B3A1D279-05E8-463A-ACDD-41BA7C0B072C}" destId="{91AE7FA5-623B-4613-BAEA-E38147DDD07C}" srcOrd="1" destOrd="0" presId="urn:microsoft.com/office/officeart/2016/7/layout/BasicLinearProcessNumbered"/>
    <dgm:cxn modelId="{29C5BC53-5CB7-4DA3-BC20-117FF59317D7}" type="presParOf" srcId="{B3A1D279-05E8-463A-ACDD-41BA7C0B072C}" destId="{E6F3DC3E-710D-4205-BC95-147D12DA560E}" srcOrd="2" destOrd="0" presId="urn:microsoft.com/office/officeart/2016/7/layout/BasicLinearProcessNumbered"/>
    <dgm:cxn modelId="{B1623E51-FE2A-4950-B8C3-9C28792B4565}" type="presParOf" srcId="{B3A1D279-05E8-463A-ACDD-41BA7C0B072C}" destId="{D475DD85-32CE-4B8F-BA64-C791014454B0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2A888E-2449-4F29-91DD-1F6D28306902}">
      <dsp:nvSpPr>
        <dsp:cNvPr id="0" name=""/>
        <dsp:cNvSpPr/>
      </dsp:nvSpPr>
      <dsp:spPr>
        <a:xfrm>
          <a:off x="2847228" y="442"/>
          <a:ext cx="4208857" cy="172768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4000" b="1" i="1" kern="1200" dirty="0" smtClean="0"/>
            <a:t>- 19,4 mil lei</a:t>
          </a:r>
          <a:endParaRPr lang="ro-RO" sz="4000" b="1" i="1" kern="1200" dirty="0"/>
        </a:p>
      </dsp:txBody>
      <dsp:txXfrm>
        <a:off x="2847228" y="216403"/>
        <a:ext cx="3560975" cy="1295763"/>
      </dsp:txXfrm>
    </dsp:sp>
    <dsp:sp modelId="{A1D4E853-80B1-4B29-8B79-682CA91B197E}">
      <dsp:nvSpPr>
        <dsp:cNvPr id="0" name=""/>
        <dsp:cNvSpPr/>
      </dsp:nvSpPr>
      <dsp:spPr>
        <a:xfrm>
          <a:off x="20" y="442"/>
          <a:ext cx="2847207" cy="1727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0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Defalcări de la </a:t>
          </a:r>
          <a:r>
            <a:rPr lang="it-IT" sz="30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impozitul pe venitul din salariu</a:t>
          </a:r>
          <a:endParaRPr lang="ro-RO" sz="3000" kern="1200" dirty="0"/>
        </a:p>
      </dsp:txBody>
      <dsp:txXfrm>
        <a:off x="84359" y="84781"/>
        <a:ext cx="2678529" cy="1559007"/>
      </dsp:txXfrm>
    </dsp:sp>
    <dsp:sp modelId="{34181053-8492-4945-B3F7-5A50F5653C22}">
      <dsp:nvSpPr>
        <dsp:cNvPr id="0" name=""/>
        <dsp:cNvSpPr/>
      </dsp:nvSpPr>
      <dsp:spPr>
        <a:xfrm>
          <a:off x="2876190" y="1901339"/>
          <a:ext cx="4179916" cy="172768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4000" b="1" i="1" kern="1200" dirty="0" smtClean="0"/>
            <a:t>+ 25,0 mil lei</a:t>
          </a:r>
          <a:endParaRPr lang="ro-RO" sz="4000" b="1" i="1" kern="1200" dirty="0"/>
        </a:p>
      </dsp:txBody>
      <dsp:txXfrm>
        <a:off x="2876190" y="2117300"/>
        <a:ext cx="3532034" cy="1295763"/>
      </dsp:txXfrm>
    </dsp:sp>
    <dsp:sp modelId="{EC95FEE7-8B9F-41C7-A26A-2D3563986638}">
      <dsp:nvSpPr>
        <dsp:cNvPr id="0" name=""/>
        <dsp:cNvSpPr/>
      </dsp:nvSpPr>
      <dsp:spPr>
        <a:xfrm>
          <a:off x="0" y="1901339"/>
          <a:ext cx="2869345" cy="1727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0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Impozitul pe venitul PF spre plată</a:t>
          </a:r>
          <a:endParaRPr lang="ro-RO" sz="3000" b="1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4339" y="1985678"/>
        <a:ext cx="2700667" cy="1559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8FA501-F85F-45F3-AD21-F968AEA2A184}">
      <dsp:nvSpPr>
        <dsp:cNvPr id="0" name=""/>
        <dsp:cNvSpPr/>
      </dsp:nvSpPr>
      <dsp:spPr>
        <a:xfrm>
          <a:off x="45694" y="445831"/>
          <a:ext cx="2553831" cy="4957963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863" tIns="330200" rIns="203863" bIns="330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Ritmul </a:t>
          </a:r>
          <a:r>
            <a:rPr lang="ro-RO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executării cheltuielilor depășește ritmul încasării veniturilor</a:t>
          </a:r>
          <a:endParaRPr lang="en-US" sz="20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94" y="2329857"/>
        <a:ext cx="2553831" cy="2974778"/>
      </dsp:txXfrm>
    </dsp:sp>
    <dsp:sp modelId="{7302E829-2FEE-4CE1-99B0-24BF1552FDBB}">
      <dsp:nvSpPr>
        <dsp:cNvPr id="0" name=""/>
        <dsp:cNvSpPr/>
      </dsp:nvSpPr>
      <dsp:spPr>
        <a:xfrm>
          <a:off x="779822" y="1417088"/>
          <a:ext cx="1098231" cy="10982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622" tIns="12700" rIns="85622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/>
            <a:t>1</a:t>
          </a:r>
        </a:p>
      </dsp:txBody>
      <dsp:txXfrm>
        <a:off x="940654" y="1577920"/>
        <a:ext cx="776567" cy="776567"/>
      </dsp:txXfrm>
    </dsp:sp>
    <dsp:sp modelId="{283B7551-4426-41F7-A86C-62616979BF6F}">
      <dsp:nvSpPr>
        <dsp:cNvPr id="0" name=""/>
        <dsp:cNvSpPr/>
      </dsp:nvSpPr>
      <dsp:spPr>
        <a:xfrm flipV="1">
          <a:off x="1071" y="4711025"/>
          <a:ext cx="2655731" cy="1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35F274-9C9F-42EA-A1B4-2AD7A7CF1F74}">
      <dsp:nvSpPr>
        <dsp:cNvPr id="0" name=""/>
        <dsp:cNvSpPr/>
      </dsp:nvSpPr>
      <dsp:spPr>
        <a:xfrm>
          <a:off x="3017415" y="402414"/>
          <a:ext cx="2416578" cy="4984504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863" tIns="330200" rIns="203863" bIns="330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Toate cheltuielile au fost finanțate fără întârzieri, cu respectarea priorităților la efectuarea acestora</a:t>
          </a:r>
          <a:endParaRPr lang="en-US" sz="20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17415" y="2296526"/>
        <a:ext cx="2416578" cy="2990702"/>
      </dsp:txXfrm>
    </dsp:sp>
    <dsp:sp modelId="{DDAE2FCC-DC5F-4867-9F08-BBB017D6B2EB}">
      <dsp:nvSpPr>
        <dsp:cNvPr id="0" name=""/>
        <dsp:cNvSpPr/>
      </dsp:nvSpPr>
      <dsp:spPr>
        <a:xfrm>
          <a:off x="3676589" y="1430359"/>
          <a:ext cx="1098231" cy="10982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622" tIns="12700" rIns="85622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/>
            <a:t>2</a:t>
          </a:r>
        </a:p>
      </dsp:txBody>
      <dsp:txXfrm>
        <a:off x="3837421" y="1591191"/>
        <a:ext cx="776567" cy="776567"/>
      </dsp:txXfrm>
    </dsp:sp>
    <dsp:sp modelId="{C2A0AE72-3000-42C1-845C-134654ECE055}">
      <dsp:nvSpPr>
        <dsp:cNvPr id="0" name=""/>
        <dsp:cNvSpPr/>
      </dsp:nvSpPr>
      <dsp:spPr>
        <a:xfrm>
          <a:off x="2918287" y="4724980"/>
          <a:ext cx="261483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011E5C-A571-429A-A1ED-EDA9AE8A8FE8}">
      <dsp:nvSpPr>
        <dsp:cNvPr id="0" name=""/>
        <dsp:cNvSpPr/>
      </dsp:nvSpPr>
      <dsp:spPr>
        <a:xfrm>
          <a:off x="5794606" y="402414"/>
          <a:ext cx="3215202" cy="5038757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863" tIns="330200" rIns="203863" bIns="330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Cheltuielile ce țin de procurarea mijloacelor de transport, de investiții capitale, ocrotirea sănătății au crescut de 3-7 ori față de anul 2018, iar cele din transport și gospodăria comunală și iluminat cu mai mult de 60%</a:t>
          </a:r>
          <a:endParaRPr lang="en-US" sz="2000" kern="1200" dirty="0"/>
        </a:p>
      </dsp:txBody>
      <dsp:txXfrm>
        <a:off x="5794606" y="2317142"/>
        <a:ext cx="3215202" cy="3023254"/>
      </dsp:txXfrm>
    </dsp:sp>
    <dsp:sp modelId="{C2E887ED-0132-40B9-9290-A252DC59FB12}">
      <dsp:nvSpPr>
        <dsp:cNvPr id="0" name=""/>
        <dsp:cNvSpPr/>
      </dsp:nvSpPr>
      <dsp:spPr>
        <a:xfrm>
          <a:off x="6853092" y="1403485"/>
          <a:ext cx="1098231" cy="10982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622" tIns="12700" rIns="85622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/>
            <a:t>3</a:t>
          </a:r>
        </a:p>
      </dsp:txBody>
      <dsp:txXfrm>
        <a:off x="7013924" y="1564317"/>
        <a:ext cx="776567" cy="776567"/>
      </dsp:txXfrm>
    </dsp:sp>
    <dsp:sp modelId="{3E1F0744-5649-4C29-A40D-C5374913553B}">
      <dsp:nvSpPr>
        <dsp:cNvPr id="0" name=""/>
        <dsp:cNvSpPr/>
      </dsp:nvSpPr>
      <dsp:spPr>
        <a:xfrm>
          <a:off x="6166227" y="5194335"/>
          <a:ext cx="2614835" cy="1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3BFD46-3C64-4394-BC40-4A8F6CA97683}">
      <dsp:nvSpPr>
        <dsp:cNvPr id="0" name=""/>
        <dsp:cNvSpPr/>
      </dsp:nvSpPr>
      <dsp:spPr>
        <a:xfrm>
          <a:off x="9272364" y="479803"/>
          <a:ext cx="2614835" cy="4900013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863" tIns="330200" rIns="203863" bIns="330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Unele articole de cheltuieli, în special alocațiile prevăzute pentru cheltuielile salariale vor necesita suplinire pe parcursul anului curent de gestiune</a:t>
          </a:r>
          <a:endParaRPr lang="en-US" sz="20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72364" y="2341808"/>
        <a:ext cx="2614835" cy="2940008"/>
      </dsp:txXfrm>
    </dsp:sp>
    <dsp:sp modelId="{91AE7FA5-623B-4613-BAEA-E38147DDD07C}">
      <dsp:nvSpPr>
        <dsp:cNvPr id="0" name=""/>
        <dsp:cNvSpPr/>
      </dsp:nvSpPr>
      <dsp:spPr>
        <a:xfrm>
          <a:off x="10029594" y="1388113"/>
          <a:ext cx="1098231" cy="10982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622" tIns="12700" rIns="85622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4</a:t>
          </a:r>
          <a:endParaRPr lang="en-US" sz="4800" kern="1200" dirty="0"/>
        </a:p>
      </dsp:txBody>
      <dsp:txXfrm>
        <a:off x="10190426" y="1548945"/>
        <a:ext cx="776567" cy="776567"/>
      </dsp:txXfrm>
    </dsp:sp>
    <dsp:sp modelId="{E6F3DC3E-710D-4205-BC95-147D12DA560E}">
      <dsp:nvSpPr>
        <dsp:cNvPr id="0" name=""/>
        <dsp:cNvSpPr/>
      </dsp:nvSpPr>
      <dsp:spPr>
        <a:xfrm>
          <a:off x="9272364" y="5211371"/>
          <a:ext cx="261483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0.00473</cdr:x>
      <cdr:y>0</cdr:y>
    </cdr:from>
    <cdr:to>
      <cdr:x>0.30232</cdr:x>
      <cdr:y>0.41917</cdr:y>
    </cdr:to>
    <cdr:sp macro="" textlink="">
      <cdr:nvSpPr>
        <cdr:cNvPr id="3" name="Стрелка вправо 2"/>
        <cdr:cNvSpPr/>
      </cdr:nvSpPr>
      <cdr:spPr>
        <a:xfrm xmlns:a="http://schemas.openxmlformats.org/drawingml/2006/main">
          <a:off x="53630" y="0"/>
          <a:ext cx="3371850" cy="2433393"/>
        </a:xfrm>
        <a:prstGeom xmlns:a="http://schemas.openxmlformats.org/drawingml/2006/main" prst="rightArrow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o-RO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Precizat </a:t>
          </a:r>
          <a:r>
            <a: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o-RO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– 3 924,2</a:t>
          </a:r>
        </a:p>
        <a:p xmlns:a="http://schemas.openxmlformats.org/drawingml/2006/main">
          <a:r>
            <a:rPr lang="ro-RO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Executat – 1 284,5  </a:t>
          </a:r>
          <a:r>
            <a:rPr lang="x-none" sz="2400" b="1" smtClean="0">
              <a:latin typeface="Times New Roman" pitchFamily="18" charset="0"/>
              <a:cs typeface="Times New Roman" pitchFamily="18" charset="0"/>
            </a:rPr>
            <a:t>32,7 %</a:t>
          </a:r>
          <a:r>
            <a:rPr lang="ro-RO" sz="2400" b="1" dirty="0" smtClean="0">
              <a:latin typeface="Times New Roman" pitchFamily="18" charset="0"/>
              <a:cs typeface="Times New Roman" pitchFamily="18" charset="0"/>
            </a:rPr>
            <a:t> executare</a:t>
          </a:r>
        </a:p>
        <a:p xmlns:a="http://schemas.openxmlformats.org/drawingml/2006/main">
          <a:endParaRPr lang="ru-RU" sz="2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0.30484</cdr:x>
      <cdr:y>0.03032</cdr:y>
    </cdr:from>
    <cdr:to>
      <cdr:x>0.4839</cdr:x>
      <cdr:y>0.28135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454055" y="176016"/>
          <a:ext cx="2028825" cy="1457298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o-RO" sz="2200" b="1" dirty="0" smtClean="0">
              <a:latin typeface="Times New Roman" pitchFamily="18" charset="0"/>
              <a:cs typeface="Times New Roman" pitchFamily="18" charset="0"/>
            </a:rPr>
            <a:t>2019/2018</a:t>
          </a:r>
        </a:p>
        <a:p xmlns:a="http://schemas.openxmlformats.org/drawingml/2006/main">
          <a:pPr algn="ctr"/>
          <a:endParaRPr lang="ro-RO" sz="2200" b="1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o-RO" sz="2200" b="1" dirty="0" smtClean="0">
              <a:latin typeface="Times New Roman" pitchFamily="18" charset="0"/>
              <a:cs typeface="Times New Roman" pitchFamily="18" charset="0"/>
            </a:rPr>
            <a:t>+176,5 mil sau +15,9%</a:t>
          </a:r>
          <a:endParaRPr lang="ru-RU" sz="22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0.02806</cdr:x>
      <cdr:y>0</cdr:y>
    </cdr:from>
    <cdr:to>
      <cdr:x>0.3335</cdr:x>
      <cdr:y>0.37729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>
          <a:off x="335392" y="0"/>
          <a:ext cx="3650821" cy="2119089"/>
        </a:xfrm>
        <a:prstGeom xmlns:a="http://schemas.openxmlformats.org/drawingml/2006/main" prst="rightArrow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127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o-RO" sz="2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Precizat  – 2 215,4 mil</a:t>
          </a:r>
        </a:p>
        <a:p xmlns:a="http://schemas.openxmlformats.org/drawingml/2006/main">
          <a:r>
            <a:rPr lang="ro-RO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Executat – 746,1 mil</a:t>
          </a:r>
        </a:p>
        <a:p xmlns:a="http://schemas.openxmlformats.org/drawingml/2006/main">
          <a:r>
            <a:rPr lang="ro-RO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33,7 % executare</a:t>
          </a:r>
          <a:endParaRPr lang="ru-RU" sz="22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0.52035</cdr:x>
      <cdr:y>0.02544</cdr:y>
    </cdr:from>
    <cdr:to>
      <cdr:x>0.81658</cdr:x>
      <cdr:y>0.23495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6274766" y="142875"/>
          <a:ext cx="3572037" cy="117674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12700" cap="flat" cmpd="sng" algn="ctr">
          <a:solidFill>
            <a:sysClr val="window" lastClr="FFFFFF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o-RO" sz="24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 luni 2019 / 4 luni 2019</a:t>
          </a:r>
        </a:p>
        <a:p xmlns:a="http://schemas.openxmlformats.org/drawingml/2006/main">
          <a:pPr algn="ctr"/>
          <a:r>
            <a:rPr lang="ro-RO" sz="24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+169,9 mil  lei</a:t>
          </a:r>
        </a:p>
        <a:p xmlns:a="http://schemas.openxmlformats.org/drawingml/2006/main">
          <a:pPr algn="ctr"/>
          <a:r>
            <a:rPr lang="ro-RO" sz="24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+ 30 %</a:t>
          </a:r>
        </a:p>
        <a:p xmlns:a="http://schemas.openxmlformats.org/drawingml/2006/main">
          <a:pPr algn="ctr"/>
          <a:endParaRPr lang="ro-RO" sz="2000" b="1" i="1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endParaRPr lang="ru-RU" sz="24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0.01244</cdr:x>
      <cdr:y>1.71145E-7</cdr:y>
    </cdr:from>
    <cdr:to>
      <cdr:x>0.31676</cdr:x>
      <cdr:y>0.38233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>
          <a:off x="148712" y="1"/>
          <a:ext cx="3637439" cy="2233959"/>
        </a:xfrm>
        <a:prstGeom xmlns:a="http://schemas.openxmlformats.org/drawingml/2006/main" prst="rightArrow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127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o-RO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Precizat   – 1 115,8 mil</a:t>
          </a:r>
        </a:p>
        <a:p xmlns:a="http://schemas.openxmlformats.org/drawingml/2006/main">
          <a:r>
            <a:rPr lang="ro-RO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Executat –    383,0 mil</a:t>
          </a:r>
          <a:endParaRPr lang="ro-RO" sz="2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o-RO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34,4% executare</a:t>
          </a:r>
        </a:p>
      </cdr:txBody>
    </cdr:sp>
  </cdr:relSizeAnchor>
  <cdr:relSizeAnchor xmlns:cdr="http://schemas.openxmlformats.org/drawingml/2006/chartDrawing">
    <cdr:from>
      <cdr:x>0.33725</cdr:x>
      <cdr:y>0.0266</cdr:y>
    </cdr:from>
    <cdr:to>
      <cdr:x>0.69472</cdr:x>
      <cdr:y>0.25762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031028" y="155402"/>
          <a:ext cx="4272744" cy="1349896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12700" cap="flat" cmpd="sng" algn="ctr">
          <a:solidFill>
            <a:sysClr val="window" lastClr="FFFFFF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o-RO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 luni 2019 / 4 luni 2019</a:t>
          </a:r>
        </a:p>
        <a:p xmlns:a="http://schemas.openxmlformats.org/drawingml/2006/main">
          <a:pPr algn="ctr"/>
          <a:r>
            <a:rPr lang="ro-RO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+8,3 </a:t>
          </a:r>
          <a:r>
            <a:rPr lang="ro-RO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mil </a:t>
          </a:r>
          <a:r>
            <a:rPr lang="ro-RO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o-RO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lei</a:t>
          </a:r>
        </a:p>
        <a:p xmlns:a="http://schemas.openxmlformats.org/drawingml/2006/main">
          <a:pPr algn="ctr"/>
          <a:r>
            <a:rPr lang="ro-RO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+ </a:t>
          </a:r>
          <a:r>
            <a:rPr lang="ro-RO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2,</a:t>
          </a:r>
          <a:r>
            <a:rPr lang="ro-RO" sz="2800" b="1" i="1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ro-RO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o-RO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%</a:t>
          </a:r>
        </a:p>
        <a:p xmlns:a="http://schemas.openxmlformats.org/drawingml/2006/main">
          <a:endParaRPr lang="ru-RU" sz="3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0.10838</cdr:x>
      <cdr:y>0.35897</cdr:y>
    </cdr:from>
    <cdr:to>
      <cdr:x>0.93574</cdr:x>
      <cdr:y>0.84615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71600" y="2016224"/>
          <a:ext cx="7416824" cy="27363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0.58033</cdr:x>
      <cdr:y>0.36287</cdr:y>
    </cdr:from>
    <cdr:to>
      <cdr:x>0.98878</cdr:x>
      <cdr:y>0.98396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936434" y="2120229"/>
          <a:ext cx="4882108" cy="3629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just"/>
          <a:r>
            <a:rPr lang="ro-MO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Impactul Legii </a:t>
          </a:r>
          <a:r>
            <a:rPr lang="ro-MO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nr. 178 </a:t>
          </a:r>
          <a:r>
            <a: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„</a:t>
          </a:r>
          <a:r>
            <a:rPr lang="ro-MO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Cu privire la  modificarea unor acte legislative</a:t>
          </a:r>
          <a:r>
            <a: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”</a:t>
          </a:r>
          <a:r>
            <a:rPr lang="ro-MO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, prin care, începând cu data de 01.10.2018, au</a:t>
          </a:r>
          <a:r>
            <a:rPr lang="ro-RO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fost modificate condiţiile de impozitare </a:t>
          </a:r>
          <a:r>
            <a: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a </a:t>
          </a:r>
          <a:r>
            <a:rPr lang="en-US" sz="2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veniturilor</a:t>
          </a:r>
          <a:r>
            <a: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persoanelor</a:t>
          </a:r>
          <a:r>
            <a: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fizice</a:t>
          </a:r>
          <a:r>
            <a: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obţinute</a:t>
          </a:r>
          <a:r>
            <a: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din </a:t>
          </a:r>
          <a:r>
            <a:rPr lang="en-US" sz="2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salariu</a:t>
          </a:r>
          <a:r>
            <a: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sz="1100" dirty="0">
            <a:solidFill>
              <a:schemeClr val="tx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0.02002</cdr:x>
      <cdr:y>0</cdr:y>
    </cdr:from>
    <cdr:to>
      <cdr:x>0.31348</cdr:x>
      <cdr:y>0.36756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>
          <a:off x="239292" y="0"/>
          <a:ext cx="3507572" cy="2160250"/>
        </a:xfrm>
        <a:prstGeom xmlns:a="http://schemas.openxmlformats.org/drawingml/2006/main" prst="rightArrow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127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o-RO" sz="2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Precizat   – 478,7 mil</a:t>
          </a:r>
        </a:p>
        <a:p xmlns:a="http://schemas.openxmlformats.org/drawingml/2006/main">
          <a:r>
            <a:rPr lang="ro-RO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Executat – 120,5 mil</a:t>
          </a:r>
          <a:endParaRPr lang="ro-RO" sz="22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o-RO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25,2% executare</a:t>
          </a:r>
          <a:endParaRPr lang="ru-RU" sz="22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0.32722</cdr:x>
      <cdr:y>0</cdr:y>
    </cdr:from>
    <cdr:to>
      <cdr:x>0.641</cdr:x>
      <cdr:y>0.20022</cdr:y>
    </cdr:to>
    <cdr:sp macro="" textlink="">
      <cdr:nvSpPr>
        <cdr:cNvPr id="5" name="Прямоугольник 2"/>
        <cdr:cNvSpPr/>
      </cdr:nvSpPr>
      <cdr:spPr>
        <a:xfrm xmlns:a="http://schemas.openxmlformats.org/drawingml/2006/main">
          <a:off x="3911087" y="0"/>
          <a:ext cx="3750552" cy="117674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12700" cap="flat" cmpd="sng" algn="ctr">
          <a:solidFill>
            <a:sysClr val="window" lastClr="FFFFFF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o-RO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4 </a:t>
          </a:r>
          <a:r>
            <a:rPr lang="ro-RO" sz="25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luni 2019 / 4 luni 2019</a:t>
          </a:r>
        </a:p>
        <a:p xmlns:a="http://schemas.openxmlformats.org/drawingml/2006/main">
          <a:pPr algn="ctr"/>
          <a:r>
            <a:rPr lang="ro-RO" sz="25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- 4,7 mil  lei</a:t>
          </a:r>
        </a:p>
        <a:p xmlns:a="http://schemas.openxmlformats.org/drawingml/2006/main">
          <a:pPr algn="ctr"/>
          <a:r>
            <a:rPr lang="ro-RO" sz="25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- 3,8%</a:t>
          </a:r>
        </a:p>
        <a:p xmlns:a="http://schemas.openxmlformats.org/drawingml/2006/main">
          <a:pPr algn="ctr"/>
          <a:endParaRPr lang="ru-RU" sz="24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0.02002</cdr:x>
      <cdr:y>0.17143</cdr:y>
    </cdr:from>
    <cdr:to>
      <cdr:x>0.39185</cdr:x>
      <cdr:y>0.77714</cdr:y>
    </cdr:to>
    <cdr:sp macro="" textlink="">
      <cdr:nvSpPr>
        <cdr:cNvPr id="3" name="Стрелка вправо 2"/>
        <cdr:cNvSpPr/>
      </cdr:nvSpPr>
      <cdr:spPr>
        <a:xfrm xmlns:a="http://schemas.openxmlformats.org/drawingml/2006/main">
          <a:off x="234556" y="857250"/>
          <a:ext cx="4355270" cy="3028950"/>
        </a:xfrm>
        <a:prstGeom xmlns:a="http://schemas.openxmlformats.org/drawingml/2006/main" prst="rightArrow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127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o-RO" sz="3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Precizat – 262,5 mil</a:t>
          </a:r>
        </a:p>
        <a:p xmlns:a="http://schemas.openxmlformats.org/drawingml/2006/main">
          <a:r>
            <a:rPr lang="ro-RO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Executat – 9,4 mil</a:t>
          </a:r>
        </a:p>
        <a:p xmlns:a="http://schemas.openxmlformats.org/drawingml/2006/main">
          <a:r>
            <a:rPr lang="ro-RO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3,6% executare</a:t>
          </a:r>
        </a:p>
      </cdr:txBody>
    </cdr:sp>
  </cdr:relSizeAnchor>
  <cdr:relSizeAnchor xmlns:cdr="http://schemas.openxmlformats.org/drawingml/2006/chartDrawing">
    <cdr:from>
      <cdr:x>0.40164</cdr:x>
      <cdr:y>0.15714</cdr:y>
    </cdr:from>
    <cdr:to>
      <cdr:x>0.98361</cdr:x>
      <cdr:y>0.77429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704523" y="785813"/>
          <a:ext cx="6816757" cy="30861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127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o-RO" sz="3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În  scădere față de perioada corespunzătoare a lui 2018 cu 6,</a:t>
          </a:r>
          <a:r>
            <a:rPr lang="ro-RO" sz="3000" b="1" i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6</a:t>
          </a:r>
          <a:r>
            <a:rPr lang="ro-RO" sz="3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% sau 0,6 mil lei. </a:t>
          </a:r>
          <a:r>
            <a:rPr lang="en-US" sz="3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C</a:t>
          </a:r>
          <a:r>
            <a:rPr lang="ro-RO" sz="3000" b="1" i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auza</a:t>
          </a:r>
          <a:r>
            <a:rPr lang="en-US" sz="3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o-RO" sz="3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executării foarte scăzute a sursei menționate de venit </a:t>
          </a:r>
          <a:r>
            <a:rPr lang="en-US" sz="3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o-RO" sz="3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neaprob</a:t>
          </a:r>
          <a:r>
            <a:rPr lang="en-US" sz="3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area</a:t>
          </a:r>
          <a:r>
            <a:rPr lang="ro-RO" sz="3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o-RO" sz="3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listei terenurilor  pentru expunerea acestora  la licitație.</a:t>
          </a:r>
          <a:endParaRPr lang="ru-RU" sz="3000" b="1" i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o-RO" sz="2500" b="1" i="1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24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0.01384</cdr:x>
      <cdr:y>0</cdr:y>
    </cdr:from>
    <cdr:to>
      <cdr:x>0.34043</cdr:x>
      <cdr:y>0.27703</cdr:y>
    </cdr:to>
    <cdr:sp macro="" textlink="">
      <cdr:nvSpPr>
        <cdr:cNvPr id="3" name="Стрелка вправо 2"/>
        <cdr:cNvSpPr/>
      </cdr:nvSpPr>
      <cdr:spPr>
        <a:xfrm xmlns:a="http://schemas.openxmlformats.org/drawingml/2006/main">
          <a:off x="167342" y="0"/>
          <a:ext cx="3947457" cy="1599059"/>
        </a:xfrm>
        <a:prstGeom xmlns:a="http://schemas.openxmlformats.org/drawingml/2006/main" prst="rightArrow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127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o-RO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Precizat  – 4 230,7</a:t>
          </a:r>
        </a:p>
        <a:p xmlns:a="http://schemas.openxmlformats.org/drawingml/2006/main">
          <a:r>
            <a:rPr lang="ro-RO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Executat – 1 378,4</a:t>
          </a:r>
          <a:r>
            <a:rPr lang="ro-RO" sz="2000" b="1" dirty="0" smtClean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smtClean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o-RO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sau  </a:t>
          </a:r>
          <a:r>
            <a:rPr lang="ro-RO" sz="2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32,4%</a:t>
          </a:r>
          <a:endParaRPr lang="ru-RU" sz="21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0.33848</cdr:x>
      <cdr:y>0.00495</cdr:y>
    </cdr:from>
    <cdr:to>
      <cdr:x>0.51322</cdr:x>
      <cdr:y>0.21782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091257" y="28431"/>
          <a:ext cx="2112122" cy="122263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12700" cap="flat" cmpd="sng" algn="ctr">
          <a:solidFill>
            <a:sysClr val="window" lastClr="FFFFFF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o-RO" sz="2400" b="1" i="1" dirty="0">
              <a:latin typeface="Times New Roman" pitchFamily="18" charset="0"/>
              <a:cs typeface="Times New Roman" pitchFamily="18" charset="0"/>
            </a:rPr>
            <a:t>2019/2018</a:t>
          </a:r>
        </a:p>
        <a:p xmlns:a="http://schemas.openxmlformats.org/drawingml/2006/main">
          <a:pPr algn="ctr"/>
          <a:r>
            <a:rPr lang="ro-RO" sz="2400" b="1" i="1" dirty="0" smtClean="0">
              <a:latin typeface="Times New Roman" pitchFamily="18" charset="0"/>
              <a:cs typeface="Times New Roman" pitchFamily="18" charset="0"/>
            </a:rPr>
            <a:t>+304,1 </a:t>
          </a:r>
          <a:r>
            <a:rPr lang="ro-RO" sz="2400" b="1" i="1" dirty="0">
              <a:latin typeface="Times New Roman" pitchFamily="18" charset="0"/>
              <a:cs typeface="Times New Roman" pitchFamily="18" charset="0"/>
            </a:rPr>
            <a:t>mil sau </a:t>
          </a:r>
          <a:r>
            <a:rPr lang="ro-RO" sz="2400" b="1" i="1" dirty="0" smtClean="0">
              <a:latin typeface="Times New Roman" pitchFamily="18" charset="0"/>
              <a:cs typeface="Times New Roman" pitchFamily="18" charset="0"/>
            </a:rPr>
            <a:t>+28,3%</a:t>
          </a:r>
          <a:endParaRPr lang="ru-RU" sz="2400" i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0.00875</cdr:y>
    </cdr:from>
    <cdr:to>
      <cdr:x>0.32461</cdr:x>
      <cdr:y>0.2842</cdr:y>
    </cdr:to>
    <cdr:sp macro="" textlink="">
      <cdr:nvSpPr>
        <cdr:cNvPr id="5" name="Стрелка вправо 2"/>
        <cdr:cNvSpPr/>
      </cdr:nvSpPr>
      <cdr:spPr>
        <a:xfrm xmlns:a="http://schemas.openxmlformats.org/drawingml/2006/main">
          <a:off x="0" y="50800"/>
          <a:ext cx="3957637" cy="1599059"/>
        </a:xfrm>
        <a:prstGeom xmlns:a="http://schemas.openxmlformats.org/drawingml/2006/main" prst="rightArrow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127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o-RO" sz="2000" b="1" dirty="0" smtClean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Precizat  – 4 230,7</a:t>
          </a:r>
        </a:p>
        <a:p xmlns:a="http://schemas.openxmlformats.org/drawingml/2006/main">
          <a:r>
            <a:rPr lang="ro-RO" sz="2000" b="1" dirty="0" smtClean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Executat – 1 378,4 </a:t>
          </a:r>
          <a:r>
            <a:rPr lang="en-US" sz="2000" b="1" dirty="0" smtClean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o-RO" sz="2000" b="1" dirty="0" smtClean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sau  </a:t>
          </a:r>
          <a:r>
            <a:rPr lang="ro-RO" sz="2100" b="1" dirty="0" smtClean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32,4%</a:t>
          </a:r>
          <a:endParaRPr lang="ru-RU" sz="2100" b="1" dirty="0">
            <a:solidFill>
              <a:srgbClr val="1F497D">
                <a:lumMod val="50000"/>
              </a:srgbClr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0.32676</cdr:x>
      <cdr:y>0.02215</cdr:y>
    </cdr:from>
    <cdr:to>
      <cdr:x>0.47638</cdr:x>
      <cdr:y>0.24945</cdr:y>
    </cdr:to>
    <cdr:sp macro="" textlink="">
      <cdr:nvSpPr>
        <cdr:cNvPr id="6" name="Прямоугольник 3"/>
        <cdr:cNvSpPr/>
      </cdr:nvSpPr>
      <cdr:spPr>
        <a:xfrm xmlns:a="http://schemas.openxmlformats.org/drawingml/2006/main">
          <a:off x="3983848" y="128587"/>
          <a:ext cx="1824120" cy="131956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12700" cap="flat" cmpd="sng" algn="ctr">
          <a:solidFill>
            <a:sysClr val="window" lastClr="FFFFFF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o-RO" sz="2400" b="1" i="1" dirty="0">
              <a:latin typeface="Times New Roman" pitchFamily="18" charset="0"/>
              <a:cs typeface="Times New Roman" pitchFamily="18" charset="0"/>
            </a:rPr>
            <a:t>2019/2018</a:t>
          </a:r>
        </a:p>
        <a:p xmlns:a="http://schemas.openxmlformats.org/drawingml/2006/main">
          <a:pPr algn="ctr"/>
          <a:r>
            <a:rPr lang="ro-RO" sz="2400" b="1" i="1" dirty="0" smtClean="0">
              <a:latin typeface="Times New Roman" pitchFamily="18" charset="0"/>
              <a:cs typeface="Times New Roman" pitchFamily="18" charset="0"/>
            </a:rPr>
            <a:t>+304,1 </a:t>
          </a:r>
          <a:r>
            <a:rPr lang="ro-RO" sz="2400" b="1" i="1" dirty="0">
              <a:latin typeface="Times New Roman" pitchFamily="18" charset="0"/>
              <a:cs typeface="Times New Roman" pitchFamily="18" charset="0"/>
            </a:rPr>
            <a:t>mil sau </a:t>
          </a:r>
          <a:r>
            <a:rPr lang="ro-RO" sz="2400" b="1" i="1" dirty="0" smtClean="0">
              <a:latin typeface="Times New Roman" pitchFamily="18" charset="0"/>
              <a:cs typeface="Times New Roman" pitchFamily="18" charset="0"/>
            </a:rPr>
            <a:t>+28,3%</a:t>
          </a:r>
          <a:endParaRPr lang="ru-RU" sz="2400" i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1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7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07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392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35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10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80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47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7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7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1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4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7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02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9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4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0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BFCCD62-9845-4E29-A5AB-11970A49B937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A083A-448A-44A2-8245-2B5E03DFC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44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4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799AB-8531-419E-8019-107755666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949" y="1325217"/>
            <a:ext cx="11207931" cy="3843132"/>
          </a:xfrm>
        </p:spPr>
        <p:txBody>
          <a:bodyPr/>
          <a:lstStyle/>
          <a:p>
            <a:pPr algn="ctr"/>
            <a:r>
              <a:rPr lang="x-none" sz="70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Mersul executării</a:t>
            </a:r>
            <a:r>
              <a:rPr lang="en-US" sz="70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0" b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bugetului</a:t>
            </a:r>
            <a:r>
              <a:rPr lang="en-US" sz="70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o-RO" sz="70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municipal </a:t>
            </a:r>
            <a:r>
              <a:rPr lang="ro-RO" sz="70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Chișinău </a:t>
            </a:r>
            <a:r>
              <a:rPr lang="en-US" sz="70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0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70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7000" b="1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luni</a:t>
            </a:r>
            <a:r>
              <a:rPr lang="en-US" sz="70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2019</a:t>
            </a:r>
            <a:endParaRPr lang="en-US" sz="70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E77D09-3F61-43A7-A05A-924470A59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6283234"/>
            <a:ext cx="8825658" cy="457200"/>
          </a:xfrm>
        </p:spPr>
        <p:txBody>
          <a:bodyPr/>
          <a:lstStyle/>
          <a:p>
            <a:r>
              <a:rPr lang="x-none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Direcția generală finanțe </a:t>
            </a:r>
            <a:r>
              <a:rPr lang="x-none" sz="1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x-none" sz="15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.05.2019</a:t>
            </a:r>
            <a:endParaRPr lang="en-US" sz="15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63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imaria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349" y="188640"/>
            <a:ext cx="475026" cy="6677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07968" y="6211670"/>
            <a:ext cx="1248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o-RO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5414" y="260649"/>
            <a:ext cx="39364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Direcția generală finanțe a </a:t>
            </a:r>
          </a:p>
          <a:p>
            <a:r>
              <a:rPr lang="ro-RO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Consiliului municipal Chișinău</a:t>
            </a:r>
            <a:endParaRPr lang="ro-RO" sz="16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980728"/>
            <a:ext cx="12192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43872" y="260648"/>
            <a:ext cx="6816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3843338" y="188639"/>
            <a:ext cx="6515100" cy="681319"/>
          </a:xfrm>
        </p:spPr>
        <p:txBody>
          <a:bodyPr>
            <a:noAutofit/>
          </a:bodyPr>
          <a:lstStyle/>
          <a:p>
            <a:pPr algn="l"/>
            <a:r>
              <a:rPr lang="ro-RO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Executarea cheltuieli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lor</a:t>
            </a:r>
            <a:r>
              <a:rPr lang="ro-RO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conform clasificației funcționale, mil. lei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Substituent conținu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118394"/>
              </p:ext>
            </p:extLst>
          </p:nvPr>
        </p:nvGraphicFramePr>
        <p:xfrm>
          <a:off x="0" y="980728"/>
          <a:ext cx="12192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86035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eeform: Shap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A19451-41E6-41EA-AA69-8F98F610B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988" y="214314"/>
            <a:ext cx="9215436" cy="785812"/>
          </a:xfrm>
        </p:spPr>
        <p:txBody>
          <a:bodyPr>
            <a:normAutofit/>
          </a:bodyPr>
          <a:lstStyle/>
          <a:p>
            <a:pPr algn="ctr"/>
            <a:r>
              <a:rPr lang="en-US" sz="3900" dirty="0" err="1" smtClean="0">
                <a:solidFill>
                  <a:srgbClr val="EBE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Generali</a:t>
            </a:r>
            <a:r>
              <a:rPr lang="ro-RO" sz="3900" dirty="0" smtClean="0">
                <a:solidFill>
                  <a:srgbClr val="EBE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zări</a:t>
            </a:r>
            <a:endParaRPr lang="en-US" sz="3900" dirty="0">
              <a:solidFill>
                <a:srgbClr val="EBEBE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826616"/>
              </p:ext>
            </p:extLst>
          </p:nvPr>
        </p:nvGraphicFramePr>
        <p:xfrm>
          <a:off x="185738" y="1014413"/>
          <a:ext cx="11887200" cy="5843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2751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46111" y="1685109"/>
            <a:ext cx="10769602" cy="3853541"/>
          </a:xfrm>
        </p:spPr>
        <p:txBody>
          <a:bodyPr/>
          <a:lstStyle/>
          <a:p>
            <a:pPr algn="ctr"/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/>
              <a:t/>
            </a:r>
            <a:br>
              <a:rPr lang="x-none" dirty="0"/>
            </a:br>
            <a:r>
              <a:rPr lang="x-none" smtClean="0">
                <a:latin typeface="Arial" panose="020B0604020202020204" pitchFamily="34" charset="0"/>
                <a:cs typeface="Arial" panose="020B0604020202020204" pitchFamily="34" charset="0"/>
              </a:rPr>
              <a:t>VĂ MULȚUM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ESC</a:t>
            </a:r>
            <a:r>
              <a:rPr lang="x-none" smtClean="0">
                <a:latin typeface="Arial" panose="020B0604020202020204" pitchFamily="34" charset="0"/>
                <a:cs typeface="Arial" panose="020B0604020202020204" pitchFamily="34" charset="0"/>
              </a:rPr>
              <a:t> PENTRU ATENȚIE!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89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imaria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349" y="188640"/>
            <a:ext cx="460739" cy="6677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07968" y="6211670"/>
            <a:ext cx="1248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o-RO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5414" y="260649"/>
            <a:ext cx="30422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Direcția generală finanțe a </a:t>
            </a:r>
          </a:p>
          <a:p>
            <a:r>
              <a:rPr lang="ro-RO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Consiliului municipal Chișinău</a:t>
            </a:r>
            <a:endParaRPr lang="ro-RO" sz="16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980728"/>
            <a:ext cx="12192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43872" y="260648"/>
            <a:ext cx="6816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4114799" y="188640"/>
            <a:ext cx="6115051" cy="694928"/>
          </a:xfrm>
        </p:spPr>
        <p:txBody>
          <a:bodyPr>
            <a:noAutofit/>
          </a:bodyPr>
          <a:lstStyle/>
          <a:p>
            <a:pPr algn="l"/>
            <a:r>
              <a:rPr lang="ro-RO" sz="2200" b="1" dirty="0" smtClean="0">
                <a:solidFill>
                  <a:schemeClr val="tx1"/>
                </a:solidFill>
                <a:latin typeface="Times New Roman" pitchFamily="18" charset="0"/>
              </a:rPr>
              <a:t>Executarea bugetului municipal Chişinău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</a:rPr>
              <a:t>,   4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itchFamily="18" charset="0"/>
              </a:rPr>
              <a:t>luni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</a:rPr>
              <a:t> 2019</a:t>
            </a:r>
            <a:endParaRPr lang="ro-RO" sz="22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560055"/>
              </p:ext>
            </p:extLst>
          </p:nvPr>
        </p:nvGraphicFramePr>
        <p:xfrm>
          <a:off x="239348" y="1128718"/>
          <a:ext cx="11705002" cy="5608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76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044">
                <a:tc>
                  <a:txBody>
                    <a:bodyPr/>
                    <a:lstStyle/>
                    <a:p>
                      <a:endParaRPr lang="ro-RO" sz="2600" b="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o-RO" sz="26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ro-RO" sz="2600" b="1" i="1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mil.</a:t>
                      </a:r>
                      <a:r>
                        <a:rPr lang="ro-RO" sz="2600" b="1" i="1" baseline="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lei</a:t>
                      </a:r>
                      <a:endParaRPr lang="ro-RO" sz="2600" b="1" i="1" noProof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11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600" b="1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Venituri </a:t>
                      </a:r>
                      <a:endParaRPr lang="ro-RO" sz="2600" b="1" noProof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600" b="1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="1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1 284,5</a:t>
                      </a:r>
                      <a:endParaRPr lang="ro-RO" sz="2600" b="1" noProof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5114">
                <a:tc>
                  <a:txBody>
                    <a:bodyPr/>
                    <a:lstStyle/>
                    <a:p>
                      <a:pPr algn="r"/>
                      <a:r>
                        <a:rPr lang="ro-RO" sz="2600" b="1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Cheltuieli</a:t>
                      </a:r>
                      <a:endParaRPr lang="ro-RO" sz="26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o-RO" sz="2600" b="1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600" b="1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1 378,4</a:t>
                      </a:r>
                      <a:endParaRPr lang="ro-RO" sz="26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114">
                <a:tc>
                  <a:txBody>
                    <a:bodyPr/>
                    <a:lstStyle/>
                    <a:p>
                      <a:pPr algn="r"/>
                      <a:r>
                        <a:rPr lang="ro-RO" sz="2600" b="1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Sold bugetar</a:t>
                      </a:r>
                      <a:endParaRPr lang="ro-RO" sz="26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 b="1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-93,</a:t>
                      </a:r>
                      <a:r>
                        <a:rPr lang="ro-RO" sz="2600" b="1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o-RO" sz="26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071">
                <a:tc>
                  <a:txBody>
                    <a:bodyPr/>
                    <a:lstStyle/>
                    <a:p>
                      <a:r>
                        <a:rPr lang="ro-RO" sz="2600" b="0" i="1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- soldul mijloacelor la 30.04.2018</a:t>
                      </a:r>
                      <a:endParaRPr lang="ro-RO" sz="2600" b="0" i="1" noProof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o-RO" sz="2600" i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89,4</a:t>
                      </a:r>
                      <a:endParaRPr lang="ro-RO" sz="2600" i="1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600" b="0" i="1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- soldul mijloacelor la 31.12.2018</a:t>
                      </a:r>
                      <a:endParaRPr lang="en-US" sz="2600" b="0" i="1" noProof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o-RO" sz="2600" b="1" i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129,9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03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0" i="1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Surse</a:t>
                      </a:r>
                      <a:r>
                        <a:rPr lang="en-US" sz="2600" b="0" i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2600" b="0" i="1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finan</a:t>
                      </a:r>
                      <a:r>
                        <a:rPr lang="ro-RO" sz="2600" b="0" i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țare</a:t>
                      </a:r>
                      <a:r>
                        <a:rPr lang="en-US" sz="2600" b="0" i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o-RO" sz="2600" b="0" i="1" noProof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o-RO" sz="2600" b="1" i="1" noProof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8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600" b="0" i="1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-</a:t>
                      </a:r>
                      <a:r>
                        <a:rPr lang="en-US" sz="2600" b="0" i="1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o-RO" sz="2600" b="0" i="1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soldu</a:t>
                      </a:r>
                      <a:r>
                        <a:rPr lang="ro-RO" sz="2600" b="0" i="1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 mijloacelor (diferența 30.04.2019 – 31.12.2019)</a:t>
                      </a:r>
                      <a:endParaRPr lang="en-US" sz="2600" b="0" i="1" noProof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o-RO" sz="2600" b="1" i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1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600" b="0" i="1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- credite interne</a:t>
                      </a:r>
                      <a:endParaRPr lang="en-US" sz="2600" b="0" i="1" noProof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o-RO" sz="2600" b="1" i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63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600" b="0" i="1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- venituri din privatizarea apartamentelor</a:t>
                      </a:r>
                      <a:endParaRPr lang="en-US" sz="2600" b="0" i="1" noProof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o-RO" sz="2600" b="1" i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18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600" b="0" i="1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Rambursarea</a:t>
                      </a:r>
                      <a:r>
                        <a:rPr lang="ro-RO" sz="2600" b="0" i="1" baseline="0" noProof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împrumuturilor </a:t>
                      </a:r>
                      <a:endParaRPr lang="en-US" sz="2600" b="0" i="1" noProof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o-RO" sz="2600" b="1" i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25456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imaria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00150" y="177713"/>
            <a:ext cx="428625" cy="6677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79976" y="6211670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o-RO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4040" y="165115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Direcția generală finanțe a </a:t>
            </a:r>
          </a:p>
          <a:p>
            <a:r>
              <a:rPr lang="ro-RO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Consiliului municipal Chișinău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24000" y="895648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31904" y="26064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4986338" y="103560"/>
            <a:ext cx="5358134" cy="792088"/>
          </a:xfrm>
        </p:spPr>
        <p:txBody>
          <a:bodyPr>
            <a:noAutofit/>
          </a:bodyPr>
          <a:lstStyle/>
          <a:p>
            <a:pPr algn="l"/>
            <a:r>
              <a:rPr lang="ro-RO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Executarea </a:t>
            </a:r>
            <a:r>
              <a:rPr lang="ro-RO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veniturilor 01.01.2019 – 30.04.2019 , mil. </a:t>
            </a:r>
            <a:r>
              <a:rPr lang="ro-RO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lei</a:t>
            </a:r>
            <a:endParaRPr lang="ru-RU" sz="26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3071664" y="184482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Substituent conținu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404415"/>
              </p:ext>
            </p:extLst>
          </p:nvPr>
        </p:nvGraphicFramePr>
        <p:xfrm>
          <a:off x="503583" y="1052736"/>
          <a:ext cx="11330608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3240281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imaria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349" y="188640"/>
            <a:ext cx="576064" cy="6677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07968" y="6211670"/>
            <a:ext cx="1248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o-RO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5414" y="260649"/>
            <a:ext cx="39364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Direcția generală finanțe a </a:t>
            </a:r>
          </a:p>
          <a:p>
            <a:r>
              <a:rPr lang="ro-RO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Consiliului municipal Chișinău</a:t>
            </a:r>
            <a:endParaRPr lang="ro-RO" sz="16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908720"/>
            <a:ext cx="12192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43872" y="260648"/>
            <a:ext cx="6816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3914775" y="-1"/>
            <a:ext cx="6457950" cy="845423"/>
          </a:xfrm>
        </p:spPr>
        <p:txBody>
          <a:bodyPr>
            <a:noAutofit/>
          </a:bodyPr>
          <a:lstStyle/>
          <a:p>
            <a:pPr algn="l"/>
            <a:r>
              <a:rPr lang="ro-RO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Executarea </a:t>
            </a:r>
            <a:r>
              <a:rPr lang="ro-RO" sz="25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transferurilor</a:t>
            </a:r>
            <a:r>
              <a:rPr lang="ro-RO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 la bugetul de stat, mil. lei</a:t>
            </a:r>
            <a:endParaRPr lang="ru-RU" sz="25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609207335"/>
              </p:ext>
            </p:extLst>
          </p:nvPr>
        </p:nvGraphicFramePr>
        <p:xfrm>
          <a:off x="0" y="1052736"/>
          <a:ext cx="1205865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525383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imaria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349" y="188640"/>
            <a:ext cx="432164" cy="6677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07968" y="6211670"/>
            <a:ext cx="1248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o-RO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5415" y="260649"/>
            <a:ext cx="2899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Direcția generală finanțe a </a:t>
            </a:r>
          </a:p>
          <a:p>
            <a:r>
              <a:rPr lang="ro-RO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Consiliului municipal Chișinău</a:t>
            </a:r>
            <a:endParaRPr lang="ro-RO" sz="16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908720"/>
            <a:ext cx="12192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43872" y="260648"/>
            <a:ext cx="6816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3714752" y="-1"/>
            <a:ext cx="6643686" cy="845423"/>
          </a:xfrm>
        </p:spPr>
        <p:txBody>
          <a:bodyPr>
            <a:noAutofit/>
          </a:bodyPr>
          <a:lstStyle/>
          <a:p>
            <a:pPr algn="l"/>
            <a:r>
              <a:rPr lang="ro-RO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Executarea </a:t>
            </a:r>
            <a:r>
              <a:rPr lang="en-US" sz="25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defalc</a:t>
            </a:r>
            <a:r>
              <a:rPr lang="ro-RO" sz="25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ărilor</a:t>
            </a:r>
            <a:r>
              <a:rPr lang="ro-RO" sz="25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 la impozite și taxe de stat</a:t>
            </a:r>
            <a:r>
              <a:rPr lang="ro-RO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mil. lei</a:t>
            </a:r>
            <a:endParaRPr lang="ru-RU" sz="25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065349220"/>
              </p:ext>
            </p:extLst>
          </p:nvPr>
        </p:nvGraphicFramePr>
        <p:xfrm>
          <a:off x="119674" y="908720"/>
          <a:ext cx="11952651" cy="5842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4810136"/>
              </p:ext>
            </p:extLst>
          </p:nvPr>
        </p:nvGraphicFramePr>
        <p:xfrm>
          <a:off x="0" y="3228975"/>
          <a:ext cx="7056107" cy="3629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3695762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0"/>
            <a:ext cx="10172700" cy="1885950"/>
          </a:xfrm>
        </p:spPr>
        <p:txBody>
          <a:bodyPr/>
          <a:lstStyle/>
          <a:p>
            <a:r>
              <a:rPr lang="ro-RO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Ponderea majoritară</a:t>
            </a:r>
            <a:r>
              <a:rPr lang="ro-RO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defalcărilor de la impozitele pe venitul persoanelor fizice – 96,7% o constituie </a:t>
            </a:r>
            <a:r>
              <a:rPr lang="ro-RO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impozitul pe venitul reținut din salariu</a:t>
            </a:r>
            <a:r>
              <a:rPr lang="ro-RO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aceasta sursă fiind </a:t>
            </a:r>
            <a:r>
              <a:rPr lang="ro-RO" sz="3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 scădere cu 5,5% sau cu 19,4 mil lei</a:t>
            </a:r>
            <a:r>
              <a:rPr lang="ro-RO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față de prevederile aprobate pentru 2019</a:t>
            </a:r>
            <a:endParaRPr lang="ro-RO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323776"/>
              </p:ext>
            </p:extLst>
          </p:nvPr>
        </p:nvGraphicFramePr>
        <p:xfrm>
          <a:off x="985838" y="1928814"/>
          <a:ext cx="956468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287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imaria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349" y="188640"/>
            <a:ext cx="460739" cy="6677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07968" y="6211670"/>
            <a:ext cx="1248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o-RO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5415" y="260649"/>
            <a:ext cx="3013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Direcția generală finanțe a </a:t>
            </a:r>
          </a:p>
          <a:p>
            <a:r>
              <a:rPr lang="ro-RO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Consiliului municipal Chișinău</a:t>
            </a:r>
            <a:endParaRPr lang="ro-RO" sz="16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908720"/>
            <a:ext cx="12192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43872" y="260648"/>
            <a:ext cx="6816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3714751" y="0"/>
            <a:ext cx="6729412" cy="883568"/>
          </a:xfrm>
        </p:spPr>
        <p:txBody>
          <a:bodyPr>
            <a:noAutofit/>
          </a:bodyPr>
          <a:lstStyle/>
          <a:p>
            <a:pPr algn="l"/>
            <a:r>
              <a:rPr lang="ro-RO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Executarea </a:t>
            </a:r>
            <a:r>
              <a:rPr lang="en-US" sz="2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veniturilor</a:t>
            </a:r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proprii</a:t>
            </a:r>
            <a:r>
              <a:rPr lang="ro-RO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mil. lei</a:t>
            </a:r>
            <a:endParaRPr lang="en-US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638009617"/>
              </p:ext>
            </p:extLst>
          </p:nvPr>
        </p:nvGraphicFramePr>
        <p:xfrm>
          <a:off x="239349" y="980728"/>
          <a:ext cx="11952651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228442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imaria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349" y="188640"/>
            <a:ext cx="446451" cy="6677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07968" y="6211670"/>
            <a:ext cx="1248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o-RO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5415" y="260649"/>
            <a:ext cx="2913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Direcția generală finanțe a </a:t>
            </a:r>
          </a:p>
          <a:p>
            <a:r>
              <a:rPr lang="ro-RO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Consiliului municipal Chișinău</a:t>
            </a:r>
            <a:endParaRPr lang="ro-RO" sz="16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980728"/>
            <a:ext cx="12192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43872" y="260648"/>
            <a:ext cx="6816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3729040" y="188640"/>
            <a:ext cx="6643686" cy="864096"/>
          </a:xfrm>
        </p:spPr>
        <p:txBody>
          <a:bodyPr>
            <a:normAutofit fontScale="92500"/>
          </a:bodyPr>
          <a:lstStyle/>
          <a:p>
            <a:pPr algn="l"/>
            <a:r>
              <a:rPr lang="ro-RO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Veniturile din </a:t>
            </a:r>
            <a:r>
              <a:rPr lang="ro-RO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vânzarea activelor fixe și a bunurilor materiale</a:t>
            </a:r>
            <a:r>
              <a:rPr lang="ro-RO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mil.lei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766753585"/>
              </p:ext>
            </p:extLst>
          </p:nvPr>
        </p:nvGraphicFramePr>
        <p:xfrm>
          <a:off x="239349" y="1343025"/>
          <a:ext cx="11713302" cy="5000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558751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07968" y="6211670"/>
            <a:ext cx="1248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o-RO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9278" y="260646"/>
            <a:ext cx="2913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Direcția generală finanțe a </a:t>
            </a:r>
          </a:p>
          <a:p>
            <a:r>
              <a:rPr lang="ro-RO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Consiliului municipal Chișinău</a:t>
            </a:r>
            <a:endParaRPr lang="ro-RO" sz="16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980728"/>
            <a:ext cx="12192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3572901" y="0"/>
            <a:ext cx="6856974" cy="980728"/>
          </a:xfrm>
        </p:spPr>
        <p:txBody>
          <a:bodyPr>
            <a:noAutofit/>
          </a:bodyPr>
          <a:lstStyle/>
          <a:p>
            <a:pPr algn="l"/>
            <a:r>
              <a:rPr lang="ro-RO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Executarea cheltuieli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lor</a:t>
            </a:r>
            <a:r>
              <a:rPr lang="ro-RO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conform clasificației economice, 01.01.2019 – 30.04.2019 mil. lei</a:t>
            </a:r>
            <a:endParaRPr lang="ro-RO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308698195"/>
              </p:ext>
            </p:extLst>
          </p:nvPr>
        </p:nvGraphicFramePr>
        <p:xfrm>
          <a:off x="0" y="1114424"/>
          <a:ext cx="12087225" cy="5743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Рисунок 4" descr="Primaria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342" y="260646"/>
            <a:ext cx="432048" cy="66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8184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22338</TotalTime>
  <Words>604</Words>
  <Application>Microsoft Office PowerPoint</Application>
  <PresentationFormat>Widescreen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Ion</vt:lpstr>
      <vt:lpstr>Mersul executării bugetului  municipal Chișinău  4 luni 2019</vt:lpstr>
      <vt:lpstr>PowerPoint Presentation</vt:lpstr>
      <vt:lpstr>PowerPoint Presentation</vt:lpstr>
      <vt:lpstr>PowerPoint Presentation</vt:lpstr>
      <vt:lpstr>PowerPoint Presentation</vt:lpstr>
      <vt:lpstr>Ponderea majoritară a defalcărilor de la impozitele pe venitul persoanelor fizice – 96,7% o constituie impozitul pe venitul reținut din salariu, aceasta sursă fiind în scădere cu 5,5% sau cu 19,4 mil lei față de prevederile aprobate pentru 2019</vt:lpstr>
      <vt:lpstr>PowerPoint Presentation</vt:lpstr>
      <vt:lpstr>PowerPoint Presentation</vt:lpstr>
      <vt:lpstr>PowerPoint Presentation</vt:lpstr>
      <vt:lpstr>PowerPoint Presentation</vt:lpstr>
      <vt:lpstr>Generalizări</vt:lpstr>
      <vt:lpstr>  VĂ MULȚUMESC PENTRU ATENȚIE!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Abell</dc:creator>
  <cp:lastModifiedBy>olga ursu</cp:lastModifiedBy>
  <cp:revision>367</cp:revision>
  <cp:lastPrinted>2019-04-23T10:11:04Z</cp:lastPrinted>
  <dcterms:created xsi:type="dcterms:W3CDTF">2017-06-20T19:15:39Z</dcterms:created>
  <dcterms:modified xsi:type="dcterms:W3CDTF">2019-05-13T07:05:01Z</dcterms:modified>
</cp:coreProperties>
</file>