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96" r:id="rId4"/>
    <p:sldId id="297" r:id="rId5"/>
    <p:sldId id="298" r:id="rId6"/>
    <p:sldId id="308" r:id="rId7"/>
    <p:sldId id="307" r:id="rId8"/>
    <p:sldId id="302" r:id="rId9"/>
    <p:sldId id="303" r:id="rId10"/>
    <p:sldId id="305" r:id="rId11"/>
    <p:sldId id="304" r:id="rId12"/>
    <p:sldId id="295" r:id="rId13"/>
    <p:sldId id="29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118" d="100"/>
          <a:sy n="118" d="100"/>
        </p:scale>
        <p:origin x="-143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BCA16-94D5-49E9-B017-1B92D1FF43D0}" type="datetimeFigureOut">
              <a:rPr lang="ru-RU" smtClean="0"/>
              <a:pPr/>
              <a:t>10.09.2019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168B2-3F58-4445-AAB5-D043C61930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56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68B2-3F58-4445-AAB5-D043C619308C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991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10.09.2019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270221" y="2572019"/>
            <a:ext cx="7772400" cy="1014930"/>
          </a:xfrm>
        </p:spPr>
        <p:txBody>
          <a:bodyPr>
            <a:normAutofit fontScale="90000"/>
          </a:bodyPr>
          <a:lstStyle/>
          <a:p>
            <a:pPr algn="ctr"/>
            <a:r>
              <a:rPr lang="ro-RO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Raport</a:t>
            </a:r>
            <a:br>
              <a:rPr lang="ro-RO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privind activitatea Î.M. ”Parcul urban de autobuze”</a:t>
            </a:r>
            <a:br>
              <a:rPr lang="ro-RO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pentru anul 2019 Semestrul I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1640632" y="626162"/>
            <a:ext cx="6459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o-RO" dirty="0" smtClean="0">
                <a:solidFill>
                  <a:srgbClr val="002060"/>
                </a:solidFill>
                <a:latin typeface="Book Antiqua" pitchFamily="18" charset="0"/>
              </a:rPr>
              <a:t>CONSILIUL MUNICIPAL CHIȘINĂU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1852410" y="242231"/>
            <a:ext cx="581593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o-RO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REPUBLICA MOLDOVA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2410" y="995911"/>
            <a:ext cx="6608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>
                <a:solidFill>
                  <a:srgbClr val="002060"/>
                </a:solidFill>
                <a:latin typeface="Book Antiqua" pitchFamily="18" charset="0"/>
              </a:rPr>
              <a:t>PRIMARUL GENERAL AL MUNICIPIULUI CHIȘINĂU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08" y="6021288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Chișinău 2019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91" y="67129"/>
            <a:ext cx="847619" cy="12190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52410" y="1406968"/>
            <a:ext cx="6608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>
                <a:solidFill>
                  <a:srgbClr val="002060"/>
                </a:solidFill>
                <a:latin typeface="Book Antiqua" pitchFamily="18" charset="0"/>
              </a:rPr>
              <a:t>Î. M. ”PARCUL URBAN DE AUTOBUZE”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86" y="264888"/>
            <a:ext cx="1085714" cy="9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3568" y="288022"/>
            <a:ext cx="7727594" cy="1150659"/>
          </a:xfrm>
        </p:spPr>
        <p:txBody>
          <a:bodyPr>
            <a:normAutofit/>
          </a:bodyPr>
          <a:lstStyle/>
          <a:p>
            <a:pPr algn="ctr"/>
            <a:r>
              <a:rPr lang="ro-RO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Informația privind activitatea </a:t>
            </a:r>
            <a:r>
              <a:rPr lang="ro-RO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Î.M „Parcul urban de autobuze” pentru </a:t>
            </a:r>
            <a:r>
              <a:rPr lang="ro-RO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perioada 22.02 - </a:t>
            </a:r>
            <a:r>
              <a:rPr lang="ro-RO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21.06.2019 în comparație cu aceeași perioadă a anului precedent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2"/>
          </p:nvPr>
        </p:nvSpPr>
        <p:spPr>
          <a:xfrm>
            <a:off x="179512" y="863352"/>
            <a:ext cx="8964488" cy="5878016"/>
          </a:xfrm>
        </p:spPr>
        <p:txBody>
          <a:bodyPr>
            <a:normAutofit fontScale="85000" lnSpcReduction="20000"/>
          </a:bodyPr>
          <a:lstStyle/>
          <a:p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pPr marL="144000">
              <a:spcBef>
                <a:spcPts val="1200"/>
              </a:spcBef>
            </a:pPr>
            <a:endParaRPr lang="ro-RO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000">
              <a:spcBef>
                <a:spcPts val="1200"/>
              </a:spcBef>
            </a:pPr>
            <a:endParaRPr lang="ro-RO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000">
              <a:spcBef>
                <a:spcPts val="1200"/>
              </a:spcBef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o-RO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Creșterea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calității prestării serviciilor de transport cu autobuzul locuitorilor mun. Chișinău;</a:t>
            </a:r>
          </a:p>
          <a:p>
            <a:pPr marL="144000">
              <a:spcBef>
                <a:spcPts val="1200"/>
              </a:spcBef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o-RO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Ieșirea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autobuzelor la linie s-a majorat cu 16 autobuze sau cu 17 %;</a:t>
            </a:r>
          </a:p>
          <a:p>
            <a:pPr marL="144000">
              <a:spcBef>
                <a:spcPts val="1200"/>
              </a:spcBef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o-RO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Majorarea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numărului de călători transportați cu 778,9 mii pasageri sau cu 20,2 %;</a:t>
            </a:r>
          </a:p>
          <a:p>
            <a:pPr marL="144000">
              <a:spcBef>
                <a:spcPts val="1200"/>
              </a:spcBef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o-RO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Venitul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întreprinderii s-a majorat cu 2,2 mln lei sau cu 25,6 %;</a:t>
            </a:r>
          </a:p>
          <a:p>
            <a:pPr marL="144000">
              <a:spcBef>
                <a:spcPts val="1200"/>
              </a:spcBef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o-RO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Pentru anul 2019 se prognozează o majorare a venitului de 5,5 mln lei, ceea ce va permite </a:t>
            </a:r>
            <a:r>
              <a:rPr lang="ro-RO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micșorarea compensațiilor din bugetul municipal;</a:t>
            </a:r>
          </a:p>
          <a:p>
            <a:pPr marL="144000">
              <a:spcBef>
                <a:spcPts val="1200"/>
              </a:spcBef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o-RO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Majorarea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numărului de curse efectuate cu 7,0 mii curse sau cu 13,8 %;</a:t>
            </a:r>
          </a:p>
          <a:p>
            <a:pPr marL="144000">
              <a:spcBef>
                <a:spcPts val="1200"/>
              </a:spcBef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o-RO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Dublarea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numărului de călători și venituri la rutele urbane nr. 5 și 26;</a:t>
            </a:r>
          </a:p>
          <a:p>
            <a:pPr marL="144000">
              <a:spcBef>
                <a:spcPts val="1200"/>
              </a:spcBef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o-RO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Majorarea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îndeplinirii curselor planificate cu 4,1 %, astfel asigurând respectarea orarelor și intervalelor de circulație, micșorarea timpului de așteptare în stație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855090"/>
              </p:ext>
            </p:extLst>
          </p:nvPr>
        </p:nvGraphicFramePr>
        <p:xfrm>
          <a:off x="156601" y="1412776"/>
          <a:ext cx="8781528" cy="1788968"/>
        </p:xfrm>
        <a:graphic>
          <a:graphicData uri="http://schemas.openxmlformats.org/drawingml/2006/table">
            <a:tbl>
              <a:tblPr firstRow="1" firstCol="1" bandRow="1"/>
              <a:tblGrid>
                <a:gridCol w="947925">
                  <a:extLst>
                    <a:ext uri="{9D8B030D-6E8A-4147-A177-3AD203B41FA5}">
                      <a16:colId xmlns:a16="http://schemas.microsoft.com/office/drawing/2014/main" xmlns="" val="1846572576"/>
                    </a:ext>
                  </a:extLst>
                </a:gridCol>
                <a:gridCol w="2673333">
                  <a:extLst>
                    <a:ext uri="{9D8B030D-6E8A-4147-A177-3AD203B41FA5}">
                      <a16:colId xmlns:a16="http://schemas.microsoft.com/office/drawing/2014/main" xmlns="" val="405934187"/>
                    </a:ext>
                  </a:extLst>
                </a:gridCol>
                <a:gridCol w="1418948">
                  <a:extLst>
                    <a:ext uri="{9D8B030D-6E8A-4147-A177-3AD203B41FA5}">
                      <a16:colId xmlns:a16="http://schemas.microsoft.com/office/drawing/2014/main" xmlns="" val="1485752715"/>
                    </a:ext>
                  </a:extLst>
                </a:gridCol>
                <a:gridCol w="947925">
                  <a:extLst>
                    <a:ext uri="{9D8B030D-6E8A-4147-A177-3AD203B41FA5}">
                      <a16:colId xmlns:a16="http://schemas.microsoft.com/office/drawing/2014/main" xmlns="" val="1060496573"/>
                    </a:ext>
                  </a:extLst>
                </a:gridCol>
                <a:gridCol w="947925">
                  <a:extLst>
                    <a:ext uri="{9D8B030D-6E8A-4147-A177-3AD203B41FA5}">
                      <a16:colId xmlns:a16="http://schemas.microsoft.com/office/drawing/2014/main" xmlns="" val="2018948186"/>
                    </a:ext>
                  </a:extLst>
                </a:gridCol>
                <a:gridCol w="1135158">
                  <a:extLst>
                    <a:ext uri="{9D8B030D-6E8A-4147-A177-3AD203B41FA5}">
                      <a16:colId xmlns:a16="http://schemas.microsoft.com/office/drawing/2014/main" xmlns="" val="2035005536"/>
                    </a:ext>
                  </a:extLst>
                </a:gridCol>
                <a:gridCol w="710314">
                  <a:extLst>
                    <a:ext uri="{9D8B030D-6E8A-4147-A177-3AD203B41FA5}">
                      <a16:colId xmlns:a16="http://schemas.microsoft.com/office/drawing/2014/main" xmlns="" val="3238811642"/>
                    </a:ext>
                  </a:extLst>
                </a:gridCol>
              </a:tblGrid>
              <a:tr h="29423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Nr. d/o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Indicatori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Unitate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măsură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Anul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Diferența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6500530"/>
                  </a:ext>
                </a:extLst>
              </a:tr>
              <a:tr h="306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6225336"/>
                  </a:ext>
                </a:extLst>
              </a:tr>
              <a:tr h="2942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Nr. de autobuze la linie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unități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117,0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4416591"/>
                  </a:ext>
                </a:extLst>
              </a:tr>
              <a:tr h="2942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Călători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mii pasageri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3847,6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4626,5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778,9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120,2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4933113"/>
                  </a:ext>
                </a:extLst>
              </a:tr>
              <a:tr h="2942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Venit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mii lei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8769,9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11017,7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2247,8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125,6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2476045"/>
                  </a:ext>
                </a:extLst>
              </a:tr>
              <a:tr h="306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Curse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curse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50795,5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57802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7006,5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113,8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7912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48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Объект 2"/>
          <p:cNvSpPr txBox="1">
            <a:spLocks/>
          </p:cNvSpPr>
          <p:nvPr/>
        </p:nvSpPr>
        <p:spPr>
          <a:xfrm>
            <a:off x="677856" y="541312"/>
            <a:ext cx="8466144" cy="63367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just">
              <a:buClr>
                <a:srgbClr val="FF0000"/>
              </a:buClr>
              <a:buFont typeface="Wingdings 2"/>
              <a:buNone/>
            </a:pPr>
            <a:endParaRPr lang="ro-RO" sz="1900" b="1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Clr>
                <a:srgbClr val="FF0000"/>
              </a:buClr>
              <a:buFont typeface="Wingdings 2"/>
              <a:buNone/>
            </a:pPr>
            <a:r>
              <a:rPr lang="ro-RO" sz="19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Probleme de activitate</a:t>
            </a:r>
          </a:p>
          <a:p>
            <a:pPr marL="82296" indent="0" algn="just">
              <a:buClr>
                <a:srgbClr val="FF0000"/>
              </a:buClr>
              <a:buFont typeface="Wingdings 2"/>
              <a:buNone/>
            </a:pPr>
            <a:endParaRPr lang="ro-RO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Clr>
                <a:srgbClr val="FF0000"/>
              </a:buClr>
              <a:buFont typeface="Wingdings 2"/>
              <a:buNone/>
            </a:pPr>
            <a:endParaRPr lang="ro-RO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Clr>
                <a:srgbClr val="FF0000"/>
              </a:buClr>
              <a:buFont typeface="Wingdings 2"/>
              <a:buNone/>
            </a:pPr>
            <a:endParaRPr lang="ro-RO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ro-RO" sz="1900" dirty="0" smtClean="0">
                <a:latin typeface="Times New Roman" pitchFamily="18" charset="0"/>
                <a:cs typeface="Times New Roman" pitchFamily="18" charset="0"/>
              </a:rPr>
              <a:t>Materialul rulant învechit;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ro-RO" sz="1900" dirty="0" smtClean="0">
                <a:latin typeface="Times New Roman" pitchFamily="18" charset="0"/>
                <a:cs typeface="Times New Roman" pitchFamily="18" charset="0"/>
              </a:rPr>
              <a:t>Pierderea competivității pe piața transportării auto de călători în mun. Chișinău;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ro-RO" sz="1900" dirty="0" smtClean="0">
                <a:latin typeface="Times New Roman" pitchFamily="18" charset="0"/>
                <a:cs typeface="Times New Roman" pitchFamily="18" charset="0"/>
              </a:rPr>
              <a:t>Micșorarea numărului de călători pe rutele deservite;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ro-RO" sz="1900" dirty="0" smtClean="0">
                <a:latin typeface="Times New Roman" pitchFamily="18" charset="0"/>
                <a:cs typeface="Times New Roman" pitchFamily="18" charset="0"/>
              </a:rPr>
              <a:t>Micșorarea veniturilor întreprinderii;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ro-RO" sz="1900" dirty="0" smtClean="0">
                <a:latin typeface="Times New Roman" pitchFamily="18" charset="0"/>
                <a:cs typeface="Times New Roman" pitchFamily="18" charset="0"/>
              </a:rPr>
              <a:t>Lipsa acută și permanentă a personalului (șoferi, taxatori);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ro-RO" sz="1900" dirty="0" smtClean="0">
                <a:latin typeface="Times New Roman" pitchFamily="18" charset="0"/>
                <a:cs typeface="Times New Roman" pitchFamily="18" charset="0"/>
              </a:rPr>
              <a:t>Dublarea rutelor cu microbuze și troleibuze;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ro-RO" sz="1900" dirty="0" smtClean="0">
                <a:latin typeface="Times New Roman" pitchFamily="18" charset="0"/>
                <a:cs typeface="Times New Roman" pitchFamily="18" charset="0"/>
              </a:rPr>
              <a:t>Sistarea unor rute de autobuz;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ro-RO" sz="1900" dirty="0" smtClean="0">
                <a:latin typeface="Times New Roman" pitchFamily="18" charset="0"/>
                <a:cs typeface="Times New Roman" pitchFamily="18" charset="0"/>
              </a:rPr>
              <a:t>Creșterea cheltuielilor de exploatare;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ro-RO" sz="1900" dirty="0" smtClean="0">
                <a:latin typeface="Times New Roman" pitchFamily="18" charset="0"/>
                <a:cs typeface="Times New Roman" pitchFamily="18" charset="0"/>
              </a:rPr>
              <a:t>Existența datoriilor față de furnizori.</a:t>
            </a:r>
            <a:endParaRPr lang="ro-RO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Font typeface="Wingdings 2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46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9152"/>
            <a:ext cx="7890080" cy="6336704"/>
          </a:xfrm>
        </p:spPr>
        <p:txBody>
          <a:bodyPr>
            <a:normAutofit/>
          </a:bodyPr>
          <a:lstStyle/>
          <a:p>
            <a:pPr marL="82296" lvl="0" indent="0" algn="just">
              <a:buClr>
                <a:srgbClr val="FF0000"/>
              </a:buClr>
              <a:buNone/>
            </a:pPr>
            <a:endParaRPr lang="ro-RO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lvl="0" indent="0" algn="just">
              <a:buClr>
                <a:srgbClr val="FF0000"/>
              </a:buClr>
              <a:buNone/>
            </a:pPr>
            <a:r>
              <a:rPr lang="ro-RO" sz="1900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Obiective</a:t>
            </a: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  <a:p>
            <a:pPr marL="82296" lvl="0" indent="0" algn="just">
              <a:buClr>
                <a:srgbClr val="FF0000"/>
              </a:buClr>
              <a:buNone/>
            </a:pPr>
            <a:endParaRPr lang="ro-RO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lvl="0" indent="0" algn="just">
              <a:buClr>
                <a:srgbClr val="FF0000"/>
              </a:buClr>
              <a:buNone/>
            </a:pPr>
            <a:endParaRPr lang="ro-RO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Tx/>
              <a:buFont typeface="Wingdings" panose="05000000000000000000" pitchFamily="2" charset="2"/>
              <a:buChar char="ü"/>
            </a:pPr>
            <a:r>
              <a:rPr lang="ro-RO" sz="1900" b="1" dirty="0" smtClean="0">
                <a:latin typeface="Times New Roman" pitchFamily="18" charset="0"/>
                <a:cs typeface="Times New Roman" pitchFamily="18" charset="0"/>
              </a:rPr>
              <a:t>Procurarea </a:t>
            </a:r>
            <a:r>
              <a:rPr lang="ro-RO" sz="1900" b="1" dirty="0">
                <a:latin typeface="Times New Roman" pitchFamily="18" charset="0"/>
                <a:cs typeface="Times New Roman" pitchFamily="18" charset="0"/>
              </a:rPr>
              <a:t>şi dotarea </a:t>
            </a:r>
            <a:r>
              <a:rPr lang="ro-RO" sz="1900" b="1" dirty="0" smtClean="0">
                <a:latin typeface="Times New Roman" pitchFamily="18" charset="0"/>
                <a:cs typeface="Times New Roman" pitchFamily="18" charset="0"/>
              </a:rPr>
              <a:t>întreprinderii cu </a:t>
            </a:r>
            <a:r>
              <a:rPr lang="ro-RO" sz="1900" b="1" dirty="0">
                <a:latin typeface="Times New Roman" pitchFamily="18" charset="0"/>
                <a:cs typeface="Times New Roman" pitchFamily="18" charset="0"/>
              </a:rPr>
              <a:t>unităţi de transport noi;</a:t>
            </a:r>
          </a:p>
          <a:p>
            <a:pPr lvl="0" algn="just">
              <a:buClrTx/>
              <a:buFont typeface="Wingdings" panose="05000000000000000000" pitchFamily="2" charset="2"/>
              <a:buChar char="ü"/>
            </a:pPr>
            <a:r>
              <a:rPr lang="ro-RO" sz="1900" b="1" dirty="0" smtClean="0">
                <a:latin typeface="Times New Roman" pitchFamily="18" charset="0"/>
                <a:cs typeface="Times New Roman" pitchFamily="18" charset="0"/>
              </a:rPr>
              <a:t>Asamblarea </a:t>
            </a:r>
            <a:r>
              <a:rPr lang="ro-RO" sz="1900" b="1" dirty="0">
                <a:latin typeface="Times New Roman" pitchFamily="18" charset="0"/>
                <a:cs typeface="Times New Roman" pitchFamily="18" charset="0"/>
              </a:rPr>
              <a:t>autobuzelor în cadrul întreprinderii</a:t>
            </a:r>
            <a:r>
              <a:rPr lang="ro-RO" sz="19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>
              <a:buClrTx/>
              <a:buFont typeface="Wingdings" panose="05000000000000000000" pitchFamily="2" charset="2"/>
              <a:buChar char="ü"/>
            </a:pPr>
            <a:r>
              <a:rPr lang="ro-RO" sz="1900" dirty="0" smtClean="0">
                <a:latin typeface="Times New Roman" pitchFamily="18" charset="0"/>
                <a:cs typeface="Times New Roman" pitchFamily="18" charset="0"/>
              </a:rPr>
              <a:t>Creșterea calității de servicii acordate;</a:t>
            </a:r>
            <a:endParaRPr lang="ro-RO" sz="19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Tx/>
              <a:buFont typeface="Wingdings" panose="05000000000000000000" pitchFamily="2" charset="2"/>
              <a:buChar char="ü"/>
            </a:pPr>
            <a:r>
              <a:rPr lang="ro-RO" sz="1900" dirty="0" smtClean="0">
                <a:latin typeface="Times New Roman" pitchFamily="18" charset="0"/>
                <a:cs typeface="Times New Roman" pitchFamily="18" charset="0"/>
              </a:rPr>
              <a:t>Implementarea </a:t>
            </a:r>
            <a:r>
              <a:rPr lang="ro-RO" sz="1900" dirty="0">
                <a:latin typeface="Times New Roman" pitchFamily="18" charset="0"/>
                <a:cs typeface="Times New Roman" pitchFamily="18" charset="0"/>
              </a:rPr>
              <a:t>tehnologiilor moderne de încasare a taxelor de călătorie în transportul public (tichetarea electronică</a:t>
            </a:r>
            <a:r>
              <a:rPr lang="ro-RO" sz="1900" dirty="0" smtClean="0">
                <a:latin typeface="Times New Roman" pitchFamily="18" charset="0"/>
                <a:cs typeface="Times New Roman" pitchFamily="18" charset="0"/>
              </a:rPr>
              <a:t>) și tehnologiilor moderne de dirijare a activității de transport;</a:t>
            </a:r>
          </a:p>
          <a:p>
            <a:pPr lvl="0" algn="just">
              <a:buClrTx/>
              <a:buFont typeface="Wingdings" panose="05000000000000000000" pitchFamily="2" charset="2"/>
              <a:buChar char="ü"/>
            </a:pPr>
            <a:r>
              <a:rPr lang="ro-RO" sz="1900" dirty="0" smtClean="0">
                <a:latin typeface="Times New Roman" pitchFamily="18" charset="0"/>
                <a:cs typeface="Times New Roman" pitchFamily="18" charset="0"/>
              </a:rPr>
              <a:t>Siguranța la trafic;</a:t>
            </a:r>
          </a:p>
          <a:p>
            <a:pPr lvl="0" algn="just">
              <a:buClrTx/>
              <a:buFont typeface="Wingdings" panose="05000000000000000000" pitchFamily="2" charset="2"/>
              <a:buChar char="ü"/>
            </a:pPr>
            <a:r>
              <a:rPr lang="ro-RO" sz="1900" dirty="0" smtClean="0">
                <a:latin typeface="Times New Roman" pitchFamily="18" charset="0"/>
                <a:cs typeface="Times New Roman" pitchFamily="18" charset="0"/>
              </a:rPr>
              <a:t>Îmbunătățirea condițiilor de muncă a angajaților;</a:t>
            </a:r>
            <a:endParaRPr lang="ro-RO" sz="19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Tx/>
              <a:buFont typeface="Wingdings" panose="05000000000000000000" pitchFamily="2" charset="2"/>
              <a:buChar char="ü"/>
            </a:pPr>
            <a:r>
              <a:rPr lang="ro-RO" sz="1900" dirty="0" smtClean="0">
                <a:latin typeface="Times New Roman" pitchFamily="18" charset="0"/>
                <a:cs typeface="Times New Roman" pitchFamily="18" charset="0"/>
              </a:rPr>
              <a:t>Dotarea întreprinderii cu utilaj </a:t>
            </a:r>
            <a:r>
              <a:rPr lang="ro-RO" sz="1900" dirty="0">
                <a:latin typeface="Times New Roman" pitchFamily="18" charset="0"/>
                <a:cs typeface="Times New Roman" pitchFamily="18" charset="0"/>
              </a:rPr>
              <a:t>şi </a:t>
            </a:r>
            <a:r>
              <a:rPr lang="ro-RO" sz="1900" dirty="0" smtClean="0">
                <a:latin typeface="Times New Roman" pitchFamily="18" charset="0"/>
                <a:cs typeface="Times New Roman" pitchFamily="18" charset="0"/>
              </a:rPr>
              <a:t>suport </a:t>
            </a:r>
            <a:r>
              <a:rPr lang="ro-RO" sz="1900" dirty="0">
                <a:latin typeface="Times New Roman" pitchFamily="18" charset="0"/>
                <a:cs typeface="Times New Roman" pitchFamily="18" charset="0"/>
              </a:rPr>
              <a:t>logistic pentru diagnosticarea unităţilor de </a:t>
            </a:r>
            <a:r>
              <a:rPr lang="ro-RO" sz="1900" dirty="0" smtClean="0">
                <a:latin typeface="Times New Roman" pitchFamily="18" charset="0"/>
                <a:cs typeface="Times New Roman" pitchFamily="18" charset="0"/>
              </a:rPr>
              <a:t>transport.</a:t>
            </a:r>
            <a:endParaRPr lang="ro-RO" sz="19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04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309686">
            <a:off x="1137986" y="2197802"/>
            <a:ext cx="676875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o-RO" sz="4000" b="1" dirty="0">
                <a:solidFill>
                  <a:srgbClr val="0000FF"/>
                </a:solidFill>
                <a:latin typeface="Georgia" pitchFamily="18" charset="0"/>
              </a:rPr>
              <a:t>Vă mulţumim </a:t>
            </a:r>
          </a:p>
          <a:p>
            <a:pPr algn="ctr">
              <a:buNone/>
            </a:pPr>
            <a:r>
              <a:rPr lang="ro-RO" sz="4000" b="1" dirty="0">
                <a:solidFill>
                  <a:srgbClr val="0000FF"/>
                </a:solidFill>
                <a:latin typeface="Georgia" pitchFamily="18" charset="0"/>
              </a:rPr>
              <a:t>pentru atenţie!</a:t>
            </a:r>
            <a:endParaRPr lang="ru-RU" sz="4000" b="1" dirty="0">
              <a:solidFill>
                <a:srgbClr val="0000FF"/>
              </a:solidFill>
              <a:latin typeface="Georgia" pitchFamily="18" charset="0"/>
            </a:endParaRPr>
          </a:p>
          <a:p>
            <a:pPr>
              <a:buNone/>
            </a:pPr>
            <a:endParaRPr lang="ru-RU" sz="60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60000"/>
                <a:satMod val="355000"/>
              </a:schemeClr>
            </a:gs>
            <a:gs pos="45000">
              <a:schemeClr val="bg2">
                <a:tint val="85000"/>
                <a:satMod val="320000"/>
              </a:schemeClr>
            </a:gs>
            <a:gs pos="100000">
              <a:schemeClr val="bg2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1"/>
          <p:cNvSpPr txBox="1">
            <a:spLocks/>
          </p:cNvSpPr>
          <p:nvPr/>
        </p:nvSpPr>
        <p:spPr>
          <a:xfrm>
            <a:off x="1588008" y="1421160"/>
            <a:ext cx="7498080" cy="497964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endParaRPr lang="ro-RO" smtClean="0"/>
          </a:p>
          <a:p>
            <a:pPr marL="82296" indent="0">
              <a:buFont typeface="Wingdings 2"/>
              <a:buNone/>
            </a:pPr>
            <a:endParaRPr lang="ru-RU" dirty="0"/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1283208" y="453008"/>
            <a:ext cx="7498080" cy="89195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endParaRPr lang="ro-RO" smtClean="0"/>
          </a:p>
          <a:p>
            <a:pPr marL="82296" indent="0">
              <a:buFont typeface="Wingdings 2"/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83098"/>
            <a:ext cx="7809688" cy="2232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0"/>
              </a:spcAft>
            </a:pPr>
            <a:r>
              <a:rPr lang="x-none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Rețeaua </a:t>
            </a:r>
            <a:r>
              <a:rPr lang="x-none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x-none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rute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x-none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Întreprinderea municipală „Parcul urban de autobuze” are în gestiune 24 rute urbane şi suburbane, inclusiv: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o-RO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rute (sau </a:t>
            </a:r>
            <a:r>
              <a:rPr lang="ro-RO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25,0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sută) în trafic 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urban;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- 1</a:t>
            </a:r>
            <a:r>
              <a:rPr lang="ro-RO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rute (sau 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o-RO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5,0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sută) în trafic suburban care deservesc 26 suburbii din municipiul </a:t>
            </a:r>
            <a:r>
              <a:rPr lang="ro-RO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Chișinău.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o-RO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o-RO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Emisia zilnică la linie: - în perioda 01.01-31.05.2019 – 110 autobuze;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o-RO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- perioada de vară – 96 autobuze.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548" y="2597419"/>
            <a:ext cx="6102805" cy="398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5236" y="404664"/>
            <a:ext cx="7908452" cy="5843736"/>
          </a:xfrm>
        </p:spPr>
        <p:txBody>
          <a:bodyPr/>
          <a:lstStyle/>
          <a:p>
            <a:pPr marL="82296" indent="0">
              <a:buNone/>
            </a:pPr>
            <a:r>
              <a:rPr lang="ro-RO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 </a:t>
            </a:r>
            <a:r>
              <a:rPr lang="ro-RO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caracteristica materialului </a:t>
            </a:r>
            <a:r>
              <a:rPr lang="ro-RO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rulant</a:t>
            </a:r>
          </a:p>
          <a:p>
            <a:pPr marL="82296" indent="0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507818"/>
              </p:ext>
            </p:extLst>
          </p:nvPr>
        </p:nvGraphicFramePr>
        <p:xfrm>
          <a:off x="539553" y="980728"/>
          <a:ext cx="8352928" cy="5040560"/>
        </p:xfrm>
        <a:graphic>
          <a:graphicData uri="http://schemas.openxmlformats.org/drawingml/2006/table">
            <a:tbl>
              <a:tblPr/>
              <a:tblGrid>
                <a:gridCol w="17281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9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30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1036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Modelul autobuzului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Capacitatea medie de transportare, pers.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Anul</a:t>
                      </a:r>
                      <a:r>
                        <a:rPr lang="ro-RO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fabricaţiei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Numărul de autobuze,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unităţi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ro-RO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rmenul de exploatare, ani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Vârsta, ani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Parcursul mediu</a:t>
                      </a:r>
                      <a:r>
                        <a:rPr lang="ro-RO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o-RO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km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6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 Lion's Classic SL223 A74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834031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LiAZ-5256.25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872521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Ikarus 260.50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1376276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Ikarus 280.33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1681257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Ikarus 260.01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1989-1991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395264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2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400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Ikarus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</a:t>
                      </a: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.01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451044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2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Volvo B10BLE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o-RO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284419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2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Mercede-Benz O530 Citaro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o-RO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561855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22676953"/>
                  </a:ext>
                </a:extLst>
              </a:tr>
              <a:tr h="362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Isuzu CITIPORT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10787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7283583"/>
                  </a:ext>
                </a:extLst>
              </a:tr>
              <a:tr h="419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2210" algn="l"/>
                        </a:tabLs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lang="ro-RO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72210" algn="l"/>
                        </a:tabLst>
                      </a:pPr>
                      <a:r>
                        <a:rPr kumimoji="0" lang="ro-RO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804279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72" marR="62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64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15616" y="333375"/>
            <a:ext cx="8028384" cy="5616575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x-none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Numărul </a:t>
            </a:r>
            <a:r>
              <a:rPr lang="x-none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mediu de </a:t>
            </a:r>
            <a:r>
              <a:rPr lang="x-none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</a:t>
            </a:r>
            <a:r>
              <a:rPr lang="x-none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angajat și </a:t>
            </a:r>
            <a:r>
              <a:rPr lang="x-none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salariu</a:t>
            </a:r>
            <a:r>
              <a:rPr lang="ro-RO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x-none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mediu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endParaRPr lang="ro-RO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o-RO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489559"/>
              </p:ext>
            </p:extLst>
          </p:nvPr>
        </p:nvGraphicFramePr>
        <p:xfrm>
          <a:off x="179512" y="846565"/>
          <a:ext cx="8784977" cy="3010735"/>
        </p:xfrm>
        <a:graphic>
          <a:graphicData uri="http://schemas.openxmlformats.org/drawingml/2006/table">
            <a:tbl>
              <a:tblPr firstRow="1" firstCol="1" bandRow="1"/>
              <a:tblGrid>
                <a:gridCol w="4320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38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78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85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105914064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5428054"/>
                    </a:ext>
                  </a:extLst>
                </a:gridCol>
                <a:gridCol w="684077">
                  <a:extLst>
                    <a:ext uri="{9D8B030D-6E8A-4147-A177-3AD203B41FA5}">
                      <a16:colId xmlns:a16="http://schemas.microsoft.com/office/drawing/2014/main" xmlns="" val="1105657155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xmlns="" val="292103817"/>
                    </a:ext>
                  </a:extLst>
                </a:gridCol>
              </a:tblGrid>
              <a:tr h="43034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d/o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Categorii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Anul </a:t>
                      </a:r>
                      <a:r>
                        <a:rPr lang="x-none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2018, </a:t>
                      </a: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angajați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Anul </a:t>
                      </a:r>
                      <a:r>
                        <a:rPr lang="ro-RO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o-RO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Sem. I, angajați 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Dinamica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x-none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nul 201</a:t>
                      </a:r>
                      <a:r>
                        <a:rPr lang="ro-RO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x-none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Salariul mediu, lei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Anul </a:t>
                      </a:r>
                      <a:r>
                        <a:rPr lang="ro-RO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endParaRPr lang="ro-RO" sz="16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Sem. I Salariul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mediu, </a:t>
                      </a:r>
                      <a:r>
                        <a:rPr lang="ro-RO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lei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Dinamica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03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+/-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+/-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4929340"/>
                  </a:ext>
                </a:extLst>
              </a:tr>
              <a:tr h="351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Şoferi de autobuze         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o-RO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9932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+1427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116,8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1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Taxatori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o-RO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o-RO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6772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+1146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120,4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1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Lăcătuşi   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o-RO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o-RO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8298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+1057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114,6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2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Specialiști, Funcţionari       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o-RO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8184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9031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+847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110,3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1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Alte categorii                  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o-RO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o-RO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6037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+510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109,2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1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ro-RO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o-RO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8037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+983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113,9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334494" y="4312547"/>
            <a:ext cx="7053930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x-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data de </a:t>
            </a:r>
            <a:r>
              <a:rPr lang="ro-RO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x-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.0</a:t>
            </a:r>
            <a:r>
              <a:rPr lang="ro-RO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x-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.201</a:t>
            </a:r>
            <a:r>
              <a:rPr lang="ro-RO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x-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erau</a:t>
            </a:r>
            <a:r>
              <a:rPr lang="x-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vacante </a:t>
            </a:r>
            <a:r>
              <a:rPr lang="x-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o-RO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x-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posturi de muncă, </a:t>
            </a:r>
            <a:r>
              <a:rPr lang="x-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inclusiv: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x-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Șofer autobuz – </a:t>
            </a:r>
            <a:r>
              <a:rPr lang="ro-RO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</a:t>
            </a:r>
            <a:r>
              <a:rPr lang="x-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unități;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x-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Taxator – </a:t>
            </a:r>
            <a:r>
              <a:rPr lang="ro-RO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64</a:t>
            </a:r>
            <a:r>
              <a:rPr lang="x-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unități;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x-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Lăcătuș auto – </a:t>
            </a: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x-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unități</a:t>
            </a:r>
            <a:r>
              <a:rPr lang="ro-RO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ro-RO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Controlor </a:t>
            </a:r>
            <a:r>
              <a:rPr lang="x-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x-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unit</a:t>
            </a:r>
            <a:r>
              <a:rPr lang="ro-RO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ate;</a:t>
            </a:r>
            <a:endParaRPr lang="ro-RO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ro-RO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Revizor</a:t>
            </a:r>
            <a:r>
              <a:rPr lang="x-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ro-RO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x-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unități</a:t>
            </a: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487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60648"/>
            <a:ext cx="8178112" cy="598775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o-RO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Indicatori tehnico-economici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668128"/>
              </p:ext>
            </p:extLst>
          </p:nvPr>
        </p:nvGraphicFramePr>
        <p:xfrm>
          <a:off x="395536" y="689709"/>
          <a:ext cx="8538153" cy="5593345"/>
        </p:xfrm>
        <a:graphic>
          <a:graphicData uri="http://schemas.openxmlformats.org/drawingml/2006/table">
            <a:tbl>
              <a:tblPr firstRow="1" firstCol="1" bandRow="1"/>
              <a:tblGrid>
                <a:gridCol w="5026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417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1289">
                  <a:extLst>
                    <a:ext uri="{9D8B030D-6E8A-4147-A177-3AD203B41FA5}">
                      <a16:colId xmlns:a16="http://schemas.microsoft.com/office/drawing/2014/main" xmlns="" val="3276054414"/>
                    </a:ext>
                  </a:extLst>
                </a:gridCol>
              </a:tblGrid>
              <a:tr h="42603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d/o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Denumirea indicatorilor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Unitate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x-none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măsură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Anul </a:t>
                      </a:r>
                      <a:r>
                        <a:rPr lang="x-none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Semestrul I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Anul 2019 Semestrul I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Dinamica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0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+/-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19307422"/>
                  </a:ext>
                </a:extLst>
              </a:tr>
              <a:tr h="264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Ieșirea medie zilnică a </a:t>
                      </a:r>
                      <a:r>
                        <a:rPr lang="x-none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autobuzelor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x-none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unități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4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Nr. de autobuze total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o-RO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în exploatare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unități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  <a:p>
                      <a:pPr algn="ctr"/>
                      <a:r>
                        <a:rPr lang="ro-RO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114,3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4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Km parcurs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mii km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3805,6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3947,3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141,7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691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Volum de transport în </a:t>
                      </a:r>
                      <a:r>
                        <a:rPr lang="x-none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r>
                        <a:rPr lang="x-none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 rutele gestionate,</a:t>
                      </a:r>
                      <a:r>
                        <a:rPr lang="x-none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inclusiv: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x-none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 înlesniri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x-none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 plată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mii călăt</a:t>
                      </a:r>
                      <a:r>
                        <a:rPr lang="x-none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7782,6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1739,8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6042,8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8132,3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1030,7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7101,6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349,7</a:t>
                      </a:r>
                    </a:p>
                    <a:p>
                      <a:pPr algn="ctr"/>
                      <a:endParaRPr lang="ro-RO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o-RO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-709,1</a:t>
                      </a:r>
                    </a:p>
                    <a:p>
                      <a:pPr algn="ctr"/>
                      <a:r>
                        <a:rPr lang="ro-RO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1058,8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104,5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o-RO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80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Venitul total</a:t>
                      </a:r>
                      <a:r>
                        <a:rPr lang="x-none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x-none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inclusiv: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x-none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venituri</a:t>
                      </a:r>
                      <a:r>
                        <a:rPr lang="x-none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la transportarea călătorilor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o-RO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compensarea conform CSP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o-RO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 – verbal (DGAS)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o-RO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alte venituri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mii lei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71422,7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o-RO" sz="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12507,1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56870,7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789,2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1255,7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80385,4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o-RO" sz="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14441,8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63569,0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761,4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1613,2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8962,7</a:t>
                      </a:r>
                    </a:p>
                    <a:p>
                      <a:pPr algn="ctr"/>
                      <a:endParaRPr lang="ro-RO" sz="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o-RO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1934,7</a:t>
                      </a:r>
                    </a:p>
                    <a:p>
                      <a:pPr algn="ctr"/>
                      <a:r>
                        <a:rPr lang="ro-RO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6698,3</a:t>
                      </a:r>
                    </a:p>
                    <a:p>
                      <a:pPr algn="ctr"/>
                      <a:r>
                        <a:rPr lang="ro-RO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-27,8</a:t>
                      </a:r>
                    </a:p>
                    <a:p>
                      <a:pPr algn="ctr"/>
                      <a:r>
                        <a:rPr lang="ro-RO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357,5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112,5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o-RO" sz="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115,5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111,8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2632946"/>
                  </a:ext>
                </a:extLst>
              </a:tr>
              <a:tr h="2654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o-RO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Cheltuielile Î.M. „PUA”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mii</a:t>
                      </a:r>
                      <a:r>
                        <a:rPr lang="ro-RO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lei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71091,1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80566,3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9475,2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3489371"/>
                  </a:ext>
                </a:extLst>
              </a:tr>
              <a:tr h="2422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Costul de transportare</a:t>
                      </a:r>
                      <a:r>
                        <a:rPr lang="ro-RO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unui călător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lei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9,53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10,29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0,76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6078421"/>
                  </a:ext>
                </a:extLst>
              </a:tr>
              <a:tr h="484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Costul </a:t>
                      </a:r>
                      <a:r>
                        <a:rPr lang="x-none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unui vehicul-km, inclusiv</a:t>
                      </a:r>
                      <a:r>
                        <a:rPr lang="x-none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5 % rentabilitate</a:t>
                      </a:r>
                      <a:r>
                        <a:rPr lang="x-none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conform CSP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lei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20,47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22,25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1,78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4966774"/>
                  </a:ext>
                </a:extLst>
              </a:tr>
              <a:tr h="484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Costul aprobat de CMC a unui </a:t>
                      </a:r>
                      <a:r>
                        <a:rPr lang="x-none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vehicul-km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lei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20,11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21,30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1,19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4515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51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54176" cy="727280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Acțiuni întreprinse pe parcursul anului 2019 Semestrului I</a:t>
            </a:r>
          </a:p>
          <a:p>
            <a:pPr marL="82296" indent="0">
              <a:buNone/>
            </a:pP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o-RO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scopul îmbunătăţirii deservirii călătorilor pe rutele deservite de întreprindere, au fost efectuate următoarele măsuri:</a:t>
            </a:r>
          </a:p>
          <a:p>
            <a:pPr marL="82296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elaborarea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şi reînnoirea orarele de circulaţie la toate rutele de autobuz, au fost plasate în interiorul </a:t>
            </a:r>
            <a:r>
              <a:rPr lang="ro-RO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staţiilor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aşteptare a transportului public și pe site-ul întreprinderii (autourban.md);</a:t>
            </a:r>
          </a:p>
          <a:p>
            <a:pPr marL="82296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de 8 februarie 2019 a fost redeschisă ruta urbană nr. 16 „Universitatea Agrară – parcul La Izvor”, unde activează 3 unități de transport în zile de </a:t>
            </a:r>
            <a:r>
              <a:rPr lang="ro-RO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o unitate în zilele de odihnă;</a:t>
            </a:r>
          </a:p>
          <a:p>
            <a:pPr marL="82296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o-RO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de 22 februarie 2019 se redeschide ruta urbană nr. 19 „str. Valea Crucii – bd. Moscova”,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activează 8 unități de transport în zile de lucru și 6 unitați în zilele de odihnă;</a:t>
            </a:r>
          </a:p>
          <a:p>
            <a:pPr marL="82296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o-RO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coordonarea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orarelor de circulație a autobuzelor cu primăriile localităților suburbane;</a:t>
            </a:r>
          </a:p>
          <a:p>
            <a:pPr marL="82296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o-RO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petrec</a:t>
            </a:r>
            <a:r>
              <a:rPr lang="ro-RO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erea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</a:t>
            </a:r>
            <a:r>
              <a:rPr lang="ro-RO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erea 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fluxuri de călători pe 10 rute urbane și suburbane ale  Î.M. „PUA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o-RO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2296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o-RO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eparația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capitală a caroserie la 11 unități de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transport</a:t>
            </a:r>
            <a:r>
              <a:rPr lang="ro-RO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o-RO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</a:p>
          <a:p>
            <a:pPr marL="82296" indent="0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15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754176" cy="590465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Acțiuni întreprinse pe parcursul anului 2019 Semestrului I</a:t>
            </a:r>
          </a:p>
          <a:p>
            <a:pPr marL="82296" indent="0">
              <a:buNone/>
            </a:pPr>
            <a:r>
              <a:rPr lang="ro-RO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o-RO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Pe parcursul anului 2019</a:t>
            </a:r>
            <a:r>
              <a:rPr lang="ro-RO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x-none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au avut loc mai multe lucrări de reparație și mentenață pe teritoriul întreprinderii</a:t>
            </a:r>
            <a:r>
              <a:rPr lang="x-none" sz="2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82296" indent="0">
              <a:buNone/>
            </a:pPr>
            <a:endParaRPr lang="x-none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o-RO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x-none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opsire (porți, geamuri, utilaje, amenajare a clădirilor) – 1500 m</a:t>
            </a:r>
            <a:r>
              <a:rPr lang="x-none" sz="23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x-none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x-none" sz="23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o-RO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sz="2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eparație </a:t>
            </a:r>
            <a:r>
              <a:rPr lang="ro-RO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clădiri </a:t>
            </a:r>
            <a:r>
              <a:rPr lang="x-none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246 m</a:t>
            </a:r>
            <a:r>
              <a:rPr lang="x-none" sz="23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x-none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x-none" sz="23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o-RO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sz="2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eparația </a:t>
            </a:r>
            <a:r>
              <a:rPr lang="ro-RO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îmbrăcămintei asfaltice pe terioriul întreprinderii </a:t>
            </a:r>
            <a:r>
              <a:rPr lang="x-none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693 m</a:t>
            </a:r>
            <a:r>
              <a:rPr lang="x-none" sz="23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x-none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x-none" sz="2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schimbarea </a:t>
            </a:r>
            <a:r>
              <a:rPr lang="x-none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iluminatului stradal în LED în proporție de 80,0 la </a:t>
            </a:r>
            <a:r>
              <a:rPr lang="x-none" sz="2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sută – 7 </a:t>
            </a:r>
            <a:r>
              <a:rPr lang="x-none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corpuri de </a:t>
            </a:r>
            <a:r>
              <a:rPr lang="x-none" sz="2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iluminat și 11 projectoare;</a:t>
            </a:r>
            <a:endParaRPr lang="x-none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o-RO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o-RO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ro-RO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intrarea în blocul principal a fost amenajată o rampă de acces pentru a facilita urcarea și </a:t>
            </a:r>
            <a:r>
              <a:rPr lang="ro-RO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coborârea </a:t>
            </a:r>
            <a:r>
              <a:rPr lang="ro-RO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scărilor de către </a:t>
            </a:r>
            <a:r>
              <a:rPr lang="ro-RO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persoanele </a:t>
            </a:r>
            <a:r>
              <a:rPr lang="ro-RO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 nevoi speciale și reparate scările integral pe o suprafață de </a:t>
            </a:r>
            <a:r>
              <a:rPr lang="x-none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 m</a:t>
            </a:r>
            <a:r>
              <a:rPr lang="x-none" sz="23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o-RO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o-RO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</a:p>
          <a:p>
            <a:pPr marL="82296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57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002826"/>
              </p:ext>
            </p:extLst>
          </p:nvPr>
        </p:nvGraphicFramePr>
        <p:xfrm>
          <a:off x="467544" y="1026630"/>
          <a:ext cx="8352930" cy="5147549"/>
        </p:xfrm>
        <a:graphic>
          <a:graphicData uri="http://schemas.openxmlformats.org/drawingml/2006/table">
            <a:tbl>
              <a:tblPr firstRow="1" firstCol="1" bandRow="1"/>
              <a:tblGrid>
                <a:gridCol w="504056">
                  <a:extLst>
                    <a:ext uri="{9D8B030D-6E8A-4147-A177-3AD203B41FA5}">
                      <a16:colId xmlns:a16="http://schemas.microsoft.com/office/drawing/2014/main" xmlns="" val="2223519087"/>
                    </a:ext>
                  </a:extLst>
                </a:gridCol>
                <a:gridCol w="3480052">
                  <a:extLst>
                    <a:ext uri="{9D8B030D-6E8A-4147-A177-3AD203B41FA5}">
                      <a16:colId xmlns:a16="http://schemas.microsoft.com/office/drawing/2014/main" xmlns="" val="1021490679"/>
                    </a:ext>
                  </a:extLst>
                </a:gridCol>
                <a:gridCol w="1344485">
                  <a:extLst>
                    <a:ext uri="{9D8B030D-6E8A-4147-A177-3AD203B41FA5}">
                      <a16:colId xmlns:a16="http://schemas.microsoft.com/office/drawing/2014/main" xmlns="" val="1252573227"/>
                    </a:ext>
                  </a:extLst>
                </a:gridCol>
                <a:gridCol w="3024337">
                  <a:extLst>
                    <a:ext uri="{9D8B030D-6E8A-4147-A177-3AD203B41FA5}">
                      <a16:colId xmlns:a16="http://schemas.microsoft.com/office/drawing/2014/main" xmlns="" val="2095313584"/>
                    </a:ext>
                  </a:extLst>
                </a:gridCol>
              </a:tblGrid>
              <a:tr h="549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Nr/ d/o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8" marR="389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Denumirea beneficiarilor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8" marR="389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Tarif </a:t>
                      </a:r>
                      <a:endParaRPr lang="ro-RO" sz="16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aprobat</a:t>
                      </a:r>
                      <a:r>
                        <a:rPr lang="ro-RO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lei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8" marR="389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Baza juridică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8" marR="389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2168838"/>
                  </a:ext>
                </a:extLst>
              </a:tr>
              <a:tr h="7213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8" marR="389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Călători cu bilete: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Raza urbei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Raza suburbană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8" marR="38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o-RO" sz="14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0,15 pentru 1 km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8" marR="38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Decizia Consiliului municipal Chișinău nr. 8/8 din 15.09.2009.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8" marR="389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43072699"/>
                  </a:ext>
                </a:extLst>
              </a:tr>
              <a:tr h="6272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8" marR="389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Călători cu abonamente: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Elevi și studenți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Restul categoriilor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8" marR="38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o-RO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Ordinul nr. 10 din 12.01.2011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8" marR="38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5707161"/>
                  </a:ext>
                </a:extLst>
              </a:tr>
              <a:tr h="7213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8" marR="389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Călători gratis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8" marR="389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8" marR="389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Anexa nr. </a:t>
                      </a:r>
                      <a:r>
                        <a:rPr lang="ro-RO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Decizia CMC  nr. 8/8 din 15.09.2009,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 modificările ulterioare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8" marR="389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414132"/>
                  </a:ext>
                </a:extLst>
              </a:tr>
              <a:tr h="273329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8" marR="389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19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Călători cu facilități: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8" marR="38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8" marR="389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8" marR="38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7172039"/>
                  </a:ext>
                </a:extLst>
              </a:tr>
              <a:tr h="2733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Pensionari (abonament)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8" marR="389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8" marR="389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Decizia CMC nr. 8/10 din 22.11.2018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8" marR="389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9230905"/>
                  </a:ext>
                </a:extLst>
              </a:tr>
              <a:tr h="9618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Invalizi gr. I, II (abonament)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8" marR="389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8" marR="389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Horărârea Guvernului nr. 1413 din 27.12.2016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Decizia Consiliului municipal Chișinău nr. 3/6 din 11.04.2017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8" marR="389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65700545"/>
                  </a:ext>
                </a:extLst>
              </a:tr>
              <a:tr h="9618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Medicii de familie, asistenții medicali ai medicilor de familie, asistenții sociali DGAS (abonament)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8" marR="389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180,0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8" marR="389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Decizia Consiliului municipal Chișinău nr. 3/8 din 18.06.2018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Decizia Consiliului municipal Chișinău nr. 8/9 din 22.11.2018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8" marR="389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813103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7544" y="476672"/>
            <a:ext cx="8073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 beneficiarilor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transport public cu </a:t>
            </a: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autobuzul în municipiul Chișinău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34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70167"/>
            <a:ext cx="5390543" cy="19114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159373"/>
            <a:ext cx="2703056" cy="15952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280" y="1340768"/>
            <a:ext cx="2533322" cy="181860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1692" y="-332947"/>
            <a:ext cx="3810000" cy="1162050"/>
          </a:xfrm>
        </p:spPr>
        <p:txBody>
          <a:bodyPr/>
          <a:lstStyle/>
          <a:p>
            <a:pPr algn="ctr"/>
            <a:r>
              <a:rPr lang="ro-RO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Autobuzele </a:t>
            </a:r>
            <a:r>
              <a:rPr lang="ro-RO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ISUZU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2"/>
          </p:nvPr>
        </p:nvSpPr>
        <p:spPr>
          <a:xfrm>
            <a:off x="395536" y="620688"/>
            <a:ext cx="7859216" cy="3632853"/>
          </a:xfrm>
        </p:spPr>
        <p:txBody>
          <a:bodyPr>
            <a:normAutofit/>
          </a:bodyPr>
          <a:lstStyle/>
          <a:p>
            <a:pPr marL="0" lvl="0">
              <a:buClrTx/>
              <a:buSzTx/>
            </a:pPr>
            <a:r>
              <a:rPr lang="ro-RO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În </a:t>
            </a:r>
            <a:r>
              <a:rPr lang="ro-RO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anul 2019 Î.M. „Parcul Urban de Autobuze” a achiziționat un lot de 31 autobuze de tip Isuzu </a:t>
            </a:r>
            <a:r>
              <a:rPr lang="ro-RO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CITIPORT </a:t>
            </a:r>
            <a:r>
              <a:rPr lang="ro-RO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ro-RO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caracteristici tehnice superioare comparativ cu autobuzele din dotare, ce dispun de: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podea joasă;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rampă pentru urcarea/coborârea persoanelor cu nevoi speciale;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mişcare lină şi fără zgomot;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nivelului de ecologizare a gazelor de evacuare – EURO 6;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ro-RO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confortabil </a:t>
            </a:r>
            <a:r>
              <a:rPr lang="ro-RO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 salon;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iluminat, cu vizabilitate sporită;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 de informare audio şi video;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funcția de îngenunchere în fața stațiilor;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ro-RO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 </a:t>
            </a:r>
            <a:r>
              <a:rPr lang="ro-RO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aer condiționat.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5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3197</TotalTime>
  <Words>1355</Words>
  <Application>Microsoft Office PowerPoint</Application>
  <PresentationFormat>On-screen Show (4:3)</PresentationFormat>
  <Paragraphs>447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Солнцестояние</vt:lpstr>
      <vt:lpstr>Raport  privind activitatea Î.M. ”Parcul urban de autobuze” pentru anul 2019 Semestrul 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Autobuzele ISUZU </vt:lpstr>
      <vt:lpstr>Informația privind activitatea Î.M „Parcul urban de autobuze” pentru perioada 22.02 - 21.06.2019 în comparație cu aceeași perioadă a anului precedent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Vasile Chirilescu</cp:lastModifiedBy>
  <cp:revision>234</cp:revision>
  <cp:lastPrinted>2018-08-10T08:57:28Z</cp:lastPrinted>
  <dcterms:created xsi:type="dcterms:W3CDTF">2017-01-16T13:42:41Z</dcterms:created>
  <dcterms:modified xsi:type="dcterms:W3CDTF">2019-09-10T11:45:57Z</dcterms:modified>
</cp:coreProperties>
</file>