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70" r:id="rId4"/>
    <p:sldId id="262" r:id="rId5"/>
    <p:sldId id="359" r:id="rId6"/>
    <p:sldId id="344" r:id="rId7"/>
    <p:sldId id="350" r:id="rId8"/>
    <p:sldId id="352" r:id="rId9"/>
    <p:sldId id="353" r:id="rId10"/>
    <p:sldId id="354" r:id="rId11"/>
    <p:sldId id="355" r:id="rId12"/>
    <p:sldId id="339" r:id="rId13"/>
    <p:sldId id="340" r:id="rId14"/>
    <p:sldId id="341" r:id="rId15"/>
    <p:sldId id="342" r:id="rId16"/>
    <p:sldId id="265" r:id="rId17"/>
    <p:sldId id="332" r:id="rId18"/>
    <p:sldId id="337" r:id="rId19"/>
    <p:sldId id="338" r:id="rId20"/>
    <p:sldId id="290" r:id="rId21"/>
    <p:sldId id="317" r:id="rId2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U\darea%20de%20seama%202018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U\darea%20de%20seama%20201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U\darea%20de%20seama%20201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7773889374939304E-2"/>
          <c:y val="3.7245554150575254E-2"/>
          <c:w val="0.60976086322543166"/>
          <c:h val="0.92270285903795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321121318168581"/>
                  <c:y val="-0.4306343202540545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2B-4AE2-B72F-7A81140E26AB}"/>
                </c:ext>
              </c:extLst>
            </c:dLbl>
            <c:dLbl>
              <c:idx val="1"/>
              <c:layout>
                <c:manualLayout>
                  <c:x val="-3.7211286089238842E-2"/>
                  <c:y val="2.619994904951720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2B-4AE2-B72F-7A81140E26AB}"/>
                </c:ext>
              </c:extLst>
            </c:dLbl>
            <c:dLbl>
              <c:idx val="2"/>
              <c:layout>
                <c:manualLayout>
                  <c:x val="-1.9618328958880181E-2"/>
                  <c:y val="-1.338278726538423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2B-4AE2-B72F-7A81140E26AB}"/>
                </c:ext>
              </c:extLst>
            </c:dLbl>
            <c:dLbl>
              <c:idx val="3"/>
              <c:layout>
                <c:manualLayout>
                  <c:x val="-1.5004495965782096E-2"/>
                  <c:y val="-3.481446931846328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2B-4AE2-B72F-7A81140E26AB}"/>
                </c:ext>
              </c:extLst>
            </c:dLbl>
            <c:dLbl>
              <c:idx val="4"/>
              <c:layout>
                <c:manualLayout>
                  <c:x val="-1.2796247691260814E-2"/>
                  <c:y val="-1.226832830935648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2B-4AE2-B72F-7A81140E26AB}"/>
                </c:ext>
              </c:extLst>
            </c:dLbl>
            <c:dLbl>
              <c:idx val="5"/>
              <c:layout>
                <c:manualLayout>
                  <c:x val="-3.5362350539515891E-2"/>
                  <c:y val="1.504077695730167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2B-4AE2-B72F-7A81140E26AB}"/>
                </c:ext>
              </c:extLst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retribuirea muncii</c:v>
                </c:pt>
                <c:pt idx="1">
                  <c:v>contribuțiile asigurărilor sociale și medicale</c:v>
                </c:pt>
                <c:pt idx="2">
                  <c:v>alimentarea</c:v>
                </c:pt>
                <c:pt idx="3">
                  <c:v>medicamente</c:v>
                </c:pt>
                <c:pt idx="4">
                  <c:v>cheltuieli servicii comunale</c:v>
                </c:pt>
                <c:pt idx="5">
                  <c:v>alte cheltuieli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53.5</c:v>
                </c:pt>
                <c:pt idx="1">
                  <c:v>12</c:v>
                </c:pt>
                <c:pt idx="2">
                  <c:v>4.2</c:v>
                </c:pt>
                <c:pt idx="3">
                  <c:v>10.4</c:v>
                </c:pt>
                <c:pt idx="4">
                  <c:v>5.6</c:v>
                </c:pt>
                <c:pt idx="5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62B-4AE2-B72F-7A81140E26AB}"/>
            </c:ext>
          </c:extLst>
        </c:ser>
      </c:pie3DChart>
    </c:plotArea>
    <c:legend>
      <c:legendPos val="r"/>
      <c:legendEntry>
        <c:idx val="6"/>
        <c:delete val="1"/>
      </c:legendEntry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Operații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3209876543209756E-2"/>
                  <c:y val="-7.01508165223622E-2"/>
                </c:manualLayout>
              </c:layout>
              <c:tx>
                <c:rich>
                  <a:bodyPr/>
                  <a:lstStyle/>
                  <a:p>
                    <a:r>
                      <a:rPr lang="ro-RO" sz="1400" b="1" dirty="0" smtClean="0"/>
                      <a:t>2240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6296296296296523E-2"/>
                  <c:y val="-7.8568914505045939E-2"/>
                </c:manualLayout>
              </c:layout>
              <c:tx>
                <c:rich>
                  <a:bodyPr/>
                  <a:lstStyle/>
                  <a:p>
                    <a:r>
                      <a:rPr lang="ro-RO" sz="1400" b="1" dirty="0" smtClean="0"/>
                      <a:t>2195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C8-4906-A6AB-61F4FD60D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2240</c:v>
                </c:pt>
                <c:pt idx="1">
                  <c:v>2195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C8-4906-A6AB-61F4FD60DFDC}"/>
            </c:ext>
          </c:extLst>
        </c:ser>
        <c:shape val="box"/>
        <c:axId val="92994560"/>
        <c:axId val="93120000"/>
        <c:axId val="0"/>
      </c:bar3DChart>
      <c:catAx>
        <c:axId val="92994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120000"/>
        <c:crosses val="autoZero"/>
        <c:auto val="1"/>
        <c:lblAlgn val="ctr"/>
        <c:lblOffset val="100"/>
      </c:catAx>
      <c:valAx>
        <c:axId val="93120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9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9382716049383199E-2"/>
                  <c:y val="-8.137494716594016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75.6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FF-4B55-B997-72AEF6E77B58}"/>
                </c:ext>
              </c:extLst>
            </c:dLbl>
            <c:dLbl>
              <c:idx val="1"/>
              <c:layout>
                <c:manualLayout>
                  <c:x val="4.3209876543209756E-2"/>
                  <c:y val="-7.29568491832566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61,3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B3-4352-8CED-9DEAFB3C0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SCM „Sf. Arhanghel Mihail”</c:v>
                </c:pt>
                <c:pt idx="1">
                  <c:v>Spialele municipale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75.599999999999994</c:v>
                </c:pt>
                <c:pt idx="1">
                  <c:v>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B3-4352-8CED-9DEAFB3C0851}"/>
            </c:ext>
          </c:extLst>
        </c:ser>
        <c:shape val="box"/>
        <c:axId val="93684096"/>
        <c:axId val="93686016"/>
        <c:axId val="0"/>
      </c:bar3DChart>
      <c:catAx>
        <c:axId val="93684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86016"/>
        <c:crosses val="autoZero"/>
        <c:auto val="1"/>
        <c:lblAlgn val="ctr"/>
        <c:lblOffset val="100"/>
      </c:catAx>
      <c:valAx>
        <c:axId val="93686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pattFill prst="pct20">
          <a:fgClr>
            <a:schemeClr val="accent1"/>
          </a:fgClr>
          <a:bgClr>
            <a:schemeClr val="bg1"/>
          </a:bgClr>
        </a:pattFill>
      </c:spPr>
    </c:sideWall>
    <c:backWall>
      <c:spPr>
        <a:pattFill prst="pct20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Coloană1</c:v>
                </c:pt>
              </c:strCache>
            </c:strRef>
          </c:tx>
          <c:dLbls>
            <c:dLbl>
              <c:idx val="0"/>
              <c:layout>
                <c:manualLayout>
                  <c:x val="2.0061728395061731E-2"/>
                  <c:y val="-0.129077502401146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2-45EC-BF30-8371853238E4}"/>
                </c:ext>
              </c:extLst>
            </c:dLbl>
            <c:dLbl>
              <c:idx val="1"/>
              <c:layout>
                <c:manualLayout>
                  <c:x val="3.0864197530864269E-2"/>
                  <c:y val="-9.54051104704126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2-45EC-BF30-837185323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alimentarea</c:v>
                </c:pt>
                <c:pt idx="1">
                  <c:v>medicamente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33.82</c:v>
                </c:pt>
                <c:pt idx="1">
                  <c:v>75.42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A2-45EC-BF30-8371853238E4}"/>
            </c:ext>
          </c:extLst>
        </c:ser>
        <c:shape val="cone"/>
        <c:axId val="87164032"/>
        <c:axId val="87165568"/>
        <c:axId val="62082112"/>
      </c:bar3DChart>
      <c:catAx>
        <c:axId val="87164032"/>
        <c:scaling>
          <c:orientation val="minMax"/>
        </c:scaling>
        <c:axPos val="b"/>
        <c:numFmt formatCode="General" sourceLinked="0"/>
        <c:tickLblPos val="nextTo"/>
        <c:crossAx val="87165568"/>
        <c:crosses val="autoZero"/>
        <c:auto val="1"/>
        <c:lblAlgn val="ctr"/>
        <c:lblOffset val="100"/>
      </c:catAx>
      <c:valAx>
        <c:axId val="8716556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87164032"/>
        <c:crosses val="autoZero"/>
        <c:crossBetween val="between"/>
      </c:valAx>
      <c:serAx>
        <c:axId val="62082112"/>
        <c:scaling>
          <c:orientation val="minMax"/>
        </c:scaling>
        <c:delete val="1"/>
        <c:axPos val="b"/>
        <c:tickLblPos val="none"/>
        <c:crossAx val="8716556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x-none" sz="2800" noProof="0" dirty="0" smtClean="0">
                <a:latin typeface="Book Antiqua" panose="02040602050305030304" pitchFamily="18" charset="0"/>
              </a:rPr>
              <a:t>Structura cheltuielilor serviciilor comunale</a:t>
            </a:r>
            <a:endParaRPr lang="x-none" sz="2800" noProof="0" dirty="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4004963954622468"/>
          <c:y val="1.3487952815369323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512443061882012E-2"/>
          <c:y val="0.29058339509393488"/>
          <c:w val="0.83916824151990266"/>
          <c:h val="0.485698434056023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Ponderea cheltuielilor 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82-4090-A075-D17664A772C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82-4090-A075-D17664A772C8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82-4090-A075-D17664A772C8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82-4090-A075-D17664A772C8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82-4090-A075-D17664A772C8}"/>
              </c:ext>
            </c:extLst>
          </c:dPt>
          <c:dLbls>
            <c:dLbl>
              <c:idx val="0"/>
              <c:layout>
                <c:manualLayout>
                  <c:x val="-1.3128428117040503E-2"/>
                  <c:y val="-8.137808879182202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82-4090-A075-D17664A772C8}"/>
                </c:ext>
              </c:extLst>
            </c:dLbl>
            <c:dLbl>
              <c:idx val="1"/>
              <c:layout>
                <c:manualLayout>
                  <c:x val="-5.6860258839552813E-2"/>
                  <c:y val="-2.028202914162842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82-4090-A075-D17664A772C8}"/>
                </c:ext>
              </c:extLst>
            </c:dLbl>
            <c:dLbl>
              <c:idx val="2"/>
              <c:layout>
                <c:manualLayout>
                  <c:x val="-1.3093388286075223E-2"/>
                  <c:y val="-5.354960559937768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82-4090-A075-D17664A772C8}"/>
                </c:ext>
              </c:extLst>
            </c:dLbl>
            <c:dLbl>
              <c:idx val="3"/>
              <c:layout>
                <c:manualLayout>
                  <c:x val="-9.7840209112567706E-3"/>
                  <c:y val="-5.60407141822497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82-4090-A075-D17664A772C8}"/>
                </c:ext>
              </c:extLst>
            </c:dLbl>
            <c:dLbl>
              <c:idx val="4"/>
              <c:layout>
                <c:manualLayout>
                  <c:x val="3.399847290630259E-2"/>
                  <c:y val="-5.271988063210981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82-4090-A075-D17664A77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Energia electrică</c:v>
                </c:pt>
                <c:pt idx="1">
                  <c:v>Energia termică</c:v>
                </c:pt>
                <c:pt idx="2">
                  <c:v>Apă și canalizare</c:v>
                </c:pt>
                <c:pt idx="3">
                  <c:v>Gaze</c:v>
                </c:pt>
                <c:pt idx="4">
                  <c:v>Salubritate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39.300000000000004</c:v>
                </c:pt>
                <c:pt idx="1">
                  <c:v>43</c:v>
                </c:pt>
                <c:pt idx="2" formatCode="General">
                  <c:v>13.4</c:v>
                </c:pt>
                <c:pt idx="3" formatCode="General">
                  <c:v>0.2</c:v>
                </c:pt>
                <c:pt idx="4" formatCode="General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482-4090-A075-D17664A772C8}"/>
            </c:ext>
          </c:extLst>
        </c:ser>
      </c:pie3DChart>
    </c:plotArea>
    <c:legend>
      <c:legendPos val="b"/>
      <c:layout>
        <c:manualLayout>
          <c:xMode val="edge"/>
          <c:yMode val="edge"/>
          <c:x val="9.1117447855588049E-2"/>
          <c:y val="0.8611137088846651"/>
          <c:w val="0.7975293125866677"/>
          <c:h val="8.927524227265927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pct30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Medici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anul 2019</c:v>
                </c:pt>
                <c:pt idx="1">
                  <c:v>anul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12146.12</c:v>
                </c:pt>
                <c:pt idx="1">
                  <c:v>9351.25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18-4236-8498-E2C4D6D657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Personal medical mediu</c:v>
                </c:pt>
              </c:strCache>
            </c:strRef>
          </c:tx>
          <c:dLbls>
            <c:dLbl>
              <c:idx val="0"/>
              <c:layout>
                <c:manualLayout>
                  <c:x val="2.1604938271605038E-2"/>
                  <c:y val="-4.77025552352065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18-4236-8498-E2C4D6D65709}"/>
                </c:ext>
              </c:extLst>
            </c:dLbl>
            <c:dLbl>
              <c:idx val="1"/>
              <c:layout>
                <c:manualLayout>
                  <c:x val="4.3209876543209756E-2"/>
                  <c:y val="-4.77025552352065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8-4236-8498-E2C4D6D6570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anul 2019</c:v>
                </c:pt>
                <c:pt idx="1">
                  <c:v>anul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8501.59</c:v>
                </c:pt>
                <c:pt idx="1">
                  <c:v>7297.8600000000024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18-4236-8498-E2C4D6D657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Personal medical inferior</c:v>
                </c:pt>
              </c:strCache>
            </c:strRef>
          </c:tx>
          <c:dLbls>
            <c:dLbl>
              <c:idx val="0"/>
              <c:layout>
                <c:manualLayout>
                  <c:x val="2.1604938271605038E-2"/>
                  <c:y val="5.6120653217889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18-4236-8498-E2C4D6D65709}"/>
                </c:ext>
              </c:extLst>
            </c:dLbl>
            <c:dLbl>
              <c:idx val="1"/>
              <c:layout>
                <c:manualLayout>
                  <c:x val="2.314814814814814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18-4236-8498-E2C4D6D6570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anul 2019</c:v>
                </c:pt>
                <c:pt idx="1">
                  <c:v>anul 2018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4294.49</c:v>
                </c:pt>
                <c:pt idx="1">
                  <c:v>3734.13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18-4236-8498-E2C4D6D657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Alt personal</c:v>
                </c:pt>
              </c:strCache>
            </c:strRef>
          </c:tx>
          <c:dLbls>
            <c:dLbl>
              <c:idx val="0"/>
              <c:layout>
                <c:manualLayout>
                  <c:x val="2.3148148148148188E-2"/>
                  <c:y val="5.6120653217889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18-4236-8498-E2C4D6D65709}"/>
                </c:ext>
              </c:extLst>
            </c:dLbl>
            <c:dLbl>
              <c:idx val="1"/>
              <c:layout>
                <c:manualLayout>
                  <c:x val="4.3209876543209756E-2"/>
                  <c:y val="-1.4030163304472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18-4236-8498-E2C4D6D6570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anul 2019</c:v>
                </c:pt>
                <c:pt idx="1">
                  <c:v>anul 2018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6682.87</c:v>
                </c:pt>
                <c:pt idx="1">
                  <c:v>5595.43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B18-4236-8498-E2C4D6D65709}"/>
            </c:ext>
          </c:extLst>
        </c:ser>
        <c:shape val="cone"/>
        <c:axId val="91913216"/>
        <c:axId val="91935488"/>
        <c:axId val="0"/>
      </c:bar3DChart>
      <c:catAx>
        <c:axId val="91913216"/>
        <c:scaling>
          <c:orientation val="minMax"/>
        </c:scaling>
        <c:axPos val="b"/>
        <c:numFmt formatCode="General" sourceLinked="0"/>
        <c:tickLblPos val="nextTo"/>
        <c:crossAx val="91935488"/>
        <c:crosses val="autoZero"/>
        <c:auto val="1"/>
        <c:lblAlgn val="ctr"/>
        <c:lblOffset val="100"/>
      </c:catAx>
      <c:valAx>
        <c:axId val="9193548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9191321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pattFill prst="pct30">
      <a:fgClr>
        <a:schemeClr val="accent1"/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675808832715435E-2"/>
          <c:y val="4.7781569965870324E-2"/>
          <c:w val="0.80360501760455305"/>
          <c:h val="0.699658703071675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2076428167576304E-2"/>
                  <c:y val="-5.57354904015839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FF-4D43-A839-3B126A2AE719}"/>
                </c:ext>
              </c:extLst>
            </c:dLbl>
            <c:dLbl>
              <c:idx val="1"/>
              <c:layout>
                <c:manualLayout>
                  <c:x val="8.9112548146927269E-3"/>
                  <c:y val="-2.1220248492829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FF-4D43-A839-3B126A2AE719}"/>
                </c:ext>
              </c:extLst>
            </c:dLbl>
            <c:dLbl>
              <c:idx val="2"/>
              <c:layout>
                <c:manualLayout>
                  <c:x val="1.5103502227280673E-2"/>
                  <c:y val="-3.69141741241389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FF-4D43-A839-3B126A2AE719}"/>
                </c:ext>
              </c:extLst>
            </c:dLbl>
            <c:dLbl>
              <c:idx val="3"/>
              <c:layout>
                <c:manualLayout>
                  <c:x val="5.6082352656959301E-3"/>
                  <c:y val="-4.80907975240298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FF-4D43-A839-3B126A2AE71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medici</c:v>
                </c:pt>
                <c:pt idx="1">
                  <c:v>personal medical mediu</c:v>
                </c:pt>
                <c:pt idx="2">
                  <c:v>personal medical inferior</c:v>
                </c:pt>
                <c:pt idx="3">
                  <c:v>personal auxiliar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90</c:v>
                </c:pt>
                <c:pt idx="1">
                  <c:v>153</c:v>
                </c:pt>
                <c:pt idx="2">
                  <c:v>138</c:v>
                </c:pt>
                <c:pt idx="3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FF-4D43-A839-3B126A2AE719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6123647428218408E-2"/>
                  <c:y val="-3.68951833239276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1FF-4D43-A839-3B126A2AE719}"/>
                </c:ext>
              </c:extLst>
            </c:dLbl>
            <c:dLbl>
              <c:idx val="1"/>
              <c:layout>
                <c:manualLayout>
                  <c:x val="2.2778328769617412E-2"/>
                  <c:y val="-1.45326202825329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1FF-4D43-A839-3B126A2AE719}"/>
                </c:ext>
              </c:extLst>
            </c:dLbl>
            <c:dLbl>
              <c:idx val="2"/>
              <c:layout>
                <c:manualLayout>
                  <c:x val="1.8159746348960275E-2"/>
                  <c:y val="-3.24065464513182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1FF-4D43-A839-3B126A2AE719}"/>
                </c:ext>
              </c:extLst>
            </c:dLbl>
            <c:dLbl>
              <c:idx val="3"/>
              <c:layout>
                <c:manualLayout>
                  <c:x val="1.0466284359583041E-2"/>
                  <c:y val="-5.13658147680345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1FF-4D43-A839-3B126A2AE71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medici</c:v>
                </c:pt>
                <c:pt idx="1">
                  <c:v>personal medical mediu</c:v>
                </c:pt>
                <c:pt idx="2">
                  <c:v>personal medical inferior</c:v>
                </c:pt>
                <c:pt idx="3">
                  <c:v>personal auxiliar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90</c:v>
                </c:pt>
                <c:pt idx="1">
                  <c:v>148</c:v>
                </c:pt>
                <c:pt idx="2">
                  <c:v>135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1FF-4D43-A839-3B126A2AE719}"/>
            </c:ext>
          </c:extLst>
        </c:ser>
        <c:shape val="box"/>
        <c:axId val="61702912"/>
        <c:axId val="61704448"/>
        <c:axId val="0"/>
      </c:bar3DChart>
      <c:catAx>
        <c:axId val="6170291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1704448"/>
        <c:crosses val="autoZero"/>
        <c:auto val="1"/>
        <c:lblAlgn val="ctr"/>
        <c:lblOffset val="100"/>
        <c:tickLblSkip val="1"/>
        <c:tickMarkSkip val="1"/>
      </c:catAx>
      <c:valAx>
        <c:axId val="617044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1702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910061242345085"/>
          <c:y val="0.43003412969283356"/>
          <c:w val="8.6486675652029998E-2"/>
          <c:h val="0.1467576791808873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14234259280439387"/>
          <c:y val="0.30034129692832767"/>
          <c:w val="0.53153246680121269"/>
          <c:h val="0.3993174061433460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79-4E1D-AFB8-0C897E79B22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79-4E1D-AFB8-0C897E79B22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79-4E1D-AFB8-0C897E79B22D}"/>
              </c:ext>
            </c:extLst>
          </c:dPt>
          <c:dLbls>
            <c:dLbl>
              <c:idx val="0"/>
              <c:layout>
                <c:manualLayout>
                  <c:x val="-1.4089027986789342E-2"/>
                  <c:y val="0.1838726856436241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Arial Cyr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2941633379119497E-2"/>
                  <c:y val="3.97386401510943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Arial Cyr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Arial Cyr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7.0080123673127229E-2"/>
                  <c:y val="-6.981863126319309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Arial Cyr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Лист1!$A$70:$A$73</c:f>
              <c:strCache>
                <c:ptCount val="4"/>
                <c:pt idx="0">
                  <c:v>cat Super</c:v>
                </c:pt>
                <c:pt idx="1">
                  <c:v>cat I</c:v>
                </c:pt>
                <c:pt idx="2">
                  <c:v>Cat II</c:v>
                </c:pt>
                <c:pt idx="3">
                  <c:v>fără categorie</c:v>
                </c:pt>
              </c:strCache>
            </c:strRef>
          </c:cat>
          <c:val>
            <c:numRef>
              <c:f>Лист1!$B$70:$B$73</c:f>
              <c:numCache>
                <c:formatCode>0%</c:formatCode>
                <c:ptCount val="4"/>
                <c:pt idx="0">
                  <c:v>0.44</c:v>
                </c:pt>
                <c:pt idx="1">
                  <c:v>0.15500000000000036</c:v>
                </c:pt>
                <c:pt idx="2">
                  <c:v>7.0000000000000021E-2</c:v>
                </c:pt>
                <c:pt idx="3">
                  <c:v>0.3300000000000009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79-4E1D-AFB8-0C897E79B22D}"/>
            </c:ext>
          </c:extLst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901052233335691"/>
          <c:y val="0.35494880546075197"/>
          <c:w val="0.17657695490766356"/>
          <c:h val="0.2901023890784991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0197268588771059"/>
          <c:y val="0.20955882352941191"/>
          <c:w val="0.2412746585735964"/>
          <c:h val="0.5845588235294118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EBC-4B00-A221-B951A671315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BC-4B00-A221-B951A671315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BC-4B00-A221-B951A6713154}"/>
              </c:ext>
            </c:extLst>
          </c:dPt>
          <c:dLbls>
            <c:dLbl>
              <c:idx val="0"/>
              <c:layout>
                <c:manualLayout>
                  <c:x val="-5.6546004692289075E-3"/>
                  <c:y val="-4.75237325266014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BC-4B00-A221-B951A6713154}"/>
                </c:ext>
              </c:extLst>
            </c:dLbl>
            <c:dLbl>
              <c:idx val="1"/>
              <c:layout>
                <c:manualLayout>
                  <c:x val="1.6293124293379224E-3"/>
                  <c:y val="4.2010994294215535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C-4B00-A221-B951A6713154}"/>
                </c:ext>
              </c:extLst>
            </c:dLbl>
            <c:dLbl>
              <c:idx val="2"/>
              <c:layout>
                <c:manualLayout>
                  <c:x val="-3.0710095392450952E-3"/>
                  <c:y val="2.85005760211903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BC-4B00-A221-B951A6713154}"/>
                </c:ext>
              </c:extLst>
            </c:dLbl>
            <c:dLbl>
              <c:idx val="3"/>
              <c:layout>
                <c:manualLayout>
                  <c:x val="4.9865102134621373E-3"/>
                  <c:y val="-5.76758225310461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BC-4B00-A221-B951A671315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Лист1!$A$87:$A$90</c:f>
              <c:strCache>
                <c:ptCount val="4"/>
                <c:pt idx="0">
                  <c:v>cat Super</c:v>
                </c:pt>
                <c:pt idx="1">
                  <c:v>cat I</c:v>
                </c:pt>
                <c:pt idx="2">
                  <c:v>cat II</c:v>
                </c:pt>
                <c:pt idx="3">
                  <c:v>fără categorie</c:v>
                </c:pt>
              </c:strCache>
            </c:strRef>
          </c:cat>
          <c:val>
            <c:numRef>
              <c:f>Лист1!$B$87:$B$90</c:f>
              <c:numCache>
                <c:formatCode>0%</c:formatCode>
                <c:ptCount val="4"/>
                <c:pt idx="0">
                  <c:v>0.41000000000000031</c:v>
                </c:pt>
                <c:pt idx="1">
                  <c:v>0.1</c:v>
                </c:pt>
                <c:pt idx="2">
                  <c:v>0.31000000000000066</c:v>
                </c:pt>
                <c:pt idx="3">
                  <c:v>0.18000000000000024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BC-4B00-A221-B951A6713154}"/>
            </c:ext>
          </c:extLst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915022761760261"/>
          <c:y val="0.34558823529411886"/>
          <c:w val="0.14871016691957506"/>
          <c:h val="0.3125000000000007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6053028093710524E-2"/>
          <c:y val="8.7754142046676753E-2"/>
          <c:w val="0.68424953825216295"/>
          <c:h val="0.81326758526306797"/>
        </c:manualLayout>
      </c:layout>
      <c:pie3DChart>
        <c:varyColors val="1"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6053028093710524E-2"/>
          <c:y val="8.7754142046676864E-2"/>
          <c:w val="0.68424953825216295"/>
          <c:h val="0.813267585263067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Pacienti tratati 5597</c:v>
                </c:pt>
              </c:strCache>
            </c:strRef>
          </c:tx>
          <c:dLbls>
            <c:dLbl>
              <c:idx val="0"/>
              <c:layout>
                <c:manualLayout>
                  <c:x val="0.10289430835034508"/>
                  <c:y val="-4.33297841807368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dirty="0" smtClean="0"/>
                      <a:t>3 .8 %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0353723145718447E-2"/>
                  <c:y val="1.10672579515122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DC-495A-8648-A416DE351C35}"/>
                </c:ext>
              </c:extLst>
            </c:dLbl>
            <c:dLbl>
              <c:idx val="2"/>
              <c:layout>
                <c:manualLayout>
                  <c:x val="5.4491409059979116E-2"/>
                  <c:y val="-2.95276386483937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DC-495A-8648-A416DE351C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Asigurati</c:v>
                </c:pt>
                <c:pt idx="1">
                  <c:v>Cu plata</c:v>
                </c:pt>
                <c:pt idx="2">
                  <c:v>Neachitati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 formatCode="0%">
                  <c:v>0.93799999999999994</c:v>
                </c:pt>
                <c:pt idx="1">
                  <c:v>6.1000000000000013E-2</c:v>
                </c:pt>
                <c:pt idx="2">
                  <c:v>1.0000000000000022E-3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DC-495A-8648-A416DE351C35}"/>
            </c:ext>
          </c:extLst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6F6FC-BC15-44E1-BF02-256EBC52A73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57079-5E55-45E6-8AC0-4E7F31F2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90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7079-5E55-45E6-8AC0-4E7F31F24E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7079-5E55-45E6-8AC0-4E7F31F24E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7079-5E55-45E6-8AC0-4E7F31F24E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7079-5E55-45E6-8AC0-4E7F31F24E6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7079-5E55-45E6-8AC0-4E7F31F24E6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57079-5E55-45E6-8AC0-4E7F31F24E6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E5CAE3-E66C-483F-9A91-133D66834A8A}" type="datetimeFigureOut">
              <a:rPr lang="ro-RO" smtClean="0"/>
              <a:pPr/>
              <a:t>16.09.2019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D8D6F0-A759-4B40-A209-1431F2B80A5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683495"/>
          </a:xfrm>
        </p:spPr>
        <p:txBody>
          <a:bodyPr/>
          <a:lstStyle/>
          <a:p>
            <a:r>
              <a:rPr lang="x-none" altLang="en-US" sz="4000" b="1" dirty="0" smtClean="0">
                <a:latin typeface="Book Antiqua" panose="02040602050305030304" pitchFamily="18" charset="0"/>
              </a:rPr>
              <a:t>RAPORT</a:t>
            </a:r>
            <a:r>
              <a:rPr lang="x-none" alt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x-none" alt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x-none" alt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x-none" alt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x-none" altLang="en-US" sz="4000" b="1" dirty="0" smtClean="0">
                <a:effectLst/>
                <a:latin typeface="Book Antiqua" panose="02040602050305030304" pitchFamily="18" charset="0"/>
              </a:rPr>
              <a:t>Activitatea IMSP SCM </a:t>
            </a:r>
            <a:br>
              <a:rPr lang="x-none" altLang="en-US" sz="4000" b="1" dirty="0" smtClean="0">
                <a:effectLst/>
                <a:latin typeface="Book Antiqua" panose="02040602050305030304" pitchFamily="18" charset="0"/>
              </a:rPr>
            </a:br>
            <a:r>
              <a:rPr lang="x-none" altLang="en-US" sz="4000" b="1" dirty="0" smtClean="0">
                <a:effectLst/>
                <a:latin typeface="Book Antiqua" panose="02040602050305030304" pitchFamily="18" charset="0"/>
              </a:rPr>
              <a:t>“Sfântul Arhanghel Mihail” </a:t>
            </a:r>
            <a:r>
              <a:rPr lang="x-none" altLang="en-US" sz="4000" b="1" smtClean="0">
                <a:effectLst/>
                <a:latin typeface="Book Antiqua" panose="02040602050305030304" pitchFamily="18" charset="0"/>
              </a:rPr>
              <a:t/>
            </a:r>
            <a:br>
              <a:rPr lang="x-none" altLang="en-US" sz="4000" b="1" smtClean="0">
                <a:effectLst/>
                <a:latin typeface="Book Antiqua" panose="02040602050305030304" pitchFamily="18" charset="0"/>
              </a:rPr>
            </a:br>
            <a:r>
              <a:rPr lang="ro-RO" altLang="en-US" sz="4000" b="1" dirty="0" smtClean="0">
                <a:effectLst/>
                <a:latin typeface="Book Antiqua" panose="02040602050305030304" pitchFamily="18" charset="0"/>
              </a:rPr>
              <a:t>î</a:t>
            </a:r>
            <a:r>
              <a:rPr lang="x-none" altLang="en-US" sz="4000" b="1" smtClean="0">
                <a:effectLst/>
                <a:latin typeface="Book Antiqua" panose="02040602050305030304" pitchFamily="18" charset="0"/>
              </a:rPr>
              <a:t>n </a:t>
            </a:r>
            <a:r>
              <a:rPr lang="en-US" altLang="en-US" sz="4000" b="1" dirty="0" err="1" smtClean="0">
                <a:effectLst/>
                <a:latin typeface="Book Antiqua" panose="02040602050305030304" pitchFamily="18" charset="0"/>
              </a:rPr>
              <a:t>perioada</a:t>
            </a:r>
            <a:r>
              <a:rPr lang="en-US" altLang="en-US" sz="4000" b="1" dirty="0" smtClean="0">
                <a:effectLst/>
                <a:latin typeface="Book Antiqua" panose="02040602050305030304" pitchFamily="18" charset="0"/>
              </a:rPr>
              <a:t> </a:t>
            </a:r>
            <a:r>
              <a:rPr lang="x-none" altLang="en-US" sz="4000" b="1" smtClean="0">
                <a:effectLst/>
                <a:latin typeface="Book Antiqua" panose="02040602050305030304" pitchFamily="18" charset="0"/>
              </a:rPr>
              <a:t>anul</a:t>
            </a:r>
            <a:r>
              <a:rPr lang="en-US" altLang="en-US" sz="4000" b="1" dirty="0" err="1" smtClean="0">
                <a:effectLst/>
                <a:latin typeface="Book Antiqua" panose="02040602050305030304" pitchFamily="18" charset="0"/>
              </a:rPr>
              <a:t>ui</a:t>
            </a:r>
            <a:r>
              <a:rPr lang="x-none" altLang="en-US" sz="4000" b="1" smtClean="0">
                <a:effectLst/>
                <a:latin typeface="Book Antiqua" panose="02040602050305030304" pitchFamily="18" charset="0"/>
              </a:rPr>
              <a:t> 201</a:t>
            </a:r>
            <a:r>
              <a:rPr lang="en-US" altLang="en-US" sz="4000" b="1" dirty="0" smtClean="0">
                <a:effectLst/>
                <a:latin typeface="Book Antiqua" panose="02040602050305030304" pitchFamily="18" charset="0"/>
              </a:rPr>
              <a:t>9</a:t>
            </a:r>
            <a:endParaRPr lang="x-none" sz="4000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>
              <a:lnSpc>
                <a:spcPct val="150000"/>
              </a:lnSpc>
            </a:pPr>
            <a:r>
              <a:rPr lang="x-none" altLang="ru-RU" b="1" dirty="0" smtClean="0">
                <a:solidFill>
                  <a:schemeClr val="tx2"/>
                </a:solidFill>
                <a:latin typeface="Arial" charset="0"/>
              </a:rPr>
              <a:t>Mihai CIOBANU</a:t>
            </a:r>
          </a:p>
          <a:p>
            <a:pPr algn="r">
              <a:lnSpc>
                <a:spcPct val="150000"/>
              </a:lnSpc>
            </a:pPr>
            <a:r>
              <a:rPr lang="x-none" altLang="ru-RU" b="1" dirty="0" smtClean="0">
                <a:solidFill>
                  <a:schemeClr val="tx2"/>
                </a:solidFill>
                <a:latin typeface="Garamond" pitchFamily="18" charset="0"/>
              </a:rPr>
              <a:t>			             Director IMSP SCM</a:t>
            </a:r>
          </a:p>
          <a:p>
            <a:pPr algn="r">
              <a:lnSpc>
                <a:spcPct val="80000"/>
              </a:lnSpc>
            </a:pPr>
            <a:r>
              <a:rPr lang="x-none" altLang="ru-RU" b="1" dirty="0" smtClean="0">
                <a:solidFill>
                  <a:schemeClr val="tx2"/>
                </a:solidFill>
                <a:latin typeface="Garamond" pitchFamily="18" charset="0"/>
              </a:rPr>
              <a:t> „Sf. Arhanghel Mihail” </a:t>
            </a:r>
          </a:p>
          <a:p>
            <a:pPr algn="r">
              <a:lnSpc>
                <a:spcPct val="80000"/>
              </a:lnSpc>
            </a:pPr>
            <a:r>
              <a:rPr lang="x-none" altLang="ru-RU" b="1" dirty="0" smtClean="0">
                <a:solidFill>
                  <a:schemeClr val="tx2"/>
                </a:solidFill>
                <a:latin typeface="Garamond" pitchFamily="18" charset="0"/>
              </a:rPr>
              <a:t>doctor în ştiinţe medicale</a:t>
            </a:r>
          </a:p>
          <a:p>
            <a:pPr algn="r">
              <a:lnSpc>
                <a:spcPct val="80000"/>
              </a:lnSpc>
            </a:pPr>
            <a:r>
              <a:rPr lang="x-none" altLang="ru-RU" b="1" dirty="0" smtClean="0">
                <a:solidFill>
                  <a:schemeClr val="tx2"/>
                </a:solidFill>
                <a:latin typeface="Garamond" pitchFamily="18" charset="0"/>
              </a:rPr>
              <a:t>			             conferenţiar universitar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05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r>
              <a:rPr lang="ro-RO" sz="2800" b="1" dirty="0">
                <a:effectLst/>
                <a:latin typeface="Book Antiqua" panose="02040602050305030304" pitchFamily="18" charset="0"/>
              </a:rPr>
              <a:t>Salariul mediu lunar </a:t>
            </a:r>
            <a:r>
              <a:rPr lang="ro-RO" sz="2800" b="1" dirty="0" smtClean="0">
                <a:effectLst/>
                <a:latin typeface="Book Antiqua" panose="02040602050305030304" pitchFamily="18" charset="0"/>
              </a:rPr>
              <a:t/>
            </a:r>
            <a:br>
              <a:rPr lang="ro-RO" sz="2800" b="1" dirty="0" smtClean="0">
                <a:effectLst/>
                <a:latin typeface="Book Antiqua" panose="02040602050305030304" pitchFamily="18" charset="0"/>
              </a:rPr>
            </a:br>
            <a:r>
              <a:rPr lang="ro-RO" sz="2800" b="1" dirty="0" smtClean="0">
                <a:effectLst/>
                <a:latin typeface="Book Antiqua" panose="02040602050305030304" pitchFamily="18" charset="0"/>
              </a:rPr>
              <a:t>pe </a:t>
            </a:r>
            <a:r>
              <a:rPr lang="ro-RO" sz="2800" b="1" dirty="0">
                <a:effectLst/>
                <a:latin typeface="Book Antiqua" panose="02040602050305030304" pitchFamily="18" charset="0"/>
              </a:rPr>
              <a:t>categoriile de personal (lei)</a:t>
            </a:r>
            <a:endParaRPr lang="en-US" sz="2800" dirty="0">
              <a:effectLst/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4163361"/>
              </p:ext>
            </p:extLst>
          </p:nvPr>
        </p:nvGraphicFramePr>
        <p:xfrm>
          <a:off x="539550" y="1628801"/>
          <a:ext cx="7776866" cy="4752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9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08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17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43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809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Salariu mediu lunar la funcţia ocupată 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0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Semestru I </a:t>
                      </a:r>
                      <a:endParaRPr lang="ro-RO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</a:rPr>
                        <a:t>anul 2019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Semestru I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</a:rPr>
                        <a:t>anul 2018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% </a:t>
                      </a:r>
                      <a:r>
                        <a:rPr lang="ro-RO" sz="1400" b="1" dirty="0" smtClean="0">
                          <a:effectLst/>
                        </a:rPr>
                        <a:t>majorării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7647,19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6265,5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inclusiv: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Medici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12146,12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9351,25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 medical mediu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8501,59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7297,86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3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 medical inferior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4294,49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734,13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o-RO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 personal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6682,87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5595,43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119,4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12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 smtClean="0"/>
              <a:t>Salariul mediu lunar al unui angajat în comparație </a:t>
            </a:r>
            <a:r>
              <a:rPr lang="en-US" sz="3200" dirty="0" smtClean="0"/>
              <a:t>c</a:t>
            </a:r>
            <a:r>
              <a:rPr lang="ro-RO" sz="3200" dirty="0" smtClean="0"/>
              <a:t>u anul precedent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28535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1208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Managementul</a:t>
            </a:r>
            <a:r>
              <a:rPr lang="en-US" sz="2800" dirty="0" smtClean="0"/>
              <a:t> </a:t>
            </a:r>
            <a:r>
              <a:rPr lang="en-US" sz="2800" dirty="0" err="1" smtClean="0"/>
              <a:t>resurselor</a:t>
            </a:r>
            <a:r>
              <a:rPr lang="en-US" sz="2800" dirty="0" smtClean="0"/>
              <a:t> </a:t>
            </a:r>
            <a:r>
              <a:rPr lang="en-US" sz="2800" dirty="0" err="1" smtClean="0"/>
              <a:t>umane</a:t>
            </a:r>
            <a:endParaRPr lang="ru-RU" sz="2800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467544" y="1628800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00200"/>
          </a:xfrm>
        </p:spPr>
        <p:txBody>
          <a:bodyPr/>
          <a:lstStyle/>
          <a:p>
            <a:pPr lvl="0"/>
            <a:r>
              <a:rPr lang="ro-RO" sz="6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o-RO" sz="6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Categoriile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calificare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196752"/>
            <a:ext cx="7344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o-RO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o-RO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Medici 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o-RO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5"/>
          <p:cNvGraphicFramePr>
            <a:graphicFrameLocks/>
          </p:cNvGraphicFramePr>
          <p:nvPr/>
        </p:nvGraphicFramePr>
        <p:xfrm>
          <a:off x="1547664" y="2780928"/>
          <a:ext cx="63367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Categoriile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calificare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39552" y="1781037"/>
            <a:ext cx="22349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Personal medical mediu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6"/>
          <p:cNvGraphicFramePr>
            <a:graphicFrameLocks/>
          </p:cNvGraphicFramePr>
          <p:nvPr/>
        </p:nvGraphicFramePr>
        <p:xfrm>
          <a:off x="755576" y="2133600"/>
          <a:ext cx="7344816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</a:t>
            </a:r>
            <a:r>
              <a:rPr lang="ro-RO" dirty="0" smtClean="0"/>
              <a:t>ă</a:t>
            </a:r>
            <a:r>
              <a:rPr lang="en-US" dirty="0" err="1" smtClean="0"/>
              <a:t>tirea</a:t>
            </a:r>
            <a:r>
              <a:rPr lang="en-US" dirty="0" smtClean="0"/>
              <a:t> </a:t>
            </a:r>
            <a:r>
              <a:rPr lang="ro-RO" dirty="0" smtClean="0"/>
              <a:t>profesională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o-RO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Perfecționări, specializări în RMoldova: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Asistenți medicali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ce constituie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10.15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>
              <a:buNone/>
            </a:pPr>
            <a:endParaRPr lang="ro-RO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o-RO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Congrese, conferințe internaționale:</a:t>
            </a:r>
          </a:p>
          <a:p>
            <a:pPr algn="ctr">
              <a:buNone/>
            </a:pP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România;  Ucraina, Rusia, Italia,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Spania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Lituania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Ungaria</a:t>
            </a: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Medici 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ce constituie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8%</a:t>
            </a:r>
          </a:p>
          <a:p>
            <a:pPr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Asistenți medicali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ce constituie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3.38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Medici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ce constituie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13.34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63488"/>
          </a:xfrm>
        </p:spPr>
        <p:txBody>
          <a:bodyPr/>
          <a:lstStyle/>
          <a:p>
            <a:r>
              <a:rPr lang="x-none" sz="2800" b="1" dirty="0" smtClean="0">
                <a:effectLst/>
                <a:latin typeface="Book Antiqua" panose="02040602050305030304" pitchFamily="18" charset="0"/>
              </a:rPr>
              <a:t>Pacienți </a:t>
            </a:r>
            <a:r>
              <a:rPr lang="x-none" sz="2800" b="1" smtClean="0">
                <a:effectLst/>
                <a:latin typeface="Book Antiqua" panose="02040602050305030304" pitchFamily="18" charset="0"/>
              </a:rPr>
              <a:t>tratați  </a:t>
            </a:r>
            <a:r>
              <a:rPr lang="ro-RO" sz="2800" b="1" dirty="0" smtClean="0">
                <a:effectLst/>
                <a:latin typeface="Times New Roman" panose="02020603050405020304" pitchFamily="18" charset="0"/>
              </a:rPr>
              <a:t>8103</a:t>
            </a:r>
            <a:endParaRPr lang="x-none" sz="2800" b="1" dirty="0">
              <a:effectLst/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08999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10899961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6032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400" y="404664"/>
            <a:ext cx="7715200" cy="620688"/>
          </a:xfrm>
        </p:spPr>
        <p:txBody>
          <a:bodyPr/>
          <a:lstStyle/>
          <a:p>
            <a:r>
              <a:rPr lang="x-none" sz="2800" b="1" dirty="0" smtClean="0">
                <a:effectLst/>
              </a:rPr>
              <a:t>Categoriile pacienților tratați</a:t>
            </a:r>
            <a:endParaRPr lang="en-US" sz="2800" b="1" dirty="0">
              <a:effectLst/>
            </a:endParaRPr>
          </a:p>
        </p:txBody>
      </p:sp>
      <p:graphicFrame>
        <p:nvGraphicFramePr>
          <p:cNvPr id="6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2726012"/>
              </p:ext>
            </p:extLst>
          </p:nvPr>
        </p:nvGraphicFramePr>
        <p:xfrm>
          <a:off x="714400" y="1397000"/>
          <a:ext cx="7715201" cy="438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22">
                  <a:extLst>
                    <a:ext uri="{9D8B030D-6E8A-4147-A177-3AD203B41FA5}">
                      <a16:colId xmlns:a16="http://schemas.microsoft.com/office/drawing/2014/main" xmlns="" val="2453181328"/>
                    </a:ext>
                  </a:extLst>
                </a:gridCol>
                <a:gridCol w="2118513">
                  <a:extLst>
                    <a:ext uri="{9D8B030D-6E8A-4147-A177-3AD203B41FA5}">
                      <a16:colId xmlns:a16="http://schemas.microsoft.com/office/drawing/2014/main" xmlns="" val="1240459750"/>
                    </a:ext>
                  </a:extLst>
                </a:gridCol>
                <a:gridCol w="1784766">
                  <a:extLst>
                    <a:ext uri="{9D8B030D-6E8A-4147-A177-3AD203B41FA5}">
                      <a16:colId xmlns:a16="http://schemas.microsoft.com/office/drawing/2014/main" xmlns="" val="3517788039"/>
                    </a:ext>
                  </a:extLst>
                </a:gridCol>
                <a:gridCol w="1928800">
                  <a:extLst>
                    <a:ext uri="{9D8B030D-6E8A-4147-A177-3AD203B41FA5}">
                      <a16:colId xmlns:a16="http://schemas.microsoft.com/office/drawing/2014/main" xmlns="" val="3602092538"/>
                    </a:ext>
                  </a:extLst>
                </a:gridCol>
              </a:tblGrid>
              <a:tr h="638700">
                <a:tc gridSpan="2"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Denumire program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Nr. cazuri programate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Nr. cazuri externate , raportate și validate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4822735"/>
                  </a:ext>
                </a:extLst>
              </a:tr>
              <a:tr h="638700">
                <a:tc rowSpan="2">
                  <a:txBody>
                    <a:bodyPr/>
                    <a:lstStyle/>
                    <a:p>
                      <a:pPr algn="l"/>
                      <a:r>
                        <a:rPr lang="x-none" dirty="0" smtClean="0"/>
                        <a:t>Cazuri acute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dirty="0" smtClean="0"/>
                        <a:t>Program general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6783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7152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01142394"/>
                  </a:ext>
                </a:extLst>
              </a:tr>
              <a:tr h="6387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dirty="0" smtClean="0"/>
                        <a:t>Chirurgia de zi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101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96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1563633"/>
                  </a:ext>
                </a:extLst>
              </a:tr>
              <a:tr h="638700">
                <a:tc rowSpan="2">
                  <a:txBody>
                    <a:bodyPr/>
                    <a:lstStyle/>
                    <a:p>
                      <a:pPr algn="l"/>
                      <a:r>
                        <a:rPr lang="x-none" dirty="0" smtClean="0"/>
                        <a:t>Cazuri cronice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dirty="0" smtClean="0"/>
                        <a:t>Geriatrie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111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8822448"/>
                  </a:ext>
                </a:extLst>
              </a:tr>
              <a:tr h="6387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dirty="0" smtClean="0"/>
                        <a:t>Reabilitare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237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5927940"/>
                  </a:ext>
                </a:extLst>
              </a:tr>
              <a:tr h="638700">
                <a:tc gridSpan="2"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Pacienți contra plată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mtClean="0"/>
                        <a:t>1</a:t>
                      </a:r>
                      <a:r>
                        <a:rPr lang="ro-RO" dirty="0" smtClean="0"/>
                        <a:t>469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490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464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351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x-none" sz="2800" b="1" dirty="0" smtClean="0">
                <a:effectLst/>
              </a:rPr>
              <a:t>Numărul </a:t>
            </a:r>
            <a:r>
              <a:rPr lang="x-none" sz="2800" b="1" smtClean="0">
                <a:effectLst/>
              </a:rPr>
              <a:t>total </a:t>
            </a:r>
            <a:r>
              <a:rPr lang="ro-RO" sz="2800" b="1" dirty="0" smtClean="0">
                <a:effectLst/>
              </a:rPr>
              <a:t>de </a:t>
            </a:r>
            <a:r>
              <a:rPr lang="x-none" sz="2800" b="1" smtClean="0">
                <a:effectLst/>
              </a:rPr>
              <a:t>operații</a:t>
            </a:r>
            <a:endParaRPr lang="en-US" sz="2800" b="1" dirty="0"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72946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868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91480"/>
          </a:xfrm>
        </p:spPr>
        <p:txBody>
          <a:bodyPr/>
          <a:lstStyle/>
          <a:p>
            <a:r>
              <a:rPr lang="x-none" sz="2800" b="1" dirty="0" smtClean="0">
                <a:effectLst/>
              </a:rPr>
              <a:t>Activitatea chirurgicală</a:t>
            </a:r>
            <a:endParaRPr lang="en-US" sz="2800" b="1" dirty="0">
              <a:effectLst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96162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290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x-none" sz="2800" b="1" dirty="0" smtClean="0">
                <a:effectLst/>
                <a:latin typeface="Book Antiqua" panose="02040602050305030304" pitchFamily="18" charset="0"/>
              </a:rPr>
              <a:t>Obiectivele prioritare </a:t>
            </a:r>
            <a:r>
              <a:rPr lang="x-none" sz="2800" b="1" smtClean="0">
                <a:effectLst/>
                <a:latin typeface="Book Antiqua" panose="02040602050305030304" pitchFamily="18" charset="0"/>
              </a:rPr>
              <a:t/>
            </a:r>
            <a:br>
              <a:rPr lang="x-none" sz="2800" b="1" smtClean="0">
                <a:effectLst/>
                <a:latin typeface="Book Antiqua" panose="02040602050305030304" pitchFamily="18" charset="0"/>
              </a:rPr>
            </a:br>
            <a:endParaRPr lang="x-none" sz="2800" b="1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4392487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x-none" smtClean="0">
                <a:solidFill>
                  <a:schemeClr val="tx1"/>
                </a:solidFill>
                <a:latin typeface="Book Antiqua" panose="02040602050305030304" pitchFamily="18" charset="0"/>
              </a:rPr>
              <a:t>Prestarea serviciilor medicale de înalta calitate populației.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x-none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x-none" smtClean="0">
                <a:solidFill>
                  <a:schemeClr val="tx1"/>
                </a:solidFill>
                <a:latin typeface="Book Antiqua" panose="02040602050305030304" pitchFamily="18" charset="0"/>
              </a:rPr>
              <a:t>Acordarea </a:t>
            </a:r>
            <a:r>
              <a:rPr lang="x-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volumului necesar de asistență medicală conform PCN și Standardelor medicale.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x-none" smtClean="0">
                <a:solidFill>
                  <a:schemeClr val="tx1"/>
                </a:solidFill>
                <a:latin typeface="Book Antiqua" panose="02040602050305030304" pitchFamily="18" charset="0"/>
              </a:rPr>
              <a:t>Managmentul </a:t>
            </a:r>
            <a:r>
              <a:rPr lang="x-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eficient al resurselor umane.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x-none" smtClean="0">
                <a:solidFill>
                  <a:schemeClr val="tx1"/>
                </a:solidFill>
                <a:latin typeface="Book Antiqua" panose="02040602050305030304" pitchFamily="18" charset="0"/>
              </a:rPr>
              <a:t>Utilizarea rațională și eficientă a mijloacelor financiare acumulate.</a:t>
            </a:r>
          </a:p>
          <a:p>
            <a:pPr marL="457200" indent="-457200">
              <a:buNone/>
            </a:pPr>
            <a:r>
              <a:rPr lang="x-none" smtClean="0">
                <a:solidFill>
                  <a:schemeClr val="tx1"/>
                </a:solidFill>
                <a:latin typeface="Book Antiqua" panose="02040602050305030304" pitchFamily="18" charset="0"/>
              </a:rPr>
              <a:t>  </a:t>
            </a:r>
            <a:endParaRPr lang="x-none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7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7170"/>
            <a:ext cx="2736304" cy="36661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6840760" cy="7178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Sarcinile prevăzute </a:t>
            </a:r>
            <a:r>
              <a:rPr lang="ro-RO" sz="20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pînă</a:t>
            </a:r>
            <a:r>
              <a:rPr lang="ro-RO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finele anului 201</a:t>
            </a:r>
            <a:r>
              <a:rPr lang="en-US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x-none" sz="2000" b="1" u="sng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x-none" sz="2000" b="1" u="sng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b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Finisarea </a:t>
            </a:r>
            <a:r>
              <a:rPr lang="x-none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lucrărilor </a:t>
            </a:r>
            <a:r>
              <a:rPr lang="x-none" b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și deschiderea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Blocului</a:t>
            </a:r>
            <a:r>
              <a:rPr lang="x-none" b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recuperare</a:t>
            </a:r>
            <a:r>
              <a:rPr lang="x-none" b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x-none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Renovarea serviciului de transfuzii;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b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Reparația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sec</a:t>
            </a:r>
            <a:r>
              <a:rPr lang="ro-RO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ţ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Anatomopatologie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citologie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x-none" b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x-none" b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rocurarea dispozitivelor medicale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necesare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prezentate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Centrului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Achizitii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Publice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Centralizate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 Sănătate:</a:t>
            </a:r>
          </a:p>
          <a:p>
            <a:pPr>
              <a:lnSpc>
                <a:spcPct val="150000"/>
              </a:lnSpc>
            </a:pPr>
            <a:r>
              <a:rPr lang="ro-RO" sz="1500" dirty="0" smtClean="0"/>
              <a:t>            </a:t>
            </a:r>
            <a:r>
              <a:rPr lang="ro-RO" sz="1500" b="1" dirty="0" smtClean="0"/>
              <a:t>Lista dispozitivelor medicale pentru achiziționare  anul 2019</a:t>
            </a:r>
            <a:r>
              <a:rPr lang="ro-RO" sz="1500" dirty="0" smtClean="0"/>
              <a:t>:</a:t>
            </a:r>
            <a:endParaRPr lang="ru-RU" sz="1500" dirty="0" smtClean="0"/>
          </a:p>
          <a:p>
            <a:pPr lvl="0"/>
            <a:r>
              <a:rPr lang="ro-RO" sz="1500" dirty="0" smtClean="0"/>
              <a:t>-   Mașină de anestezie ,</a:t>
            </a:r>
            <a:endParaRPr lang="ru-RU" sz="1500" dirty="0" smtClean="0"/>
          </a:p>
          <a:p>
            <a:pPr lvl="0"/>
            <a:r>
              <a:rPr lang="ro-RO" sz="1500" dirty="0" smtClean="0"/>
              <a:t>-   Mașină de ventilare pulmonară (2buc)  ,</a:t>
            </a:r>
            <a:endParaRPr lang="ru-RU" sz="1500" dirty="0" smtClean="0"/>
          </a:p>
          <a:p>
            <a:pPr lvl="0"/>
            <a:r>
              <a:rPr lang="ro-RO" sz="1500" dirty="0" smtClean="0"/>
              <a:t>-   Lampă chirurgicală cu 2 sateliți LED  ,</a:t>
            </a:r>
            <a:endParaRPr lang="ru-RU" sz="1500" dirty="0" smtClean="0"/>
          </a:p>
          <a:p>
            <a:pPr lvl="0"/>
            <a:r>
              <a:rPr lang="ro-RO" sz="1500" dirty="0" smtClean="0"/>
              <a:t>-   Masă de operație universală cu 5 secțiuni ,</a:t>
            </a:r>
            <a:endParaRPr lang="ru-RU" sz="1500" dirty="0" smtClean="0"/>
          </a:p>
          <a:p>
            <a:pPr lvl="0"/>
            <a:r>
              <a:rPr lang="ro-RO" sz="1500" dirty="0" smtClean="0"/>
              <a:t>-   Aparat de sutură mecanică ,</a:t>
            </a:r>
            <a:endParaRPr lang="ru-RU" sz="1500" dirty="0" smtClean="0"/>
          </a:p>
          <a:p>
            <a:pPr lvl="0"/>
            <a:r>
              <a:rPr lang="ro-RO" sz="1500" dirty="0" smtClean="0"/>
              <a:t>-   Ferestrău electric chirurgical pentru amputații  ,</a:t>
            </a:r>
            <a:endParaRPr lang="ru-RU" sz="1500" dirty="0" smtClean="0"/>
          </a:p>
          <a:p>
            <a:pPr lvl="0"/>
            <a:r>
              <a:rPr lang="ro-RO" sz="1500" dirty="0" smtClean="0"/>
              <a:t>-   Ecograf (UZI) pentru diverse examinări  ,</a:t>
            </a:r>
            <a:endParaRPr lang="ru-RU" sz="1500" dirty="0" smtClean="0"/>
          </a:p>
          <a:p>
            <a:pPr lvl="0"/>
            <a:r>
              <a:rPr lang="ro-RO" sz="1500" dirty="0" smtClean="0"/>
              <a:t>-   Procesor automat pentru țesuturi (histoprocesor)  ,</a:t>
            </a:r>
            <a:endParaRPr lang="ru-RU" sz="1500" dirty="0" smtClean="0"/>
          </a:p>
          <a:p>
            <a:pPr lvl="0"/>
            <a:r>
              <a:rPr lang="ro-RO" sz="1500" dirty="0" smtClean="0"/>
              <a:t>-   Sistem de includere în parafină  ,</a:t>
            </a:r>
            <a:endParaRPr lang="ru-RU" sz="1500" dirty="0" smtClean="0"/>
          </a:p>
          <a:p>
            <a:pPr lvl="0">
              <a:buFontTx/>
              <a:buChar char="-"/>
            </a:pPr>
            <a:r>
              <a:rPr lang="ro-RO" sz="1500" dirty="0" smtClean="0"/>
              <a:t>   Microton sanie sau și rotativ cu seturi de cuțite  .</a:t>
            </a:r>
          </a:p>
          <a:p>
            <a:pPr lvl="0"/>
            <a:r>
              <a:rPr lang="ro-RO" sz="1500" dirty="0" smtClean="0"/>
              <a:t> -  Analizator automat pentru hemostază.          </a:t>
            </a:r>
          </a:p>
          <a:p>
            <a:pPr lvl="0"/>
            <a:r>
              <a:rPr lang="ro-RO" sz="1500" dirty="0" smtClean="0"/>
              <a:t>          Realizat:</a:t>
            </a:r>
            <a:endParaRPr lang="ru-RU" sz="1500" dirty="0" smtClean="0"/>
          </a:p>
          <a:p>
            <a:pPr lvl="0"/>
            <a:r>
              <a:rPr lang="ro-RO" sz="1500" dirty="0" smtClean="0"/>
              <a:t>*   Sistem vidioendoscopic pentru videocolonoscopie ,</a:t>
            </a:r>
            <a:endParaRPr lang="ru-RU" sz="1500" dirty="0" smtClean="0"/>
          </a:p>
          <a:p>
            <a:pPr lvl="0"/>
            <a:r>
              <a:rPr lang="ro-RO" sz="1500" dirty="0" smtClean="0"/>
              <a:t>*   Sistem vidioendoscopic pentru videobronhoscopie ,   </a:t>
            </a:r>
          </a:p>
          <a:p>
            <a:pPr lvl="0"/>
            <a:r>
              <a:rPr lang="ro-RO" sz="1500" dirty="0" smtClean="0"/>
              <a:t>*. Analizator biochimic automat.</a:t>
            </a:r>
            <a:endParaRPr lang="ru-RU" sz="1500" dirty="0" smtClean="0"/>
          </a:p>
          <a:p>
            <a:r>
              <a:rPr lang="ro-RO" dirty="0" smtClean="0"/>
              <a:t> </a:t>
            </a:r>
            <a:endParaRPr lang="ru-RU" sz="16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5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64896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365104"/>
            <a:ext cx="4267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</a:t>
            </a:r>
            <a:r>
              <a:rPr lang="x-none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ă mulțumesc de atenție</a:t>
            </a: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	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Instituţia în perioada 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anului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curent 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şi-a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desfăşurat activitatea 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în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conformitate cu: Politica Naţională de Sănătate, Programul Unic de acordare a asistenţei medicale, Instrucțiunilor, Dispozițiilor Ministerului 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Sănătății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Muncii,Protec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ției Sociale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Direcției Generale Asistență Socială și Sănătate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și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d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irectivele F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onda</a:t>
            </a:r>
            <a:r>
              <a:rPr lang="ro-RO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torului 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cu privire la acordarea asistenței medicale populației în cadrul asigurărilor obligatorii de asistenţă medicală. 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2048"/>
          </a:xfrm>
        </p:spPr>
        <p:txBody>
          <a:bodyPr/>
          <a:lstStyle/>
          <a:p>
            <a:r>
              <a:rPr lang="ro-RO" sz="2800" b="1" dirty="0">
                <a:effectLst/>
                <a:latin typeface="Book Antiqua" panose="02040602050305030304" pitchFamily="18" charset="0"/>
              </a:rPr>
              <a:t>Veniturile și </a:t>
            </a:r>
            <a:r>
              <a:rPr lang="ro-RO" sz="2800" b="1" dirty="0" smtClean="0">
                <a:effectLst/>
                <a:latin typeface="Book Antiqua" panose="02040602050305030304" pitchFamily="18" charset="0"/>
              </a:rPr>
              <a:t>cheltuielile instituţiei </a:t>
            </a:r>
            <a:r>
              <a:rPr lang="en-US" sz="2800" b="1" dirty="0" smtClean="0">
                <a:effectLst/>
                <a:latin typeface="Book Antiqua" panose="02040602050305030304" pitchFamily="18" charset="0"/>
              </a:rPr>
              <a:t>(mii lei)</a:t>
            </a:r>
            <a:r>
              <a:rPr lang="ro-RO" sz="2800" b="1" dirty="0" smtClean="0">
                <a:effectLst/>
                <a:latin typeface="Book Antiqua" panose="02040602050305030304" pitchFamily="18" charset="0"/>
              </a:rPr>
              <a:t>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93817162"/>
              </p:ext>
            </p:extLst>
          </p:nvPr>
        </p:nvGraphicFramePr>
        <p:xfrm>
          <a:off x="500034" y="1500174"/>
          <a:ext cx="8147249" cy="51297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2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2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8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5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2036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28" marR="470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Semestru I al anului 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executării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Ponderea veniturilor şi cheltuielilor</a:t>
                      </a:r>
                      <a:endParaRPr lang="en-US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Planul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Alocaţiile şi cheltuielile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efective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5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4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Bugetul total (Venituri totale), inclusiv:</a:t>
                      </a:r>
                      <a:endParaRPr lang="en-US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35513</a:t>
                      </a:r>
                      <a:r>
                        <a:rPr lang="ro-RO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37157,1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102,7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ro-RO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CNAM</a:t>
                      </a:r>
                      <a:endParaRPr lang="en-US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33763,5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33621,9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90,5</a:t>
                      </a:r>
                      <a:endParaRPr lang="en-US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Dobânda </a:t>
                      </a:r>
                      <a:r>
                        <a:rPr lang="ro-RO" sz="14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bancară</a:t>
                      </a:r>
                      <a:endParaRPr lang="en-US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</a:t>
                      </a:r>
                      <a:endParaRPr lang="en-US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Surse proprii (surse speciale)</a:t>
                      </a:r>
                      <a:endParaRPr lang="en-US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1750,0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1249,7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71,4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en-US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i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Ajutor</a:t>
                      </a:r>
                      <a:r>
                        <a:rPr lang="ro-RO" sz="1400" i="1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umanitar</a:t>
                      </a:r>
                      <a:r>
                        <a:rPr lang="en-US" sz="1400" i="1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o-RO" sz="1400" i="1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şi alte surse de venituri</a:t>
                      </a:r>
                      <a:endParaRPr lang="en-US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1889,3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en-US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62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Medicamente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centralizate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 la MSMPS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394,0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Cheltuieli totale, inclusiv: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37592,4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35571,5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Retribuirea muncii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19714,0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18967,6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53,3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Contribuțiile </a:t>
                      </a: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asigurărilor sociale de stat </a:t>
                      </a:r>
                      <a:r>
                        <a:rPr lang="ro-RO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și </a:t>
                      </a: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asigurărilor obligatorii în medicină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4435,6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4267,7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Alimentarea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1563,4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1489,5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Medicamente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4139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3707,9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10,4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6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Cheltuieli servicii comunale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1949,4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1989,1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102,0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93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 cheltuieli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5790,8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5149,7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28" marR="47028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9552" y="332656"/>
            <a:ext cx="814724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z="2800" b="1" dirty="0" smtClean="0">
                <a:latin typeface="Book Antiqua" panose="02040602050305030304" pitchFamily="18" charset="0"/>
              </a:rPr>
              <a:t>Activitatea economica</a:t>
            </a:r>
            <a:endParaRPr lang="x-none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9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en-US" dirty="0" err="1" smtClean="0"/>
              <a:t>Sursele</a:t>
            </a:r>
            <a:r>
              <a:rPr lang="en-US" dirty="0" smtClean="0"/>
              <a:t> </a:t>
            </a:r>
            <a:r>
              <a:rPr lang="en-US" dirty="0" err="1" smtClean="0"/>
              <a:t>Fondatorului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923801"/>
              </p:ext>
            </p:extLst>
          </p:nvPr>
        </p:nvGraphicFramePr>
        <p:xfrm>
          <a:off x="827584" y="1643051"/>
          <a:ext cx="8030695" cy="480094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28176"/>
                <a:gridCol w="1306110"/>
                <a:gridCol w="1341175"/>
                <a:gridCol w="1177617"/>
                <a:gridCol w="1177617"/>
              </a:tblGrid>
              <a:tr h="613068">
                <a:tc rowSpan="2">
                  <a:txBody>
                    <a:bodyPr/>
                    <a:lstStyle/>
                    <a:p>
                      <a:pPr lvl="1" algn="ctr" fontAlgn="b">
                        <a:lnSpc>
                          <a:spcPct val="100000"/>
                        </a:lnSpc>
                      </a:pPr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1" algn="ctr" fontAlgn="b">
                        <a:lnSpc>
                          <a:spcPct val="100000"/>
                        </a:lnSpc>
                      </a:pPr>
                      <a:r>
                        <a:rPr lang="ro-MO" sz="1600" u="none" strike="noStrike" dirty="0">
                          <a:effectLst/>
                        </a:rPr>
                        <a:t>Anul 2018 (mii lei)</a:t>
                      </a:r>
                      <a:endParaRPr lang="ro-M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o-MO" sz="1600" u="none" strike="noStrike" dirty="0">
                          <a:effectLst/>
                        </a:rPr>
                        <a:t>Anul 2019 (mii lei)</a:t>
                      </a:r>
                      <a:endParaRPr lang="ro-M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 fontAlgn="ctr">
                        <a:lnSpc>
                          <a:spcPct val="100000"/>
                        </a:lnSpc>
                      </a:pPr>
                      <a:r>
                        <a:rPr lang="ro-MO" sz="1600" u="none" strike="noStrike" dirty="0">
                          <a:effectLst/>
                        </a:rPr>
                        <a:t>Plan</a:t>
                      </a:r>
                      <a:endParaRPr lang="ro-M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>
                        <a:lnSpc>
                          <a:spcPct val="100000"/>
                        </a:lnSpc>
                      </a:pPr>
                      <a:r>
                        <a:rPr lang="ro-MO" sz="1600" u="none" strike="noStrike" dirty="0" smtClean="0">
                          <a:effectLst/>
                        </a:rPr>
                        <a:t>Execu-tat</a:t>
                      </a:r>
                      <a:endParaRPr lang="ro-M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>
                        <a:lnSpc>
                          <a:spcPct val="100000"/>
                        </a:lnSpc>
                      </a:pPr>
                      <a:r>
                        <a:rPr lang="ro-MO" sz="1600" u="none" strike="noStrike" dirty="0">
                          <a:effectLst/>
                        </a:rPr>
                        <a:t>Plan</a:t>
                      </a:r>
                      <a:endParaRPr lang="ro-M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00000"/>
                        </a:lnSpc>
                      </a:pPr>
                      <a:r>
                        <a:rPr lang="ro-MO" sz="1600" u="none" strike="noStrike" dirty="0" smtClean="0">
                          <a:effectLst/>
                        </a:rPr>
                        <a:t>Execu-tat</a:t>
                      </a:r>
                      <a:endParaRPr lang="ro-MO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50234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ro-MO" sz="2000" u="none" strike="noStrike" dirty="0">
                          <a:effectLst/>
                        </a:rPr>
                        <a:t>Procurarea utilajului medical</a:t>
                      </a:r>
                      <a:endParaRPr lang="ro-M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3350,0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1300,0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081157">
                <a:tc rowSpan="2"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ro-MO" sz="2000" u="none" strike="noStrike" dirty="0">
                          <a:effectLst/>
                        </a:rPr>
                        <a:t>Reparații </a:t>
                      </a:r>
                      <a:r>
                        <a:rPr lang="ro-MO" sz="2000" u="none" strike="noStrike" dirty="0" smtClean="0">
                          <a:effectLst/>
                        </a:rPr>
                        <a:t>capitale:          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ro-RO" sz="2000" u="none" strike="noStrike" dirty="0" smtClean="0">
                          <a:effectLst/>
                        </a:rPr>
                        <a:t>-</a:t>
                      </a:r>
                      <a:r>
                        <a:rPr lang="ro-RO" sz="20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pentru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Centrul</a:t>
                      </a:r>
                      <a:r>
                        <a:rPr lang="en-US" sz="2000" u="none" strike="noStrike" dirty="0" smtClean="0">
                          <a:effectLst/>
                        </a:rPr>
                        <a:t> de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Instruire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ro-RO" sz="2000" u="none" strike="noStrike" dirty="0" smtClean="0">
                          <a:effectLst/>
                        </a:rPr>
                        <a:t>și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Agrement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ro-RO" sz="2000" u="none" strike="noStrike" dirty="0" smtClean="0">
                          <a:effectLst/>
                        </a:rPr>
                        <a:t>Vadul lui Vodă) </a:t>
                      </a:r>
                    </a:p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ro-RO" sz="2000" u="none" strike="noStrike" dirty="0" smtClean="0">
                          <a:effectLst/>
                        </a:rPr>
                        <a:t>-    Prin ÎM Direcţia</a:t>
                      </a:r>
                      <a:r>
                        <a:rPr lang="ro-RO" sz="2000" u="none" strike="noStrike" baseline="0" dirty="0" smtClean="0">
                          <a:effectLst/>
                        </a:rPr>
                        <a:t> Construcţii Capitale, penru finisarea blocului de Recuperare</a:t>
                      </a:r>
                      <a:r>
                        <a:rPr lang="ro-RO" sz="2000" u="none" strike="noStrike" dirty="0" smtClean="0">
                          <a:effectLst/>
                        </a:rPr>
                        <a:t>                </a:t>
                      </a:r>
                      <a:endParaRPr lang="ro-M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1000,0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1465,8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just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280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ro-RO" sz="2000" u="none" strike="noStrike" dirty="0" smtClean="0">
                          <a:effectLst/>
                        </a:rPr>
                        <a:t>5400,0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613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Structura</a:t>
            </a:r>
            <a:r>
              <a:rPr lang="en-US" dirty="0" smtClean="0"/>
              <a:t> </a:t>
            </a:r>
            <a:r>
              <a:rPr lang="en-US" dirty="0" err="1" smtClean="0"/>
              <a:t>cheltuielilor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601737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88" y="416489"/>
            <a:ext cx="8229600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2800" b="1" dirty="0" smtClean="0">
                <a:effectLst/>
                <a:latin typeface="Book Antiqua" panose="02040602050305030304" pitchFamily="18" charset="0"/>
              </a:rPr>
              <a:t>Alimentația, m</a:t>
            </a:r>
            <a:r>
              <a:rPr lang="x-none" sz="2800" b="1" smtClean="0">
                <a:effectLst/>
                <a:latin typeface="Book Antiqua" panose="02040602050305030304" pitchFamily="18" charset="0"/>
              </a:rPr>
              <a:t>edicamente </a:t>
            </a:r>
            <a:r>
              <a:rPr lang="x-none" sz="2800" b="1" dirty="0" smtClean="0">
                <a:effectLst/>
                <a:latin typeface="Book Antiqua" panose="02040602050305030304" pitchFamily="18" charset="0"/>
              </a:rPr>
              <a:t>şi </a:t>
            </a:r>
            <a:r>
              <a:rPr lang="x-none" sz="2800" b="1" smtClean="0">
                <a:effectLst/>
                <a:latin typeface="Book Antiqua" panose="02040602050305030304" pitchFamily="18" charset="0"/>
              </a:rPr>
              <a:t>materiale consumabile</a:t>
            </a:r>
            <a:r>
              <a:rPr lang="ro-RO" sz="2800" b="1" dirty="0" smtClean="0">
                <a:effectLst/>
                <a:latin typeface="Book Antiqua" panose="02040602050305030304" pitchFamily="18" charset="0"/>
              </a:rPr>
              <a:t>, </a:t>
            </a:r>
            <a:r>
              <a:rPr lang="x-none" sz="2800" b="1" smtClean="0">
                <a:effectLst/>
                <a:latin typeface="Book Antiqua" panose="02040602050305030304" pitchFamily="18" charset="0"/>
              </a:rPr>
              <a:t>(</a:t>
            </a:r>
            <a:r>
              <a:rPr lang="x-none" sz="2800" b="1" dirty="0" smtClean="0">
                <a:effectLst/>
                <a:latin typeface="Book Antiqua" panose="02040602050305030304" pitchFamily="18" charset="0"/>
              </a:rPr>
              <a:t>lei/zi/pat)</a:t>
            </a:r>
            <a:endParaRPr lang="x-none" sz="28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63754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524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ro-RO" sz="2800" b="1" dirty="0">
                <a:effectLst/>
                <a:latin typeface="Book Antiqua" panose="02040602050305030304" pitchFamily="18" charset="0"/>
              </a:rPr>
              <a:t>Analiza cheltuielilor pentru utilități </a:t>
            </a:r>
            <a:br>
              <a:rPr lang="ro-RO" sz="2800" b="1" dirty="0">
                <a:effectLst/>
                <a:latin typeface="Book Antiqua" panose="02040602050305030304" pitchFamily="18" charset="0"/>
              </a:rPr>
            </a:br>
            <a:r>
              <a:rPr lang="ro-RO" sz="2800" b="1" dirty="0" smtClean="0">
                <a:effectLst/>
                <a:latin typeface="Book Antiqua" panose="02040602050305030304" pitchFamily="18" charset="0"/>
              </a:rPr>
              <a:t>(</a:t>
            </a:r>
            <a:r>
              <a:rPr lang="ro-RO" sz="2800" b="1" dirty="0">
                <a:effectLst/>
                <a:latin typeface="Book Antiqua" panose="02040602050305030304" pitchFamily="18" charset="0"/>
              </a:rPr>
              <a:t>serviciile </a:t>
            </a:r>
            <a:r>
              <a:rPr lang="ro-RO" sz="2800" b="1" dirty="0" smtClean="0">
                <a:effectLst/>
                <a:latin typeface="Book Antiqua" panose="02040602050305030304" pitchFamily="18" charset="0"/>
              </a:rPr>
              <a:t>comunale</a:t>
            </a:r>
            <a:r>
              <a:rPr lang="en-US" sz="2800" b="1" dirty="0" smtClean="0">
                <a:effectLst/>
                <a:latin typeface="Book Antiqua" panose="02040602050305030304" pitchFamily="18" charset="0"/>
              </a:rPr>
              <a:t>)</a:t>
            </a:r>
            <a:r>
              <a:rPr lang="ro-RO" sz="2800" b="1" dirty="0" smtClean="0">
                <a:effectLst/>
                <a:latin typeface="Book Antiqua" panose="02040602050305030304" pitchFamily="18" charset="0"/>
              </a:rPr>
              <a:t> </a:t>
            </a:r>
            <a:r>
              <a:rPr lang="ro-RO" sz="2800" b="1" dirty="0">
                <a:effectLst/>
                <a:latin typeface="Book Antiqua" panose="02040602050305030304" pitchFamily="18" charset="0"/>
              </a:rPr>
              <a:t>(mii lei</a:t>
            </a:r>
            <a:r>
              <a:rPr lang="ro-RO" sz="2800" b="1" dirty="0" smtClean="0">
                <a:effectLst/>
                <a:latin typeface="Book Antiqua" panose="02040602050305030304" pitchFamily="18" charset="0"/>
              </a:rPr>
              <a:t>)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9622456"/>
              </p:ext>
            </p:extLst>
          </p:nvPr>
        </p:nvGraphicFramePr>
        <p:xfrm>
          <a:off x="755576" y="2060848"/>
          <a:ext cx="7704856" cy="4392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4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6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208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464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Efectiv </a:t>
                      </a:r>
                      <a:r>
                        <a:rPr lang="ro-RO" sz="1400" b="1" dirty="0" smtClean="0">
                          <a:effectLst/>
                        </a:rPr>
                        <a:t>semestru I anul 2019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Ponderea cheltuielilor</a:t>
                      </a:r>
                      <a:endParaRPr lang="en-US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(%)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</a:rPr>
                        <a:t>2019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</a:rPr>
                        <a:t>2018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Energia electrică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781,8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39,3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Gaze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Energia termică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55,1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43,0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38,6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Apa şi canalizare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66,6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Salubritate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</a:t>
                      </a: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0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Total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effectLst/>
                          <a:latin typeface="Times New Roman"/>
                          <a:ea typeface="Times New Roman"/>
                        </a:rPr>
                        <a:t>1989,1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100,0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55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3142982"/>
              </p:ext>
            </p:extLst>
          </p:nvPr>
        </p:nvGraphicFramePr>
        <p:xfrm>
          <a:off x="611560" y="764704"/>
          <a:ext cx="777686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444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2468</TotalTime>
  <Words>701</Words>
  <Application>Microsoft Office PowerPoint</Application>
  <PresentationFormat>On-screen Show (4:3)</PresentationFormat>
  <Paragraphs>272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RAPORT  Activitatea IMSP SCM  “Sfântul Arhanghel Mihail”  în perioada anului 2019</vt:lpstr>
      <vt:lpstr>Obiectivele prioritare  </vt:lpstr>
      <vt:lpstr>Slide 3</vt:lpstr>
      <vt:lpstr>Veniturile și cheltuielile instituţiei (mii lei) </vt:lpstr>
      <vt:lpstr>Sursele Fondatorului</vt:lpstr>
      <vt:lpstr>Structura cheltuielilor</vt:lpstr>
      <vt:lpstr>Alimentația, medicamente şi materiale consumabile, (lei/zi/pat)</vt:lpstr>
      <vt:lpstr>Analiza cheltuielilor pentru utilități  (serviciile comunale) (mii lei)</vt:lpstr>
      <vt:lpstr>Slide 9</vt:lpstr>
      <vt:lpstr>Salariul mediu lunar  pe categoriile de personal (lei)</vt:lpstr>
      <vt:lpstr>Salariul mediu lunar al unui angajat în comparație cu anul precedent</vt:lpstr>
      <vt:lpstr>Managementul resurselor umane</vt:lpstr>
      <vt:lpstr> Categoriile de calificare</vt:lpstr>
      <vt:lpstr>Categoriile de calificare</vt:lpstr>
      <vt:lpstr>Pregătirea profesională</vt:lpstr>
      <vt:lpstr>Pacienți tratați  8103</vt:lpstr>
      <vt:lpstr>Categoriile pacienților tratați</vt:lpstr>
      <vt:lpstr>Numărul total de operații</vt:lpstr>
      <vt:lpstr>Activitatea chirurgicală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 Activitatea IMSP SCM  “Sfântul Arhanghel Mihail” in I semestru anul 2016</dc:title>
  <dc:creator>Lilian</dc:creator>
  <cp:lastModifiedBy>administrator</cp:lastModifiedBy>
  <cp:revision>235</cp:revision>
  <cp:lastPrinted>2019-09-13T11:22:34Z</cp:lastPrinted>
  <dcterms:created xsi:type="dcterms:W3CDTF">2016-07-08T07:31:25Z</dcterms:created>
  <dcterms:modified xsi:type="dcterms:W3CDTF">2019-09-16T08:47:39Z</dcterms:modified>
</cp:coreProperties>
</file>