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70" r:id="rId3"/>
    <p:sldId id="259" r:id="rId4"/>
    <p:sldId id="258" r:id="rId5"/>
    <p:sldId id="260" r:id="rId6"/>
    <p:sldId id="261" r:id="rId7"/>
    <p:sldId id="266" r:id="rId8"/>
    <p:sldId id="267" r:id="rId9"/>
    <p:sldId id="268" r:id="rId10"/>
    <p:sldId id="262" r:id="rId11"/>
    <p:sldId id="263" r:id="rId12"/>
    <p:sldId id="264" r:id="rId13"/>
  </p:sldIdLst>
  <p:sldSz cx="9144000" cy="6858000" type="screen4x3"/>
  <p:notesSz cx="6742113"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2274" y="-4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7.8140113758391083E-2"/>
          <c:y val="3.3951201519399135E-2"/>
          <c:w val="0.5958672127741107"/>
          <c:h val="0.72919865130463379"/>
        </c:manualLayout>
      </c:layout>
      <c:bar3DChart>
        <c:barDir val="col"/>
        <c:grouping val="stacked"/>
        <c:varyColors val="0"/>
        <c:ser>
          <c:idx val="0"/>
          <c:order val="0"/>
          <c:tx>
            <c:strRef>
              <c:f>Лист1!$B$1</c:f>
              <c:strCache>
                <c:ptCount val="1"/>
                <c:pt idx="0">
                  <c:v>Amortizate complet</c:v>
                </c:pt>
              </c:strCache>
            </c:strRef>
          </c:tx>
          <c:invertIfNegative val="0"/>
          <c:dLbls>
            <c:showLegendKey val="0"/>
            <c:showVal val="1"/>
            <c:showCatName val="0"/>
            <c:showSerName val="0"/>
            <c:showPercent val="0"/>
            <c:showBubbleSize val="0"/>
            <c:showLeaderLines val="0"/>
          </c:dLbls>
          <c:cat>
            <c:strRef>
              <c:f>Лист1!$A$2:$A$3</c:f>
              <c:strCache>
                <c:ptCount val="2"/>
                <c:pt idx="0">
                  <c:v>Mijloace de transport </c:v>
                </c:pt>
                <c:pt idx="1">
                  <c:v>Utilaj</c:v>
                </c:pt>
              </c:strCache>
            </c:strRef>
          </c:cat>
          <c:val>
            <c:numRef>
              <c:f>Лист1!$B$2:$B$3</c:f>
              <c:numCache>
                <c:formatCode>General</c:formatCode>
                <c:ptCount val="2"/>
                <c:pt idx="0">
                  <c:v>166</c:v>
                </c:pt>
                <c:pt idx="1">
                  <c:v>57</c:v>
                </c:pt>
              </c:numCache>
            </c:numRef>
          </c:val>
        </c:ser>
        <c:ser>
          <c:idx val="1"/>
          <c:order val="1"/>
          <c:tx>
            <c:strRef>
              <c:f>Лист1!$C$1</c:f>
              <c:strCache>
                <c:ptCount val="1"/>
                <c:pt idx="0">
                  <c:v>În curs de amortizare</c:v>
                </c:pt>
              </c:strCache>
            </c:strRef>
          </c:tx>
          <c:invertIfNegative val="0"/>
          <c:dLbls>
            <c:showLegendKey val="0"/>
            <c:showVal val="1"/>
            <c:showCatName val="0"/>
            <c:showSerName val="0"/>
            <c:showPercent val="0"/>
            <c:showBubbleSize val="0"/>
            <c:showLeaderLines val="0"/>
          </c:dLbls>
          <c:cat>
            <c:strRef>
              <c:f>Лист1!$A$2:$A$3</c:f>
              <c:strCache>
                <c:ptCount val="2"/>
                <c:pt idx="0">
                  <c:v>Mijloace de transport </c:v>
                </c:pt>
                <c:pt idx="1">
                  <c:v>Utilaj</c:v>
                </c:pt>
              </c:strCache>
            </c:strRef>
          </c:cat>
          <c:val>
            <c:numRef>
              <c:f>Лист1!$C$2:$C$3</c:f>
              <c:numCache>
                <c:formatCode>General</c:formatCode>
                <c:ptCount val="2"/>
                <c:pt idx="0">
                  <c:v>40</c:v>
                </c:pt>
                <c:pt idx="1">
                  <c:v>22</c:v>
                </c:pt>
              </c:numCache>
            </c:numRef>
          </c:val>
        </c:ser>
        <c:dLbls>
          <c:showLegendKey val="0"/>
          <c:showVal val="0"/>
          <c:showCatName val="0"/>
          <c:showSerName val="0"/>
          <c:showPercent val="0"/>
          <c:showBubbleSize val="0"/>
        </c:dLbls>
        <c:gapWidth val="150"/>
        <c:shape val="box"/>
        <c:axId val="35918208"/>
        <c:axId val="132777472"/>
        <c:axId val="0"/>
      </c:bar3DChart>
      <c:catAx>
        <c:axId val="35918208"/>
        <c:scaling>
          <c:orientation val="minMax"/>
        </c:scaling>
        <c:delete val="0"/>
        <c:axPos val="b"/>
        <c:majorTickMark val="out"/>
        <c:minorTickMark val="none"/>
        <c:tickLblPos val="nextTo"/>
        <c:txPr>
          <a:bodyPr/>
          <a:lstStyle/>
          <a:p>
            <a:pPr>
              <a:defRPr sz="1400">
                <a:latin typeface="Times New Roman" pitchFamily="18" charset="0"/>
                <a:cs typeface="Times New Roman" pitchFamily="18" charset="0"/>
              </a:defRPr>
            </a:pPr>
            <a:endParaRPr lang="en-US"/>
          </a:p>
        </c:txPr>
        <c:crossAx val="132777472"/>
        <c:crosses val="autoZero"/>
        <c:auto val="1"/>
        <c:lblAlgn val="ctr"/>
        <c:lblOffset val="100"/>
        <c:noMultiLvlLbl val="0"/>
      </c:catAx>
      <c:valAx>
        <c:axId val="132777472"/>
        <c:scaling>
          <c:orientation val="minMax"/>
        </c:scaling>
        <c:delete val="0"/>
        <c:axPos val="l"/>
        <c:majorGridlines/>
        <c:numFmt formatCode="General" sourceLinked="1"/>
        <c:majorTickMark val="out"/>
        <c:minorTickMark val="none"/>
        <c:tickLblPos val="nextTo"/>
        <c:txPr>
          <a:bodyPr/>
          <a:lstStyle/>
          <a:p>
            <a:pPr>
              <a:defRPr sz="1400">
                <a:latin typeface="Times New Roman" pitchFamily="18" charset="0"/>
                <a:cs typeface="Times New Roman" pitchFamily="18" charset="0"/>
              </a:defRPr>
            </a:pPr>
            <a:endParaRPr lang="en-US"/>
          </a:p>
        </c:txPr>
        <c:crossAx val="35918208"/>
        <c:crosses val="autoZero"/>
        <c:crossBetween val="between"/>
      </c:valAx>
    </c:plotArea>
    <c:legend>
      <c:legendPos val="r"/>
      <c:layout/>
      <c:overlay val="0"/>
      <c:txPr>
        <a:bodyPr/>
        <a:lstStyle/>
        <a:p>
          <a:pPr>
            <a:defRPr sz="14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A994BD6-BA46-4A2C-9C7A-7584CE673E4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94BD6-BA46-4A2C-9C7A-7584CE673E4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994BD6-BA46-4A2C-9C7A-7584CE673E4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D6A80B9-13F7-41B5-AE6D-20D39B0AF42B}" type="datetimeFigureOut">
              <a:rPr lang="ru-RU" smtClean="0"/>
              <a:pPr/>
              <a:t>23.09.2019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A994BD6-BA46-4A2C-9C7A-7584CE673E42}"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6A80B9-13F7-41B5-AE6D-20D39B0AF42B}" type="datetimeFigureOut">
              <a:rPr lang="ru-RU" smtClean="0"/>
              <a:pPr/>
              <a:t>23.09.2019</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994BD6-BA46-4A2C-9C7A-7584CE673E42}"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071546"/>
            <a:ext cx="8433654" cy="3643338"/>
          </a:xfrm>
        </p:spPr>
        <p:txBody>
          <a:bodyPr>
            <a:normAutofit/>
          </a:bodyPr>
          <a:lstStyle/>
          <a:p>
            <a:pPr algn="ctr"/>
            <a:r>
              <a:rPr lang="en-US" b="1" i="1" dirty="0" err="1" smtClean="0">
                <a:latin typeface="Times New Roman" pitchFamily="18" charset="0"/>
                <a:cs typeface="Times New Roman" pitchFamily="18" charset="0"/>
              </a:rPr>
              <a:t>Raport</a:t>
            </a:r>
            <a:r>
              <a:rPr lang="en-US" b="1" i="1" dirty="0" smtClean="0">
                <a:latin typeface="Times New Roman" pitchFamily="18" charset="0"/>
                <a:cs typeface="Times New Roman" pitchFamily="18" charset="0"/>
              </a:rPr>
              <a:t> </a:t>
            </a:r>
            <a:br>
              <a:rPr lang="en-US" b="1" i="1" dirty="0" smtClean="0">
                <a:latin typeface="Times New Roman" pitchFamily="18" charset="0"/>
                <a:cs typeface="Times New Roman" pitchFamily="18" charset="0"/>
              </a:rPr>
            </a:br>
            <a:r>
              <a:rPr lang="en-US" b="1" i="1" dirty="0" err="1" smtClean="0">
                <a:latin typeface="Times New Roman" pitchFamily="18" charset="0"/>
                <a:cs typeface="Times New Roman" pitchFamily="18" charset="0"/>
              </a:rPr>
              <a:t>privind</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activitatea</a:t>
            </a:r>
            <a:r>
              <a:rPr lang="en-US" b="1" i="1" dirty="0" smtClean="0">
                <a:latin typeface="Times New Roman" pitchFamily="18" charset="0"/>
                <a:cs typeface="Times New Roman" pitchFamily="18" charset="0"/>
              </a:rPr>
              <a:t> </a:t>
            </a:r>
            <a:r>
              <a:rPr lang="ro-RO" b="1" i="1" dirty="0" smtClean="0">
                <a:latin typeface="Times New Roman" pitchFamily="18" charset="0"/>
                <a:cs typeface="Times New Roman" pitchFamily="18" charset="0"/>
              </a:rPr>
              <a:t>și situația financiară a </a:t>
            </a:r>
            <a:br>
              <a:rPr lang="ro-RO" b="1" i="1" dirty="0" smtClean="0">
                <a:latin typeface="Times New Roman" pitchFamily="18" charset="0"/>
                <a:cs typeface="Times New Roman" pitchFamily="18" charset="0"/>
              </a:rPr>
            </a:br>
            <a:r>
              <a:rPr lang="ro-RO" b="1" i="1" dirty="0" smtClean="0">
                <a:latin typeface="Times New Roman" pitchFamily="18" charset="0"/>
                <a:cs typeface="Times New Roman" pitchFamily="18" charset="0"/>
              </a:rPr>
              <a:t>Î M Regia ,,Exdrupo</a:t>
            </a:r>
            <a:r>
              <a:rPr lang="en-US" b="1" i="1" dirty="0" smtClean="0">
                <a:latin typeface="Times New Roman" pitchFamily="18" charset="0"/>
                <a:cs typeface="Times New Roman" pitchFamily="18" charset="0"/>
              </a:rPr>
              <a:t>”</a:t>
            </a:r>
            <a:endParaRPr lang="ru-RU"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1143008"/>
          </a:xfrm>
        </p:spPr>
        <p:txBody>
          <a:bodyPr>
            <a:noAutofit/>
          </a:bodyPr>
          <a:lstStyle/>
          <a:p>
            <a:pPr algn="ctr"/>
            <a:r>
              <a:rPr lang="ro-RO" sz="3200" b="1" i="1" dirty="0" smtClean="0">
                <a:latin typeface="Times New Roman" pitchFamily="18" charset="0"/>
                <a:cs typeface="Times New Roman" pitchFamily="18" charset="0"/>
              </a:rPr>
              <a:t>Factorii care înfluențează negativ activitatea întreprinderii</a:t>
            </a:r>
            <a:endParaRPr lang="ru-RU" sz="3200" b="1" i="1"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714488"/>
            <a:ext cx="8229600" cy="4389120"/>
          </a:xfrm>
        </p:spPr>
        <p:txBody>
          <a:bodyPr>
            <a:noAutofit/>
          </a:bodyPr>
          <a:lstStyle/>
          <a:p>
            <a:pPr lvl="0">
              <a:buFont typeface="Wingdings" pitchFamily="2" charset="2"/>
              <a:buChar char="q"/>
            </a:pPr>
            <a:r>
              <a:rPr lang="ro-RO" sz="2400" dirty="0" smtClean="0">
                <a:latin typeface="Times New Roman" pitchFamily="18" charset="0"/>
                <a:cs typeface="Times New Roman" pitchFamily="18" charset="0"/>
              </a:rPr>
              <a:t>Utilajul și mijloacele de transport care sunt în gestiunea întreprinderii ÎM Regia ,,Exdrupo”sunt în stare funcțională și sunt  folosite la capacitatea maximă  în procesul de producere, dar din cauza  gradului înalt de uzură necesită cheltuieli mari de întreținere;</a:t>
            </a:r>
            <a:endParaRPr lang="ru-RU" sz="2400" dirty="0" smtClean="0">
              <a:latin typeface="Times New Roman" pitchFamily="18" charset="0"/>
              <a:cs typeface="Times New Roman" pitchFamily="18" charset="0"/>
            </a:endParaRPr>
          </a:p>
          <a:p>
            <a:pPr lvl="0">
              <a:buFont typeface="Wingdings" pitchFamily="2" charset="2"/>
              <a:buChar char="q"/>
            </a:pPr>
            <a:r>
              <a:rPr lang="ro-RO" sz="2400" dirty="0" smtClean="0">
                <a:latin typeface="Times New Roman" pitchFamily="18" charset="0"/>
                <a:cs typeface="Times New Roman" pitchFamily="18" charset="0"/>
              </a:rPr>
              <a:t>Gradul de uzură avansat al parcului auto înfluențează la neîncadrarea în timp a executării volumelor de lucrări preconizate, astfel întreprinderea fiind nevoită să încheie contracte cu alți agenți economici;</a:t>
            </a:r>
            <a:endParaRPr lang="ru-RU" sz="2400" dirty="0" smtClean="0">
              <a:latin typeface="Times New Roman" pitchFamily="18" charset="0"/>
              <a:cs typeface="Times New Roman" pitchFamily="18" charset="0"/>
            </a:endParaRPr>
          </a:p>
          <a:p>
            <a:pPr lvl="0">
              <a:buFont typeface="Wingdings" pitchFamily="2" charset="2"/>
              <a:buChar char="q"/>
            </a:pPr>
            <a:r>
              <a:rPr lang="ro-RO" sz="2400" dirty="0" smtClean="0">
                <a:latin typeface="Times New Roman" pitchFamily="18" charset="0"/>
                <a:cs typeface="Times New Roman" pitchFamily="18" charset="0"/>
              </a:rPr>
              <a:t>Necesitatea aprobării tarifelor pentru serviciile de salubrizare macanizată a teritoriului în municipiul Chișinău.</a:t>
            </a:r>
            <a:endParaRPr lang="ru-RU" sz="2400" dirty="0" smtClean="0">
              <a:latin typeface="Times New Roman" pitchFamily="18" charset="0"/>
              <a:cs typeface="Times New Roman" pitchFamily="18" charset="0"/>
            </a:endParaRPr>
          </a:p>
          <a:p>
            <a:pPr>
              <a:buNone/>
            </a:pPr>
            <a:r>
              <a:rPr lang="ro-RO"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o-RO" sz="3600" b="1" i="1" dirty="0" smtClean="0">
                <a:latin typeface="Times New Roman" pitchFamily="18" charset="0"/>
                <a:cs typeface="Times New Roman" pitchFamily="18" charset="0"/>
              </a:rPr>
              <a:t>Obiective</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lvl="0">
              <a:buFont typeface="Wingdings" pitchFamily="2" charset="2"/>
              <a:buChar char="q"/>
            </a:pPr>
            <a:r>
              <a:rPr lang="ro-RO" sz="2400" dirty="0" smtClean="0">
                <a:latin typeface="Times New Roman" pitchFamily="18" charset="0"/>
                <a:cs typeface="Times New Roman" pitchFamily="18" charset="0"/>
              </a:rPr>
              <a:t>Procurarea mașinilor, mecanismelor speciale modernizând parcul auto, astfel oferind servicii de calitate pentru întreținerea și reparația drumurilor publice;</a:t>
            </a:r>
          </a:p>
          <a:p>
            <a:pPr lvl="0">
              <a:buFont typeface="Wingdings" pitchFamily="2" charset="2"/>
              <a:buChar char="q"/>
            </a:pPr>
            <a:r>
              <a:rPr lang="ro-RO" sz="2400" dirty="0" smtClean="0">
                <a:latin typeface="Times New Roman" pitchFamily="18" charset="0"/>
                <a:cs typeface="Times New Roman" pitchFamily="18" charset="0"/>
              </a:rPr>
              <a:t>Prestarea serviciilor pentru alți agenți economici și posibilitatea de a obține venituri suplimentare în cadrul întreprinderii;</a:t>
            </a:r>
            <a:endParaRPr lang="ru-RU" sz="2400" dirty="0" smtClean="0">
              <a:latin typeface="Times New Roman" pitchFamily="18" charset="0"/>
              <a:cs typeface="Times New Roman" pitchFamily="18" charset="0"/>
            </a:endParaRPr>
          </a:p>
          <a:p>
            <a:pPr lvl="0">
              <a:buFont typeface="Wingdings" pitchFamily="2" charset="2"/>
              <a:buChar char="q"/>
            </a:pPr>
            <a:r>
              <a:rPr lang="ro-RO" sz="2400" dirty="0" smtClean="0">
                <a:latin typeface="Times New Roman" pitchFamily="18" charset="0"/>
                <a:cs typeface="Times New Roman" pitchFamily="18" charset="0"/>
              </a:rPr>
              <a:t>Implementarea tehnologiilor noi la întreținerea infrastructurii rutiere din municipiul Chișinău;</a:t>
            </a:r>
            <a:endParaRPr lang="ru-RU" sz="2400" dirty="0" smtClean="0">
              <a:latin typeface="Times New Roman" pitchFamily="18" charset="0"/>
              <a:cs typeface="Times New Roman" pitchFamily="18" charset="0"/>
            </a:endParaRPr>
          </a:p>
          <a:p>
            <a:pPr lvl="0">
              <a:buFont typeface="Wingdings" pitchFamily="2" charset="2"/>
              <a:buChar char="q"/>
            </a:pPr>
            <a:r>
              <a:rPr lang="ro-RO" sz="2400" dirty="0" smtClean="0">
                <a:latin typeface="Times New Roman" pitchFamily="18" charset="0"/>
                <a:cs typeface="Times New Roman" pitchFamily="18" charset="0"/>
              </a:rPr>
              <a:t>Instruirea angajaților și asigurarea condițiilor de muncă adecvate;</a:t>
            </a:r>
          </a:p>
          <a:p>
            <a:pPr>
              <a:buNone/>
            </a:pPr>
            <a:endParaRPr lang="ru-RU" sz="24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3116"/>
            <a:ext cx="8358246" cy="2000264"/>
          </a:xfrm>
        </p:spPr>
        <p:txBody>
          <a:bodyPr/>
          <a:lstStyle/>
          <a:p>
            <a:pPr algn="ctr"/>
            <a:r>
              <a:rPr lang="ro-RO" b="1" i="1" dirty="0" smtClean="0">
                <a:latin typeface="Times New Roman" pitchFamily="18" charset="0"/>
                <a:cs typeface="Times New Roman" pitchFamily="18" charset="0"/>
              </a:rPr>
              <a:t>Vă </a:t>
            </a:r>
            <a:r>
              <a:rPr lang="ro-RO" sz="6000" b="1" i="1" dirty="0" smtClean="0">
                <a:latin typeface="Times New Roman" pitchFamily="18" charset="0"/>
                <a:cs typeface="Times New Roman" pitchFamily="18" charset="0"/>
              </a:rPr>
              <a:t>mulțumim</a:t>
            </a:r>
            <a:r>
              <a:rPr lang="ro-RO" b="1" i="1" dirty="0" smtClean="0">
                <a:latin typeface="Times New Roman" pitchFamily="18" charset="0"/>
                <a:cs typeface="Times New Roman" pitchFamily="18" charset="0"/>
              </a:rPr>
              <a:t> pentru atenție!</a:t>
            </a:r>
            <a:endParaRPr lang="ru-RU"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o-RO" sz="3200" b="1" i="1" dirty="0" smtClean="0">
                <a:latin typeface="Times New Roman" pitchFamily="18" charset="0"/>
                <a:cs typeface="Times New Roman" pitchFamily="18" charset="0"/>
              </a:rPr>
              <a:t>Prezentare generală a întreprinderii</a:t>
            </a:r>
            <a:endParaRPr lang="ru-RU" sz="3200" dirty="0"/>
          </a:p>
        </p:txBody>
      </p:sp>
      <p:sp>
        <p:nvSpPr>
          <p:cNvPr id="3" name="Содержимое 2"/>
          <p:cNvSpPr>
            <a:spLocks noGrp="1"/>
          </p:cNvSpPr>
          <p:nvPr>
            <p:ph idx="1"/>
          </p:nvPr>
        </p:nvSpPr>
        <p:spPr>
          <a:xfrm>
            <a:off x="457200" y="2214554"/>
            <a:ext cx="8229600" cy="3500462"/>
          </a:xfrm>
        </p:spPr>
        <p:txBody>
          <a:bodyPr>
            <a:normAutofit/>
          </a:bodyPr>
          <a:lstStyle/>
          <a:p>
            <a:pPr>
              <a:buNone/>
            </a:pPr>
            <a:r>
              <a:rPr lang="ro-RO" sz="1900" dirty="0" smtClean="0">
                <a:latin typeface="Times New Roman" pitchFamily="18" charset="0"/>
                <a:cs typeface="Times New Roman" pitchFamily="18" charset="0"/>
              </a:rPr>
              <a:t>		ÎM Regia </a:t>
            </a:r>
            <a:r>
              <a:rPr lang="en-US" sz="1900" dirty="0" err="1" smtClean="0">
                <a:latin typeface="Times New Roman" pitchFamily="18" charset="0"/>
                <a:cs typeface="Times New Roman" pitchFamily="18" charset="0"/>
              </a:rPr>
              <a:t>exploatare</a:t>
            </a:r>
            <a:r>
              <a:rPr lang="en-US" sz="1900" dirty="0" smtClean="0">
                <a:latin typeface="Times New Roman" pitchFamily="18" charset="0"/>
                <a:cs typeface="Times New Roman" pitchFamily="18" charset="0"/>
              </a:rPr>
              <a:t> a </a:t>
            </a:r>
            <a:r>
              <a:rPr lang="en-US" sz="1900" dirty="0" err="1" smtClean="0">
                <a:latin typeface="Times New Roman" pitchFamily="18" charset="0"/>
                <a:cs typeface="Times New Roman" pitchFamily="18" charset="0"/>
              </a:rPr>
              <a:t>drumurilor</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și podurilor ,,Exdrupo</a:t>
            </a:r>
            <a:r>
              <a:rPr lang="en-US" sz="1900" dirty="0" smtClean="0">
                <a:latin typeface="Times New Roman" pitchFamily="18" charset="0"/>
                <a:cs typeface="Times New Roman" pitchFamily="18" charset="0"/>
              </a:rPr>
              <a:t>”</a:t>
            </a:r>
            <a:r>
              <a:rPr lang="ro-RO" sz="1900" dirty="0" smtClean="0">
                <a:latin typeface="Times New Roman" pitchFamily="18" charset="0"/>
                <a:cs typeface="Times New Roman" pitchFamily="18" charset="0"/>
              </a:rPr>
              <a:t>, a fost înființată la  1 aprilie anul 1964 în baza ordinului nr. 60 din 16.03.1964. Regia ,,Exdrupo</a:t>
            </a:r>
            <a:r>
              <a:rPr lang="en-US" sz="1900" dirty="0" smtClean="0">
                <a:latin typeface="Times New Roman" pitchFamily="18" charset="0"/>
                <a:cs typeface="Times New Roman" pitchFamily="18" charset="0"/>
              </a:rPr>
              <a:t>”</a:t>
            </a:r>
            <a:r>
              <a:rPr lang="ro-RO" sz="1900" dirty="0" smtClean="0">
                <a:latin typeface="Times New Roman" pitchFamily="18" charset="0"/>
                <a:cs typeface="Times New Roman" pitchFamily="18" charset="0"/>
              </a:rPr>
              <a:t>  este  un agent economic cu drept  de persoană juridică, constituită în exclusivitate</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 pe  baza proprietății municipale, care prin utilizare ei judicioasă, execută lucrări</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 și  prestează servicii necesare municipiului Chișinău.</a:t>
            </a:r>
          </a:p>
          <a:p>
            <a:pPr>
              <a:buNone/>
            </a:pPr>
            <a:r>
              <a:rPr lang="ro-RO" sz="1900" dirty="0" smtClean="0">
                <a:latin typeface="Times New Roman" pitchFamily="18" charset="0"/>
                <a:cs typeface="Times New Roman" pitchFamily="18" charset="0"/>
              </a:rPr>
              <a:t>     Fondatorul </a:t>
            </a:r>
            <a:r>
              <a:rPr lang="ro-RO"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Consiliul </a:t>
            </a:r>
            <a:r>
              <a:rPr lang="ro-RO" sz="1900" dirty="0" smtClean="0">
                <a:latin typeface="Times New Roman" pitchFamily="18" charset="0"/>
                <a:cs typeface="Times New Roman" pitchFamily="18" charset="0"/>
              </a:rPr>
              <a:t>municipal Chișinău.</a:t>
            </a:r>
          </a:p>
          <a:p>
            <a:pPr>
              <a:buNone/>
            </a:pPr>
            <a:r>
              <a:rPr lang="ro-RO" sz="1900" dirty="0" smtClean="0">
                <a:latin typeface="Times New Roman" pitchFamily="18" charset="0"/>
                <a:cs typeface="Times New Roman" pitchFamily="18" charset="0"/>
              </a:rPr>
              <a:t>     Administratorul </a:t>
            </a:r>
            <a:r>
              <a:rPr lang="ro-RO" sz="1900" dirty="0" smtClean="0">
                <a:latin typeface="Times New Roman" pitchFamily="18" charset="0"/>
                <a:cs typeface="Times New Roman" pitchFamily="18" charset="0"/>
              </a:rPr>
              <a:t>drumurilor</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Direcția generală transport public și căi de comunicație.</a:t>
            </a:r>
            <a:endParaRPr lang="ru-RU" sz="1900"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305800" cy="785818"/>
          </a:xfrm>
        </p:spPr>
        <p:txBody>
          <a:bodyPr>
            <a:noAutofit/>
          </a:bodyPr>
          <a:lstStyle/>
          <a:p>
            <a:pPr algn="ctr"/>
            <a:r>
              <a:rPr lang="en-US" sz="2800" b="1" i="1" dirty="0" err="1" smtClean="0">
                <a:latin typeface="Times New Roman" pitchFamily="18" charset="0"/>
                <a:cs typeface="Times New Roman" pitchFamily="18" charset="0"/>
              </a:rPr>
              <a:t>Valorificarea</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mijloacelor</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financiare</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pentru</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anul</a:t>
            </a:r>
            <a:r>
              <a:rPr lang="en-US" sz="2800" b="1" i="1" dirty="0" smtClean="0">
                <a:latin typeface="Times New Roman" pitchFamily="18" charset="0"/>
                <a:cs typeface="Times New Roman" pitchFamily="18" charset="0"/>
              </a:rPr>
              <a:t> 2019 </a:t>
            </a:r>
            <a:r>
              <a:rPr lang="ro-RO" sz="2800" b="1" i="1" dirty="0" smtClean="0">
                <a:latin typeface="Times New Roman" pitchFamily="18" charset="0"/>
                <a:cs typeface="Times New Roman" pitchFamily="18" charset="0"/>
              </a:rPr>
              <a:t>î</a:t>
            </a:r>
            <a:r>
              <a:rPr lang="en-US" sz="2800" b="1" i="1" dirty="0" smtClean="0">
                <a:latin typeface="Times New Roman" pitchFamily="18" charset="0"/>
                <a:cs typeface="Times New Roman" pitchFamily="18" charset="0"/>
              </a:rPr>
              <a:t>n </a:t>
            </a:r>
            <a:r>
              <a:rPr lang="en-US" sz="2800" b="1" i="1" dirty="0" err="1" smtClean="0">
                <a:latin typeface="Times New Roman" pitchFamily="18" charset="0"/>
                <a:cs typeface="Times New Roman" pitchFamily="18" charset="0"/>
              </a:rPr>
              <a:t>compara</a:t>
            </a:r>
            <a:r>
              <a:rPr lang="ro-RO" sz="2800" b="1" i="1" dirty="0" smtClean="0">
                <a:latin typeface="Times New Roman" pitchFamily="18" charset="0"/>
                <a:cs typeface="Times New Roman" pitchFamily="18" charset="0"/>
              </a:rPr>
              <a:t>ț</a:t>
            </a:r>
            <a:r>
              <a:rPr lang="en-US" sz="2800" b="1" i="1" dirty="0" err="1" smtClean="0">
                <a:latin typeface="Times New Roman" pitchFamily="18" charset="0"/>
                <a:cs typeface="Times New Roman" pitchFamily="18" charset="0"/>
              </a:rPr>
              <a:t>ie</a:t>
            </a:r>
            <a:r>
              <a:rPr lang="en-US" sz="2800" b="1" i="1" dirty="0" smtClean="0">
                <a:latin typeface="Times New Roman" pitchFamily="18" charset="0"/>
                <a:cs typeface="Times New Roman" pitchFamily="18" charset="0"/>
              </a:rPr>
              <a:t> cu a</a:t>
            </a:r>
            <a:r>
              <a:rPr lang="ro-RO" sz="2800" b="1" i="1" dirty="0" smtClean="0">
                <a:latin typeface="Times New Roman" pitchFamily="18" charset="0"/>
                <a:cs typeface="Times New Roman" pitchFamily="18" charset="0"/>
              </a:rPr>
              <a:t>nul 2018</a:t>
            </a:r>
            <a:endParaRPr lang="ru-RU" sz="2800" b="1" i="1"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214284" y="1071547"/>
          <a:ext cx="8715432" cy="5071025"/>
        </p:xfrm>
        <a:graphic>
          <a:graphicData uri="http://schemas.openxmlformats.org/drawingml/2006/table">
            <a:tbl>
              <a:tblPr/>
              <a:tblGrid>
                <a:gridCol w="2810475"/>
                <a:gridCol w="727711"/>
                <a:gridCol w="727711"/>
                <a:gridCol w="727711"/>
                <a:gridCol w="727711"/>
                <a:gridCol w="808126"/>
                <a:gridCol w="808126"/>
                <a:gridCol w="727711"/>
                <a:gridCol w="650150"/>
              </a:tblGrid>
              <a:tr h="416974">
                <a:tc rowSpan="2">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ro-RO" sz="1200" b="1" dirty="0">
                          <a:latin typeface="Times New Roman" pitchFamily="18" charset="0"/>
                          <a:ea typeface="Calibri"/>
                          <a:cs typeface="Times New Roman" pitchFamily="18" charset="0"/>
                        </a:rPr>
                        <a:t>Anul 2018</a:t>
                      </a:r>
                      <a:endParaRPr lang="ru-RU" sz="1200" dirty="0">
                        <a:latin typeface="Times New Roman" pitchFamily="18" charset="0"/>
                        <a:ea typeface="Calibri"/>
                        <a:cs typeface="Times New Roman" pitchFamily="18" charset="0"/>
                      </a:endParaRPr>
                    </a:p>
                    <a:p>
                      <a:pPr algn="ctr">
                        <a:lnSpc>
                          <a:spcPct val="115000"/>
                        </a:lnSpc>
                        <a:spcAft>
                          <a:spcPts val="0"/>
                        </a:spcAft>
                      </a:pPr>
                      <a:r>
                        <a:rPr lang="ro-RO" sz="1200" b="1" dirty="0">
                          <a:latin typeface="Times New Roman" pitchFamily="18" charset="0"/>
                          <a:ea typeface="Calibri"/>
                          <a:cs typeface="Times New Roman" pitchFamily="18" charset="0"/>
                        </a:rPr>
                        <a:t>(până la 31.08.2018)</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gridSpan="4">
                  <a:txBody>
                    <a:bodyPr/>
                    <a:lstStyle/>
                    <a:p>
                      <a:pPr algn="ctr">
                        <a:lnSpc>
                          <a:spcPct val="115000"/>
                        </a:lnSpc>
                        <a:spcAft>
                          <a:spcPts val="0"/>
                        </a:spcAft>
                      </a:pPr>
                      <a:r>
                        <a:rPr lang="ro-RO" sz="1200" b="1" dirty="0">
                          <a:latin typeface="Times New Roman" pitchFamily="18" charset="0"/>
                          <a:ea typeface="Calibri"/>
                          <a:cs typeface="Times New Roman" pitchFamily="18" charset="0"/>
                        </a:rPr>
                        <a:t>Anul 2019</a:t>
                      </a:r>
                      <a:endParaRPr lang="ru-RU" sz="1200" dirty="0">
                        <a:latin typeface="Times New Roman" pitchFamily="18" charset="0"/>
                        <a:ea typeface="Calibri"/>
                        <a:cs typeface="Times New Roman" pitchFamily="18" charset="0"/>
                      </a:endParaRPr>
                    </a:p>
                    <a:p>
                      <a:pPr algn="ctr">
                        <a:lnSpc>
                          <a:spcPct val="115000"/>
                        </a:lnSpc>
                        <a:spcAft>
                          <a:spcPts val="0"/>
                        </a:spcAft>
                      </a:pPr>
                      <a:r>
                        <a:rPr lang="ro-RO" sz="1200" b="1" dirty="0">
                          <a:latin typeface="Times New Roman" pitchFamily="18" charset="0"/>
                          <a:ea typeface="Calibri"/>
                          <a:cs typeface="Times New Roman" pitchFamily="18" charset="0"/>
                        </a:rPr>
                        <a:t>(până la 31.08.2019)</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851393">
                <a:tc vMerge="1">
                  <a:txBody>
                    <a:bodyPr/>
                    <a:lstStyle/>
                    <a:p>
                      <a:endParaRPr lang="ru-RU"/>
                    </a:p>
                  </a:txBody>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Limita bugetară  </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Lucrări recepționate </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Lucrări în proces de recepție </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Nivelul de executare % </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Limita bugetară  </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Lucrări recepționate </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Lucrări în proces de recepție </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Nivelul de executare % </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06">
                <a:tc>
                  <a:txBody>
                    <a:bodyPr/>
                    <a:lstStyle/>
                    <a:p>
                      <a:pPr>
                        <a:lnSpc>
                          <a:spcPct val="115000"/>
                        </a:lnSpc>
                        <a:spcAft>
                          <a:spcPts val="0"/>
                        </a:spcAft>
                      </a:pPr>
                      <a:r>
                        <a:rPr lang="ro-RO" sz="1200" b="0" dirty="0">
                          <a:latin typeface="Times New Roman" pitchFamily="18" charset="0"/>
                          <a:ea typeface="Calibri"/>
                          <a:cs typeface="Times New Roman" pitchFamily="18" charset="0"/>
                        </a:rPr>
                        <a:t>Reparația și întreținerea căilor de comunicație </a:t>
                      </a:r>
                      <a:r>
                        <a:rPr lang="ro-RO" sz="1200" b="0" dirty="0" smtClean="0">
                          <a:latin typeface="Times New Roman" pitchFamily="18" charset="0"/>
                          <a:ea typeface="Calibri"/>
                          <a:cs typeface="Times New Roman" pitchFamily="18" charset="0"/>
                        </a:rPr>
                        <a:t>din mun. Chișinău, inclusiv curți</a:t>
                      </a:r>
                      <a:r>
                        <a:rPr lang="ro-RO" sz="1200" b="0" baseline="0" dirty="0" smtClean="0">
                          <a:latin typeface="Times New Roman" pitchFamily="18" charset="0"/>
                          <a:ea typeface="Calibri"/>
                          <a:cs typeface="Times New Roman" pitchFamily="18" charset="0"/>
                        </a:rPr>
                        <a:t> de bloc</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76 820,8</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34 480,92</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15 531,3</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65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71 025,5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44 917,9</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19 750,9</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91</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974">
                <a:tc>
                  <a:txBody>
                    <a:bodyPr/>
                    <a:lstStyle/>
                    <a:p>
                      <a:pPr>
                        <a:lnSpc>
                          <a:spcPct val="115000"/>
                        </a:lnSpc>
                        <a:spcAft>
                          <a:spcPts val="0"/>
                        </a:spcAft>
                      </a:pPr>
                      <a:r>
                        <a:rPr lang="ro-RO" sz="1200" b="0" dirty="0">
                          <a:latin typeface="Times New Roman" pitchFamily="18" charset="0"/>
                          <a:ea typeface="Calibri"/>
                          <a:cs typeface="Times New Roman" pitchFamily="18" charset="0"/>
                        </a:rPr>
                        <a:t>Sistematizarea și securizarea circulației rutiere </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14 926,6</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7 144,1</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188,2</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49</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11 000,0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6 781,7</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3 051,5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89,4</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974">
                <a:tc>
                  <a:txBody>
                    <a:bodyPr/>
                    <a:lstStyle/>
                    <a:p>
                      <a:pPr>
                        <a:lnSpc>
                          <a:spcPct val="115000"/>
                        </a:lnSpc>
                        <a:spcAft>
                          <a:spcPts val="0"/>
                        </a:spcAft>
                      </a:pPr>
                      <a:r>
                        <a:rPr lang="ro-RO" sz="1200" b="0" dirty="0">
                          <a:latin typeface="Times New Roman" pitchFamily="18" charset="0"/>
                          <a:ea typeface="Calibri"/>
                          <a:cs typeface="Times New Roman" pitchFamily="18" charset="0"/>
                        </a:rPr>
                        <a:t>Salubrizararea străzilor, inclusiv sezonul rece, curățarea canalizării pluviale </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25 000,0</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24 069,7</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700,0</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99,1</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29 497,5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23 246,5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522,3</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80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393">
                <a:tc>
                  <a:txBody>
                    <a:bodyPr/>
                    <a:lstStyle/>
                    <a:p>
                      <a:pPr>
                        <a:lnSpc>
                          <a:spcPct val="115000"/>
                        </a:lnSpc>
                        <a:spcAft>
                          <a:spcPts val="0"/>
                        </a:spcAft>
                      </a:pPr>
                      <a:r>
                        <a:rPr lang="ro-RO" sz="1200" b="0" dirty="0">
                          <a:latin typeface="Times New Roman" pitchFamily="18" charset="0"/>
                          <a:ea typeface="Calibri"/>
                          <a:cs typeface="Times New Roman" pitchFamily="18" charset="0"/>
                        </a:rPr>
                        <a:t>Program municipal de amenajăre a curților blocurilor de locuit, reparație curentă și capitală a căilor de acces, trotuare, borduri în curțile blocurilor de locuit.</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8 000,0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5 000,0</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2 550,4</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989,9</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71</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183">
                <a:tc>
                  <a:txBody>
                    <a:bodyPr/>
                    <a:lstStyle/>
                    <a:p>
                      <a:pPr>
                        <a:lnSpc>
                          <a:spcPct val="115000"/>
                        </a:lnSpc>
                        <a:spcAft>
                          <a:spcPts val="0"/>
                        </a:spcAft>
                      </a:pPr>
                      <a:r>
                        <a:rPr lang="ro-RO" sz="1200" b="0" dirty="0">
                          <a:latin typeface="Times New Roman" pitchFamily="18" charset="0"/>
                          <a:ea typeface="Calibri"/>
                          <a:cs typeface="Times New Roman" pitchFamily="18" charset="0"/>
                        </a:rPr>
                        <a:t>Crearea condițiilor de acces și staționare temporară pentru transport public (troleibuz, autobuz, maxi-taxi) în stațiile de așteptare </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2 000,0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64">
                <a:tc>
                  <a:txBody>
                    <a:bodyPr/>
                    <a:lstStyle/>
                    <a:p>
                      <a:pPr>
                        <a:lnSpc>
                          <a:spcPct val="115000"/>
                        </a:lnSpc>
                        <a:spcAft>
                          <a:spcPts val="0"/>
                        </a:spcAft>
                      </a:pPr>
                      <a:r>
                        <a:rPr lang="ro-RO" sz="1200" b="0" dirty="0">
                          <a:latin typeface="Times New Roman" pitchFamily="18" charset="0"/>
                          <a:ea typeface="Calibri"/>
                          <a:cs typeface="Times New Roman" pitchFamily="18" charset="0"/>
                        </a:rPr>
                        <a:t>Reparația pasajelor subterane pietonale </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5 000,0</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974">
                <a:tc>
                  <a:txBody>
                    <a:bodyPr/>
                    <a:lstStyle/>
                    <a:p>
                      <a:pPr>
                        <a:lnSpc>
                          <a:spcPct val="115000"/>
                        </a:lnSpc>
                        <a:spcAft>
                          <a:spcPts val="0"/>
                        </a:spcAft>
                      </a:pPr>
                      <a:r>
                        <a:rPr lang="ro-RO" sz="1200" b="0" dirty="0">
                          <a:latin typeface="Times New Roman" pitchFamily="18" charset="0"/>
                          <a:ea typeface="Calibri"/>
                          <a:cs typeface="Times New Roman" pitchFamily="18" charset="0"/>
                        </a:rPr>
                        <a:t>Reparația și întreținerea căilor de comunicație  suburbane în satul Ghidighici</a:t>
                      </a:r>
                      <a:endParaRPr lang="ru-RU" sz="1200" b="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1 000,0</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a:latin typeface="Times New Roman" pitchFamily="18" charset="0"/>
                          <a:ea typeface="Calibri"/>
                          <a:cs typeface="Times New Roman" pitchFamily="18" charset="0"/>
                        </a:rPr>
                        <a:t>-</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dirty="0">
                          <a:latin typeface="Times New Roman" pitchFamily="18" charset="0"/>
                          <a:ea typeface="Calibri"/>
                          <a:cs typeface="Times New Roman" pitchFamily="18" charset="0"/>
                        </a:rPr>
                        <a:t>0</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64">
                <a:tc>
                  <a:txBody>
                    <a:bodyPr/>
                    <a:lstStyle/>
                    <a:p>
                      <a:pPr>
                        <a:lnSpc>
                          <a:spcPct val="115000"/>
                        </a:lnSpc>
                        <a:spcAft>
                          <a:spcPts val="0"/>
                        </a:spcAft>
                      </a:pPr>
                      <a:r>
                        <a:rPr lang="ro-RO" sz="1200" b="1" dirty="0">
                          <a:latin typeface="Times New Roman" pitchFamily="18" charset="0"/>
                          <a:ea typeface="Calibri"/>
                          <a:cs typeface="Times New Roman" pitchFamily="18" charset="0"/>
                        </a:rPr>
                        <a:t>TOTAL</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pitchFamily="18" charset="0"/>
                          <a:ea typeface="Calibri"/>
                          <a:cs typeface="Times New Roman" pitchFamily="18" charset="0"/>
                        </a:rPr>
                        <a:t>124 747,4</a:t>
                      </a:r>
                      <a:endParaRPr lang="ru-RU" sz="120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65 694,8</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16  419,5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65,8</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124 522,5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77 496,5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23 314,5</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latin typeface="Times New Roman" pitchFamily="18" charset="0"/>
                          <a:ea typeface="Calibri"/>
                          <a:cs typeface="Times New Roman" pitchFamily="18" charset="0"/>
                        </a:rPr>
                        <a:t>80,9</a:t>
                      </a:r>
                      <a:endParaRPr lang="ru-RU" sz="1200" dirty="0">
                        <a:latin typeface="Times New Roman" pitchFamily="18" charset="0"/>
                        <a:ea typeface="Calibri"/>
                        <a:cs typeface="Times New Roman" pitchFamily="18" charset="0"/>
                      </a:endParaRPr>
                    </a:p>
                  </a:txBody>
                  <a:tcPr marL="43926" marR="43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Прямоугольник 3"/>
          <p:cNvSpPr/>
          <p:nvPr/>
        </p:nvSpPr>
        <p:spPr>
          <a:xfrm>
            <a:off x="357158" y="6215082"/>
            <a:ext cx="8572560" cy="50006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latin typeface="Times New Roman" pitchFamily="18" charset="0"/>
                <a:cs typeface="Times New Roman" pitchFamily="18" charset="0"/>
              </a:rPr>
              <a:t>Valorificarea</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resurselor </a:t>
            </a:r>
            <a:r>
              <a:rPr lang="en-US" dirty="0" err="1" smtClean="0">
                <a:latin typeface="Times New Roman" pitchFamily="18" charset="0"/>
                <a:cs typeface="Times New Roman" pitchFamily="18" charset="0"/>
              </a:rPr>
              <a:t>financiare</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pentru </a:t>
            </a:r>
            <a:r>
              <a:rPr lang="ro-RO" dirty="0" smtClean="0">
                <a:latin typeface="Times New Roman" pitchFamily="18" charset="0"/>
                <a:cs typeface="Times New Roman" pitchFamily="18" charset="0"/>
              </a:rPr>
              <a:t>2019 (pînă la 31.08.2019) este de peste 80,9 %. </a:t>
            </a:r>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2000264"/>
          </a:xfrm>
        </p:spPr>
        <p:txBody>
          <a:bodyPr>
            <a:normAutofit/>
          </a:bodyPr>
          <a:lstStyle/>
          <a:p>
            <a:pPr algn="ctr"/>
            <a:r>
              <a:rPr lang="ro-RO" sz="3200" b="1" i="1" dirty="0" smtClean="0">
                <a:latin typeface="Times New Roman" pitchFamily="18" charset="0"/>
                <a:cs typeface="Times New Roman" pitchFamily="18" charset="0"/>
              </a:rPr>
              <a:t>Mijloacele de transport și utilajul care se află la balanța ÎM Regia ,,Exdrupo”</a:t>
            </a:r>
            <a:r>
              <a:rPr lang="ru-RU" sz="3200" b="1" i="1" dirty="0" smtClean="0">
                <a:latin typeface="Times New Roman" pitchFamily="18" charset="0"/>
                <a:cs typeface="Times New Roman" pitchFamily="18" charset="0"/>
              </a:rPr>
              <a:t/>
            </a:r>
            <a:br>
              <a:rPr lang="ru-RU" sz="3200" b="1" i="1" dirty="0" smtClean="0">
                <a:latin typeface="Times New Roman" pitchFamily="18" charset="0"/>
                <a:cs typeface="Times New Roman" pitchFamily="18" charset="0"/>
              </a:rPr>
            </a:br>
            <a:endParaRPr lang="ru-RU" sz="3200" b="1" i="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28596" y="1714488"/>
          <a:ext cx="8258204" cy="3714776"/>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357158" y="5429264"/>
            <a:ext cx="8358246" cy="928694"/>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just" fontAlgn="base">
              <a:spcBef>
                <a:spcPct val="0"/>
              </a:spcBef>
              <a:spcAft>
                <a:spcPct val="0"/>
              </a:spcAft>
            </a:pPr>
            <a:r>
              <a:rPr lang="ro-RO" sz="1600" dirty="0" smtClean="0">
                <a:solidFill>
                  <a:schemeClr val="tx1"/>
                </a:solidFill>
                <a:latin typeface="Times New Roman" pitchFamily="18" charset="0"/>
                <a:ea typeface="Calibri" pitchFamily="34" charset="0"/>
                <a:cs typeface="Times New Roman" pitchFamily="18" charset="0"/>
              </a:rPr>
              <a:t>Pentru anul 2019 este preconizat ca DGTPCC să procure cîteva unități de transport: </a:t>
            </a:r>
            <a:endParaRPr lang="ru-RU" sz="1600" dirty="0" smtClean="0">
              <a:solidFill>
                <a:schemeClr val="tx1"/>
              </a:solidFill>
              <a:latin typeface="Times New Roman" pitchFamily="18" charset="0"/>
              <a:cs typeface="Times New Roman" pitchFamily="18" charset="0"/>
            </a:endParaRPr>
          </a:p>
          <a:p>
            <a:pPr lvl="0" algn="just" eaLnBrk="0" fontAlgn="base" hangingPunct="0">
              <a:spcBef>
                <a:spcPct val="0"/>
              </a:spcBef>
              <a:spcAft>
                <a:spcPct val="0"/>
              </a:spcAft>
            </a:pPr>
            <a:r>
              <a:rPr lang="ro-RO" sz="1600" dirty="0" smtClean="0">
                <a:solidFill>
                  <a:schemeClr val="tx1"/>
                </a:solidFill>
                <a:latin typeface="Times New Roman" pitchFamily="18" charset="0"/>
                <a:ea typeface="Calibri" pitchFamily="34" charset="0"/>
                <a:cs typeface="Times New Roman" pitchFamily="18" charset="0"/>
              </a:rPr>
              <a:t>-</a:t>
            </a:r>
            <a:r>
              <a:rPr lang="en-US"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Mașină </a:t>
            </a:r>
            <a:r>
              <a:rPr lang="ro-RO" sz="1600" dirty="0" smtClean="0">
                <a:solidFill>
                  <a:schemeClr val="tx1"/>
                </a:solidFill>
                <a:latin typeface="Times New Roman" pitchFamily="18" charset="0"/>
                <a:ea typeface="Calibri" pitchFamily="34" charset="0"/>
                <a:cs typeface="Times New Roman" pitchFamily="18" charset="0"/>
              </a:rPr>
              <a:t>rutieră multifuncțională pentru întreținerea drumurilor pe perioada de </a:t>
            </a:r>
            <a:r>
              <a:rPr lang="ro-RO" sz="1600" dirty="0" smtClean="0">
                <a:solidFill>
                  <a:schemeClr val="tx1"/>
                </a:solidFill>
                <a:latin typeface="Times New Roman" pitchFamily="18" charset="0"/>
                <a:ea typeface="Calibri" pitchFamily="34" charset="0"/>
                <a:cs typeface="Times New Roman" pitchFamily="18" charset="0"/>
              </a:rPr>
              <a:t>iarnă</a:t>
            </a:r>
            <a:r>
              <a:rPr lang="en-US"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3 unități;</a:t>
            </a:r>
            <a:endParaRPr lang="ru-RU" sz="1600" dirty="0" smtClean="0">
              <a:solidFill>
                <a:schemeClr val="tx1"/>
              </a:solidFill>
              <a:latin typeface="Times New Roman" pitchFamily="18" charset="0"/>
              <a:cs typeface="Times New Roman" pitchFamily="18" charset="0"/>
            </a:endParaRPr>
          </a:p>
          <a:p>
            <a:pPr lvl="0" algn="just" eaLnBrk="0" fontAlgn="base" hangingPunct="0">
              <a:spcBef>
                <a:spcPct val="0"/>
              </a:spcBef>
              <a:spcAft>
                <a:spcPct val="0"/>
              </a:spcAft>
            </a:pPr>
            <a:r>
              <a:rPr lang="ro-RO" sz="1600" dirty="0" smtClean="0">
                <a:solidFill>
                  <a:schemeClr val="tx1"/>
                </a:solidFill>
                <a:latin typeface="Times New Roman" pitchFamily="18" charset="0"/>
                <a:ea typeface="Calibri" pitchFamily="34" charset="0"/>
                <a:cs typeface="Times New Roman" pitchFamily="18" charset="0"/>
              </a:rPr>
              <a:t>-</a:t>
            </a:r>
            <a:r>
              <a:rPr lang="en-US"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Autoutilitare </a:t>
            </a:r>
            <a:r>
              <a:rPr lang="ro-RO" sz="1600" dirty="0" smtClean="0">
                <a:solidFill>
                  <a:schemeClr val="tx1"/>
                </a:solidFill>
                <a:latin typeface="Times New Roman" pitchFamily="18" charset="0"/>
                <a:ea typeface="Calibri" pitchFamily="34" charset="0"/>
                <a:cs typeface="Times New Roman" pitchFamily="18" charset="0"/>
              </a:rPr>
              <a:t>(autosașiu cu benă și cabină dublă</a:t>
            </a:r>
            <a:r>
              <a:rPr lang="ro-RO" sz="1600" dirty="0" smtClean="0">
                <a:solidFill>
                  <a:schemeClr val="tx1"/>
                </a:solidFill>
                <a:latin typeface="Times New Roman" pitchFamily="18" charset="0"/>
                <a:ea typeface="Calibri" pitchFamily="34" charset="0"/>
                <a:cs typeface="Times New Roman" pitchFamily="18" charset="0"/>
              </a:rPr>
              <a:t>)</a:t>
            </a:r>
            <a:r>
              <a:rPr lang="en-US"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3 unități.</a:t>
            </a:r>
            <a:endParaRPr lang="ro-RO" sz="16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o-RO" sz="3200" b="1" i="1" dirty="0" smtClean="0">
                <a:latin typeface="Times New Roman" pitchFamily="18" charset="0"/>
                <a:cs typeface="Times New Roman" pitchFamily="18" charset="0"/>
              </a:rPr>
              <a:t>Numărul mediu de personal angajat și salariul mediu</a:t>
            </a:r>
            <a:r>
              <a:rPr lang="ru-RU" sz="3200" b="1" i="1" dirty="0" smtClean="0">
                <a:latin typeface="Times New Roman" pitchFamily="18" charset="0"/>
                <a:cs typeface="Times New Roman" pitchFamily="18" charset="0"/>
              </a:rPr>
              <a:t/>
            </a:r>
            <a:br>
              <a:rPr lang="ru-RU" sz="3200" b="1" i="1" dirty="0" smtClean="0">
                <a:latin typeface="Times New Roman" pitchFamily="18" charset="0"/>
                <a:cs typeface="Times New Roman" pitchFamily="18" charset="0"/>
              </a:rPr>
            </a:br>
            <a:endParaRPr lang="ru-RU" sz="3200" b="1" i="1"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642909" y="1738509"/>
          <a:ext cx="7929618" cy="3139405"/>
        </p:xfrm>
        <a:graphic>
          <a:graphicData uri="http://schemas.openxmlformats.org/drawingml/2006/table">
            <a:tbl>
              <a:tblPr/>
              <a:tblGrid>
                <a:gridCol w="654306"/>
                <a:gridCol w="1450139"/>
                <a:gridCol w="731224"/>
                <a:gridCol w="799423"/>
                <a:gridCol w="654306"/>
                <a:gridCol w="654306"/>
                <a:gridCol w="873776"/>
                <a:gridCol w="873776"/>
                <a:gridCol w="653795"/>
                <a:gridCol w="584567"/>
              </a:tblGrid>
              <a:tr h="290059">
                <a:tc rowSpan="2">
                  <a:txBody>
                    <a:bodyPr/>
                    <a:lstStyle/>
                    <a:p>
                      <a:pPr algn="ctr">
                        <a:lnSpc>
                          <a:spcPct val="115000"/>
                        </a:lnSpc>
                        <a:spcAft>
                          <a:spcPts val="0"/>
                        </a:spcAft>
                      </a:pPr>
                      <a:r>
                        <a:rPr lang="ro-RO" sz="1400" b="1" dirty="0">
                          <a:latin typeface="Times New Roman" pitchFamily="18" charset="0"/>
                          <a:ea typeface="Calibri"/>
                          <a:cs typeface="Times New Roman" pitchFamily="18" charset="0"/>
                        </a:rPr>
                        <a:t>Nr</a:t>
                      </a:r>
                      <a:endParaRPr lang="ru-RU" sz="1400" dirty="0">
                        <a:latin typeface="Times New Roman" pitchFamily="18" charset="0"/>
                        <a:ea typeface="Calibri"/>
                        <a:cs typeface="Times New Roman" pitchFamily="18" charset="0"/>
                      </a:endParaRPr>
                    </a:p>
                    <a:p>
                      <a:pPr algn="ctr">
                        <a:lnSpc>
                          <a:spcPct val="115000"/>
                        </a:lnSpc>
                        <a:spcAft>
                          <a:spcPts val="0"/>
                        </a:spcAft>
                      </a:pPr>
                      <a:r>
                        <a:rPr lang="ro-RO" sz="1400" b="1" dirty="0">
                          <a:latin typeface="Times New Roman" pitchFamily="18" charset="0"/>
                          <a:ea typeface="Calibri"/>
                          <a:cs typeface="Times New Roman" pitchFamily="18" charset="0"/>
                        </a:rPr>
                        <a:t>d/o</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o-RO" sz="1400" b="1" dirty="0">
                          <a:latin typeface="Times New Roman" pitchFamily="18" charset="0"/>
                          <a:ea typeface="Calibri"/>
                          <a:cs typeface="Times New Roman" pitchFamily="18" charset="0"/>
                        </a:rPr>
                        <a:t>Categorii</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o-RO" sz="1400" b="1" dirty="0">
                          <a:latin typeface="Times New Roman" pitchFamily="18" charset="0"/>
                          <a:ea typeface="Calibri"/>
                          <a:cs typeface="Times New Roman" pitchFamily="18" charset="0"/>
                        </a:rPr>
                        <a:t>Anul 2018,  </a:t>
                      </a:r>
                      <a:endParaRPr lang="ro-RO" sz="1400" b="1" dirty="0" smtClean="0">
                        <a:latin typeface="Times New Roman" pitchFamily="18" charset="0"/>
                        <a:ea typeface="Calibri"/>
                        <a:cs typeface="Times New Roman" pitchFamily="18" charset="0"/>
                      </a:endParaRPr>
                    </a:p>
                    <a:p>
                      <a:pPr algn="ctr">
                        <a:lnSpc>
                          <a:spcPct val="115000"/>
                        </a:lnSpc>
                        <a:spcAft>
                          <a:spcPts val="0"/>
                        </a:spcAft>
                      </a:pPr>
                      <a:r>
                        <a:rPr lang="ro-RO" sz="1400" b="1" dirty="0" smtClean="0">
                          <a:latin typeface="Times New Roman" pitchFamily="18" charset="0"/>
                          <a:ea typeface="Calibri"/>
                          <a:cs typeface="Times New Roman" pitchFamily="18" charset="0"/>
                        </a:rPr>
                        <a:t>angajați</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o-RO" sz="1400" b="1" dirty="0">
                          <a:latin typeface="Times New Roman" pitchFamily="18" charset="0"/>
                          <a:ea typeface="Calibri"/>
                          <a:cs typeface="Times New Roman" pitchFamily="18" charset="0"/>
                        </a:rPr>
                        <a:t>Anul 2019</a:t>
                      </a:r>
                      <a:endParaRPr lang="ru-RU" sz="1400" dirty="0">
                        <a:latin typeface="Times New Roman" pitchFamily="18" charset="0"/>
                        <a:ea typeface="Calibri"/>
                        <a:cs typeface="Times New Roman" pitchFamily="18" charset="0"/>
                      </a:endParaRPr>
                    </a:p>
                    <a:p>
                      <a:pPr algn="ctr">
                        <a:lnSpc>
                          <a:spcPct val="115000"/>
                        </a:lnSpc>
                        <a:spcAft>
                          <a:spcPts val="0"/>
                        </a:spcAft>
                      </a:pPr>
                      <a:r>
                        <a:rPr lang="ro-RO" sz="1400" b="1" dirty="0">
                          <a:latin typeface="Times New Roman" pitchFamily="18" charset="0"/>
                          <a:ea typeface="Calibri"/>
                          <a:cs typeface="Times New Roman" pitchFamily="18" charset="0"/>
                        </a:rPr>
                        <a:t>Sem I </a:t>
                      </a:r>
                      <a:endParaRPr lang="ru-RU" sz="1400" dirty="0">
                        <a:latin typeface="Times New Roman" pitchFamily="18" charset="0"/>
                        <a:ea typeface="Calibri"/>
                        <a:cs typeface="Times New Roman" pitchFamily="18" charset="0"/>
                      </a:endParaRPr>
                    </a:p>
                    <a:p>
                      <a:pPr algn="ctr">
                        <a:lnSpc>
                          <a:spcPct val="115000"/>
                        </a:lnSpc>
                        <a:spcAft>
                          <a:spcPts val="0"/>
                        </a:spcAft>
                      </a:pPr>
                      <a:r>
                        <a:rPr lang="ro-RO" sz="1400" b="1" dirty="0">
                          <a:latin typeface="Times New Roman" pitchFamily="18" charset="0"/>
                          <a:ea typeface="Calibri"/>
                          <a:cs typeface="Times New Roman" pitchFamily="18" charset="0"/>
                        </a:rPr>
                        <a:t>angajați</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o-RO" sz="1400" b="1">
                          <a:latin typeface="Times New Roman" pitchFamily="18" charset="0"/>
                          <a:ea typeface="Calibri"/>
                          <a:cs typeface="Times New Roman" pitchFamily="18" charset="0"/>
                        </a:rPr>
                        <a:t>Dinamica</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rowSpan="2">
                  <a:txBody>
                    <a:bodyPr/>
                    <a:lstStyle/>
                    <a:p>
                      <a:pPr algn="ctr">
                        <a:lnSpc>
                          <a:spcPct val="115000"/>
                        </a:lnSpc>
                        <a:spcAft>
                          <a:spcPts val="0"/>
                        </a:spcAft>
                      </a:pPr>
                      <a:r>
                        <a:rPr lang="ro-RO" sz="1400" b="1">
                          <a:latin typeface="Times New Roman" pitchFamily="18" charset="0"/>
                          <a:ea typeface="Calibri"/>
                          <a:cs typeface="Times New Roman" pitchFamily="18" charset="0"/>
                        </a:rPr>
                        <a:t>Anul 2018</a:t>
                      </a:r>
                      <a:endParaRPr lang="ru-RU" sz="1400">
                        <a:latin typeface="Times New Roman" pitchFamily="18" charset="0"/>
                        <a:ea typeface="Calibri"/>
                        <a:cs typeface="Times New Roman" pitchFamily="18" charset="0"/>
                      </a:endParaRPr>
                    </a:p>
                    <a:p>
                      <a:pPr algn="ctr">
                        <a:lnSpc>
                          <a:spcPct val="115000"/>
                        </a:lnSpc>
                        <a:spcAft>
                          <a:spcPts val="0"/>
                        </a:spcAft>
                      </a:pPr>
                      <a:r>
                        <a:rPr lang="ro-RO" sz="1400" b="1">
                          <a:latin typeface="Times New Roman" pitchFamily="18" charset="0"/>
                          <a:ea typeface="Calibri"/>
                          <a:cs typeface="Times New Roman" pitchFamily="18" charset="0"/>
                        </a:rPr>
                        <a:t>Salariul mediu, lei</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o-RO" sz="1400" b="1">
                          <a:latin typeface="Times New Roman" pitchFamily="18" charset="0"/>
                          <a:ea typeface="Calibri"/>
                          <a:cs typeface="Times New Roman" pitchFamily="18" charset="0"/>
                        </a:rPr>
                        <a:t>Anul 2019 </a:t>
                      </a:r>
                      <a:endParaRPr lang="ru-RU" sz="1400">
                        <a:latin typeface="Times New Roman" pitchFamily="18" charset="0"/>
                        <a:ea typeface="Calibri"/>
                        <a:cs typeface="Times New Roman" pitchFamily="18" charset="0"/>
                      </a:endParaRPr>
                    </a:p>
                    <a:p>
                      <a:pPr algn="ctr">
                        <a:lnSpc>
                          <a:spcPct val="115000"/>
                        </a:lnSpc>
                        <a:spcAft>
                          <a:spcPts val="0"/>
                        </a:spcAft>
                      </a:pPr>
                      <a:r>
                        <a:rPr lang="ro-RO" sz="1400" b="1">
                          <a:latin typeface="Times New Roman" pitchFamily="18" charset="0"/>
                          <a:ea typeface="Calibri"/>
                          <a:cs typeface="Times New Roman" pitchFamily="18" charset="0"/>
                        </a:rPr>
                        <a:t>Sem. I</a:t>
                      </a:r>
                      <a:endParaRPr lang="ru-RU" sz="1400">
                        <a:latin typeface="Times New Roman" pitchFamily="18" charset="0"/>
                        <a:ea typeface="Calibri"/>
                        <a:cs typeface="Times New Roman" pitchFamily="18" charset="0"/>
                      </a:endParaRPr>
                    </a:p>
                    <a:p>
                      <a:pPr algn="ctr">
                        <a:lnSpc>
                          <a:spcPct val="115000"/>
                        </a:lnSpc>
                        <a:spcAft>
                          <a:spcPts val="0"/>
                        </a:spcAft>
                      </a:pPr>
                      <a:r>
                        <a:rPr lang="ro-RO" sz="1400" b="1">
                          <a:latin typeface="Times New Roman" pitchFamily="18" charset="0"/>
                          <a:ea typeface="Calibri"/>
                          <a:cs typeface="Times New Roman" pitchFamily="18" charset="0"/>
                        </a:rPr>
                        <a:t>Salariul mediu, lei</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o-RO" sz="1400" b="1">
                          <a:latin typeface="Times New Roman" pitchFamily="18" charset="0"/>
                          <a:ea typeface="Calibri"/>
                          <a:cs typeface="Times New Roman" pitchFamily="18" charset="0"/>
                        </a:rPr>
                        <a:t>Dinamica</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778079">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035">
                <a:tc>
                  <a:txBody>
                    <a:bodyPr/>
                    <a:lstStyle/>
                    <a:p>
                      <a:pPr>
                        <a:lnSpc>
                          <a:spcPct val="115000"/>
                        </a:lnSpc>
                        <a:spcAft>
                          <a:spcPts val="0"/>
                        </a:spcAft>
                      </a:pPr>
                      <a:r>
                        <a:rPr lang="ro-RO" sz="1400">
                          <a:latin typeface="Times New Roman" pitchFamily="18" charset="0"/>
                          <a:ea typeface="Calibri"/>
                          <a:cs typeface="Times New Roman" pitchFamily="18" charset="0"/>
                        </a:rPr>
                        <a:t>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a:latin typeface="Times New Roman" pitchFamily="18" charset="0"/>
                          <a:ea typeface="Calibri"/>
                          <a:cs typeface="Times New Roman" pitchFamily="18" charset="0"/>
                        </a:rPr>
                        <a:t>Muncitori rutiere</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72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70</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97,2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6463,6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7022,4</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+558,8</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108,6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035">
                <a:tc>
                  <a:txBody>
                    <a:bodyPr/>
                    <a:lstStyle/>
                    <a:p>
                      <a:pPr>
                        <a:lnSpc>
                          <a:spcPct val="115000"/>
                        </a:lnSpc>
                        <a:spcAft>
                          <a:spcPts val="0"/>
                        </a:spcAft>
                      </a:pPr>
                      <a:r>
                        <a:rPr lang="ro-RO" sz="1400">
                          <a:latin typeface="Times New Roman" pitchFamily="18" charset="0"/>
                          <a:ea typeface="Calibri"/>
                          <a:cs typeface="Times New Roman" pitchFamily="18" charset="0"/>
                        </a:rPr>
                        <a:t>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a:latin typeface="Times New Roman" pitchFamily="18" charset="0"/>
                          <a:ea typeface="Calibri"/>
                          <a:cs typeface="Times New Roman" pitchFamily="18" charset="0"/>
                        </a:rPr>
                        <a:t>Conducători auto</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72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68</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-4</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94,4</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7798,7</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8316,5</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+517,8</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106,6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035">
                <a:tc>
                  <a:txBody>
                    <a:bodyPr/>
                    <a:lstStyle/>
                    <a:p>
                      <a:pPr>
                        <a:lnSpc>
                          <a:spcPct val="115000"/>
                        </a:lnSpc>
                        <a:spcAft>
                          <a:spcPts val="0"/>
                        </a:spcAft>
                      </a:pPr>
                      <a:r>
                        <a:rPr lang="ro-RO" sz="1400">
                          <a:latin typeface="Times New Roman" pitchFamily="18" charset="0"/>
                          <a:ea typeface="Calibri"/>
                          <a:cs typeface="Times New Roman" pitchFamily="18" charset="0"/>
                        </a:rPr>
                        <a:t>3</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a:latin typeface="Times New Roman" pitchFamily="18" charset="0"/>
                          <a:ea typeface="Calibri"/>
                          <a:cs typeface="Times New Roman" pitchFamily="18" charset="0"/>
                        </a:rPr>
                        <a:t>Mecanizatori</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41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37</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-4</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90,2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6899,1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7423,3</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+524,2</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107,6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419">
                <a:tc>
                  <a:txBody>
                    <a:bodyPr/>
                    <a:lstStyle/>
                    <a:p>
                      <a:pPr>
                        <a:lnSpc>
                          <a:spcPct val="115000"/>
                        </a:lnSpc>
                        <a:spcAft>
                          <a:spcPts val="0"/>
                        </a:spcAft>
                      </a:pPr>
                      <a:r>
                        <a:rPr lang="ro-RO" sz="1400">
                          <a:latin typeface="Times New Roman" pitchFamily="18" charset="0"/>
                          <a:ea typeface="Calibri"/>
                          <a:cs typeface="Times New Roman" pitchFamily="18" charset="0"/>
                        </a:rPr>
                        <a:t>4</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a:latin typeface="Times New Roman" pitchFamily="18" charset="0"/>
                          <a:ea typeface="Calibri"/>
                          <a:cs typeface="Times New Roman" pitchFamily="18" charset="0"/>
                        </a:rPr>
                        <a:t>Specialiști, funcționari</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58</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55</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-3</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94,8</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11822,2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12778,3</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a:t>
                      </a:r>
                      <a:r>
                        <a:rPr lang="ro-RO" sz="1400" dirty="0" smtClean="0">
                          <a:latin typeface="Times New Roman" pitchFamily="18" charset="0"/>
                          <a:ea typeface="Calibri"/>
                          <a:cs typeface="Times New Roman" pitchFamily="18" charset="0"/>
                        </a:rPr>
                        <a:t>956,1</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108,1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035">
                <a:tc>
                  <a:txBody>
                    <a:bodyPr/>
                    <a:lstStyle/>
                    <a:p>
                      <a:pPr>
                        <a:lnSpc>
                          <a:spcPct val="115000"/>
                        </a:lnSpc>
                        <a:spcAft>
                          <a:spcPts val="0"/>
                        </a:spcAft>
                      </a:pPr>
                      <a:r>
                        <a:rPr lang="ro-RO" sz="1400">
                          <a:latin typeface="Times New Roman" pitchFamily="18" charset="0"/>
                          <a:ea typeface="Calibri"/>
                          <a:cs typeface="Times New Roman" pitchFamily="18" charset="0"/>
                        </a:rPr>
                        <a:t>5</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a:latin typeface="Times New Roman" pitchFamily="18" charset="0"/>
                          <a:ea typeface="Calibri"/>
                          <a:cs typeface="Times New Roman" pitchFamily="18" charset="0"/>
                        </a:rPr>
                        <a:t>Lăcătuși</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21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19</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-2</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90,5</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7216,1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8033,9</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+817,8</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111,3</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035">
                <a:tc>
                  <a:txBody>
                    <a:bodyPr/>
                    <a:lstStyle/>
                    <a:p>
                      <a:pPr>
                        <a:lnSpc>
                          <a:spcPct val="115000"/>
                        </a:lnSpc>
                        <a:spcAft>
                          <a:spcPts val="0"/>
                        </a:spcAft>
                      </a:pPr>
                      <a:r>
                        <a:rPr lang="ro-RO" sz="1400">
                          <a:latin typeface="Times New Roman" pitchFamily="18" charset="0"/>
                          <a:ea typeface="Calibri"/>
                          <a:cs typeface="Times New Roman" pitchFamily="18" charset="0"/>
                        </a:rPr>
                        <a:t>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a:latin typeface="Times New Roman" pitchFamily="18" charset="0"/>
                          <a:ea typeface="Calibri"/>
                          <a:cs typeface="Times New Roman" pitchFamily="18" charset="0"/>
                        </a:rPr>
                        <a:t>Alte categorii</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35</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29</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82,9</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3953,1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4398,4</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smtClean="0">
                          <a:latin typeface="Times New Roman" pitchFamily="18" charset="0"/>
                          <a:ea typeface="Calibri"/>
                          <a:cs typeface="Times New Roman" pitchFamily="18" charset="0"/>
                        </a:rPr>
                        <a:t>+445,3</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111,3</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642">
                <a:tc>
                  <a:txBody>
                    <a:bodyPr/>
                    <a:lstStyle/>
                    <a:p>
                      <a:pPr>
                        <a:lnSpc>
                          <a:spcPct val="115000"/>
                        </a:lnSpc>
                        <a:spcAft>
                          <a:spcPts val="0"/>
                        </a:spcAft>
                      </a:pPr>
                      <a:endParaRPr lang="ro-RO"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400" b="1">
                          <a:latin typeface="Times New Roman" pitchFamily="18" charset="0"/>
                          <a:ea typeface="Calibri"/>
                          <a:cs typeface="Times New Roman" pitchFamily="18" charset="0"/>
                        </a:rPr>
                        <a:t>Total</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299</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278</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-21</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93,0</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7643,3</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8435,6</a:t>
                      </a:r>
                      <a:endParaRPr lang="ru-RU" sz="140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+792,3</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110,4</a:t>
                      </a:r>
                      <a:endParaRPr lang="ru-RU" sz="1400" dirty="0">
                        <a:latin typeface="Times New Roman" pitchFamily="18" charset="0"/>
                        <a:ea typeface="Calibri"/>
                        <a:cs typeface="Times New Roman" pitchFamily="18" charset="0"/>
                      </a:endParaRPr>
                    </a:p>
                  </a:txBody>
                  <a:tcPr marL="44335" marR="44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857224" y="5143512"/>
            <a:ext cx="4286280" cy="1357322"/>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lvl="0" indent="449263" fontAlgn="base">
              <a:spcBef>
                <a:spcPct val="0"/>
              </a:spcBef>
              <a:spcAft>
                <a:spcPct val="0"/>
              </a:spcAft>
            </a:pPr>
            <a:r>
              <a:rPr lang="ro-RO" sz="1400" b="1" i="1" dirty="0" smtClean="0">
                <a:solidFill>
                  <a:schemeClr val="tx1"/>
                </a:solidFill>
                <a:latin typeface="Times New Roman" pitchFamily="18" charset="0"/>
                <a:ea typeface="Calibri" pitchFamily="34" charset="0"/>
                <a:cs typeface="Times New Roman" pitchFamily="18" charset="0"/>
              </a:rPr>
              <a:t>Locuri vacante, 23 posturi de muncă, inclusiv:</a:t>
            </a:r>
            <a:endParaRPr lang="ru-RU" sz="1400" b="1" i="1" dirty="0" smtClean="0">
              <a:solidFill>
                <a:schemeClr val="tx1"/>
              </a:solidFill>
              <a:latin typeface="Times New Roman" pitchFamily="18" charset="0"/>
              <a:cs typeface="Times New Roman" pitchFamily="18" charset="0"/>
            </a:endParaRPr>
          </a:p>
          <a:p>
            <a:pPr lvl="0" algn="just" eaLnBrk="0" fontAlgn="base" hangingPunct="0">
              <a:spcBef>
                <a:spcPct val="0"/>
              </a:spcBef>
              <a:spcAft>
                <a:spcPct val="0"/>
              </a:spcAft>
              <a:buFontTx/>
              <a:buChar char="•"/>
            </a:pPr>
            <a:r>
              <a:rPr lang="ro-RO" sz="1400" dirty="0" smtClean="0">
                <a:solidFill>
                  <a:schemeClr val="tx1"/>
                </a:solidFill>
                <a:latin typeface="Times New Roman" pitchFamily="18" charset="0"/>
                <a:ea typeface="Calibri" pitchFamily="34" charset="0"/>
                <a:cs typeface="Times New Roman" pitchFamily="18" charset="0"/>
              </a:rPr>
              <a:t>Mecanizatori </a:t>
            </a:r>
            <a:r>
              <a:rPr lang="ro-RO" sz="1400" dirty="0" smtClean="0">
                <a:solidFill>
                  <a:schemeClr val="tx1"/>
                </a:solidFill>
                <a:latin typeface="Times New Roman" pitchFamily="18" charset="0"/>
                <a:ea typeface="Calibri" pitchFamily="34" charset="0"/>
                <a:cs typeface="Times New Roman" pitchFamily="18" charset="0"/>
              </a:rPr>
              <a:t>-</a:t>
            </a:r>
            <a:r>
              <a:rPr lang="en-US" sz="1400" dirty="0" smtClean="0">
                <a:solidFill>
                  <a:schemeClr val="tx1"/>
                </a:solidFill>
                <a:latin typeface="Times New Roman" pitchFamily="18" charset="0"/>
                <a:ea typeface="Calibri" pitchFamily="34" charset="0"/>
                <a:cs typeface="Times New Roman" pitchFamily="18" charset="0"/>
              </a:rPr>
              <a:t> </a:t>
            </a:r>
            <a:r>
              <a:rPr lang="ro-RO" sz="1400" dirty="0" smtClean="0">
                <a:solidFill>
                  <a:schemeClr val="tx1"/>
                </a:solidFill>
                <a:latin typeface="Times New Roman" pitchFamily="18" charset="0"/>
                <a:ea typeface="Calibri" pitchFamily="34" charset="0"/>
                <a:cs typeface="Times New Roman" pitchFamily="18" charset="0"/>
              </a:rPr>
              <a:t>5 </a:t>
            </a:r>
            <a:r>
              <a:rPr lang="ro-RO" sz="1400" dirty="0" smtClean="0">
                <a:solidFill>
                  <a:schemeClr val="tx1"/>
                </a:solidFill>
                <a:latin typeface="Times New Roman" pitchFamily="18" charset="0"/>
                <a:ea typeface="Calibri" pitchFamily="34" charset="0"/>
                <a:cs typeface="Times New Roman" pitchFamily="18" charset="0"/>
              </a:rPr>
              <a:t>unități;</a:t>
            </a:r>
            <a:endParaRPr lang="ru-RU" sz="1400" dirty="0" smtClean="0">
              <a:solidFill>
                <a:schemeClr val="tx1"/>
              </a:solidFill>
              <a:latin typeface="Times New Roman" pitchFamily="18" charset="0"/>
              <a:cs typeface="Times New Roman" pitchFamily="18" charset="0"/>
            </a:endParaRPr>
          </a:p>
          <a:p>
            <a:pPr lvl="0" algn="just" eaLnBrk="0" fontAlgn="base" hangingPunct="0">
              <a:spcBef>
                <a:spcPct val="0"/>
              </a:spcBef>
              <a:spcAft>
                <a:spcPct val="0"/>
              </a:spcAft>
              <a:buFontTx/>
              <a:buChar char="•"/>
            </a:pPr>
            <a:r>
              <a:rPr lang="ro-RO" sz="1400" dirty="0" smtClean="0">
                <a:solidFill>
                  <a:schemeClr val="tx1"/>
                </a:solidFill>
                <a:latin typeface="Times New Roman" pitchFamily="18" charset="0"/>
                <a:ea typeface="Calibri" pitchFamily="34" charset="0"/>
                <a:cs typeface="Times New Roman" pitchFamily="18" charset="0"/>
              </a:rPr>
              <a:t>Muncitori – 15 unități;</a:t>
            </a:r>
            <a:endParaRPr lang="ru-RU" sz="1400" dirty="0" smtClean="0">
              <a:solidFill>
                <a:schemeClr val="tx1"/>
              </a:solidFill>
              <a:latin typeface="Times New Roman" pitchFamily="18" charset="0"/>
              <a:cs typeface="Times New Roman" pitchFamily="18" charset="0"/>
            </a:endParaRPr>
          </a:p>
          <a:p>
            <a:pPr lvl="0" algn="just" eaLnBrk="0" fontAlgn="base" hangingPunct="0">
              <a:spcBef>
                <a:spcPct val="0"/>
              </a:spcBef>
              <a:spcAft>
                <a:spcPct val="0"/>
              </a:spcAft>
              <a:buFontTx/>
              <a:buChar char="•"/>
            </a:pPr>
            <a:r>
              <a:rPr lang="ro-RO" sz="1400" dirty="0" smtClean="0">
                <a:solidFill>
                  <a:schemeClr val="tx1"/>
                </a:solidFill>
                <a:latin typeface="Times New Roman" pitchFamily="18" charset="0"/>
                <a:ea typeface="Calibri" pitchFamily="34" charset="0"/>
                <a:cs typeface="Times New Roman" pitchFamily="18" charset="0"/>
              </a:rPr>
              <a:t>Alte categorii – 3 unități.</a:t>
            </a:r>
            <a:endParaRPr lang="ro-RO" sz="1400" dirty="0" smtClean="0">
              <a:solidFill>
                <a:schemeClr val="tx1"/>
              </a:solidFill>
              <a:latin typeface="Times New Roman" pitchFamily="18" charset="0"/>
              <a:cs typeface="Times New Roman" pitchFamily="18" charset="0"/>
            </a:endParaRPr>
          </a:p>
        </p:txBody>
      </p:sp>
      <p:sp>
        <p:nvSpPr>
          <p:cNvPr id="7" name="Прямоугольник 6"/>
          <p:cNvSpPr/>
          <p:nvPr/>
        </p:nvSpPr>
        <p:spPr>
          <a:xfrm>
            <a:off x="5786446" y="5143512"/>
            <a:ext cx="3143272" cy="1357322"/>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lvl="0" indent="450850" algn="just" fontAlgn="base">
              <a:spcBef>
                <a:spcPct val="0"/>
              </a:spcBef>
              <a:spcAft>
                <a:spcPct val="0"/>
              </a:spcAft>
            </a:pPr>
            <a:r>
              <a:rPr lang="ro-RO" sz="1400" dirty="0" smtClean="0">
                <a:solidFill>
                  <a:schemeClr val="tx1"/>
                </a:solidFill>
                <a:latin typeface="Times New Roman" pitchFamily="18" charset="0"/>
                <a:ea typeface="Calibri" pitchFamily="34" charset="0"/>
                <a:cs typeface="Times New Roman" pitchFamily="18" charset="0"/>
              </a:rPr>
              <a:t>Salariul mediul lunar în anul 2018 a fost  de 7643,3 lei, pentru anul 2019 fiind în creștere cu 792,3, 00 lei constituind  8435,6 lei.</a:t>
            </a:r>
            <a:endParaRPr lang="ro-RO" sz="14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142852"/>
            <a:ext cx="9144000" cy="928694"/>
          </a:xfrm>
        </p:spPr>
        <p:txBody>
          <a:bodyPr>
            <a:normAutofit fontScale="90000"/>
          </a:bodyPr>
          <a:lstStyle/>
          <a:p>
            <a:pPr algn="ctr">
              <a:lnSpc>
                <a:spcPct val="115000"/>
              </a:lnSpc>
              <a:spcAft>
                <a:spcPts val="0"/>
              </a:spcAft>
              <a:tabLst>
                <a:tab pos="3825240" algn="l"/>
              </a:tabLst>
            </a:pPr>
            <a:r>
              <a:rPr lang="ro-RO" sz="2800" b="1" i="1" dirty="0" smtClean="0">
                <a:latin typeface="Times New Roman" pitchFamily="18" charset="0"/>
                <a:ea typeface="Calibri"/>
                <a:cs typeface="Times New Roman" pitchFamily="18" charset="0"/>
              </a:rPr>
              <a:t>Structura veniturile ÎM Regia ,,Exdrupo</a:t>
            </a:r>
            <a:r>
              <a:rPr lang="en-US" sz="2800" b="1" i="1" dirty="0" smtClean="0">
                <a:latin typeface="Times New Roman" pitchFamily="18" charset="0"/>
                <a:ea typeface="Calibri"/>
                <a:cs typeface="Times New Roman" pitchFamily="18" charset="0"/>
              </a:rPr>
              <a:t>”</a:t>
            </a:r>
            <a:r>
              <a:rPr lang="ru-RU" sz="2800" b="1" i="1" dirty="0" smtClean="0">
                <a:latin typeface="Times New Roman" pitchFamily="18" charset="0"/>
                <a:ea typeface="Calibri"/>
                <a:cs typeface="Times New Roman" pitchFamily="18" charset="0"/>
              </a:rPr>
              <a:t/>
            </a:r>
            <a:br>
              <a:rPr lang="ru-RU" sz="2800" b="1" i="1" dirty="0" smtClean="0">
                <a:latin typeface="Times New Roman" pitchFamily="18" charset="0"/>
                <a:ea typeface="Calibri"/>
                <a:cs typeface="Times New Roman" pitchFamily="18" charset="0"/>
              </a:rPr>
            </a:br>
            <a:r>
              <a:rPr lang="en-US" sz="2800" b="1" i="1" dirty="0" smtClean="0">
                <a:latin typeface="Times New Roman" pitchFamily="18" charset="0"/>
                <a:cs typeface="Times New Roman" pitchFamily="18" charset="0"/>
              </a:rPr>
              <a:t> </a:t>
            </a:r>
            <a:endParaRPr lang="ru-RU" sz="2800" b="1" i="1" dirty="0">
              <a:latin typeface="Times New Roman" pitchFamily="18" charset="0"/>
              <a:cs typeface="Times New Roman" pitchFamily="18" charset="0"/>
            </a:endParaRPr>
          </a:p>
        </p:txBody>
      </p:sp>
      <p:sp>
        <p:nvSpPr>
          <p:cNvPr id="6" name="Прямоугольник 5"/>
          <p:cNvSpPr/>
          <p:nvPr/>
        </p:nvSpPr>
        <p:spPr>
          <a:xfrm>
            <a:off x="785786" y="5000636"/>
            <a:ext cx="7286676" cy="785818"/>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o-RO"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Veniturile</a:t>
            </a:r>
            <a:r>
              <a:rPr lang="en-US" sz="1600" dirty="0" smtClean="0">
                <a:solidFill>
                  <a:schemeClr val="tx1"/>
                </a:solidFill>
                <a:latin typeface="Times New Roman" pitchFamily="18" charset="0"/>
                <a:ea typeface="Calibri" pitchFamily="34" charset="0"/>
                <a:cs typeface="Times New Roman" pitchFamily="18" charset="0"/>
              </a:rPr>
              <a:t> </a:t>
            </a:r>
            <a:r>
              <a:rPr lang="ro-RO" sz="1600" dirty="0" smtClean="0">
                <a:solidFill>
                  <a:schemeClr val="tx1"/>
                </a:solidFill>
                <a:latin typeface="Times New Roman" pitchFamily="18" charset="0"/>
                <a:ea typeface="Calibri" pitchFamily="34" charset="0"/>
                <a:cs typeface="Times New Roman" pitchFamily="18" charset="0"/>
              </a:rPr>
              <a:t>din </a:t>
            </a:r>
            <a:r>
              <a:rPr lang="ro-RO" sz="1600" dirty="0" smtClean="0">
                <a:solidFill>
                  <a:schemeClr val="tx1"/>
                </a:solidFill>
                <a:latin typeface="Times New Roman" pitchFamily="18" charset="0"/>
                <a:ea typeface="Calibri" pitchFamily="34" charset="0"/>
                <a:cs typeface="Times New Roman" pitchFamily="18" charset="0"/>
              </a:rPr>
              <a:t>vânzări ocupă cea mai mare pondere din totalul de venituri.</a:t>
            </a:r>
            <a:endParaRPr lang="ru-RU" sz="1600" dirty="0">
              <a:latin typeface="Times New Roman" pitchFamily="18" charset="0"/>
              <a:cs typeface="Times New Roman" pitchFamily="18" charset="0"/>
            </a:endParaRPr>
          </a:p>
        </p:txBody>
      </p:sp>
      <p:graphicFrame>
        <p:nvGraphicFramePr>
          <p:cNvPr id="7" name="Таблица 6"/>
          <p:cNvGraphicFramePr>
            <a:graphicFrameLocks noGrp="1"/>
          </p:cNvGraphicFramePr>
          <p:nvPr/>
        </p:nvGraphicFramePr>
        <p:xfrm>
          <a:off x="500036" y="1357295"/>
          <a:ext cx="8001053" cy="3429026"/>
        </p:xfrm>
        <a:graphic>
          <a:graphicData uri="http://schemas.openxmlformats.org/drawingml/2006/table">
            <a:tbl>
              <a:tblPr/>
              <a:tblGrid>
                <a:gridCol w="1304551"/>
                <a:gridCol w="906504"/>
                <a:gridCol w="1010519"/>
                <a:gridCol w="1317916"/>
                <a:gridCol w="1317916"/>
                <a:gridCol w="1153467"/>
                <a:gridCol w="990180"/>
              </a:tblGrid>
              <a:tr h="623460">
                <a:tc rowSpan="2">
                  <a:txBody>
                    <a:bodyPr/>
                    <a:lstStyle/>
                    <a:p>
                      <a:pPr algn="ctr">
                        <a:lnSpc>
                          <a:spcPct val="115000"/>
                        </a:lnSpc>
                        <a:spcAft>
                          <a:spcPts val="0"/>
                        </a:spcAft>
                        <a:tabLst>
                          <a:tab pos="3825240" algn="l"/>
                        </a:tabLst>
                      </a:pPr>
                      <a:endParaRPr lang="ru-RU" sz="1400" dirty="0">
                        <a:latin typeface="Times New Roman" pitchFamily="18" charset="0"/>
                        <a:ea typeface="Calibri"/>
                        <a:cs typeface="Times New Roman" pitchFamily="18" charset="0"/>
                      </a:endParaRPr>
                    </a:p>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Tipuri de venituri</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Anul 2017</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Anul 2018</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Anul 2019</a:t>
                      </a:r>
                      <a:endParaRPr lang="ru-RU" sz="1400">
                        <a:latin typeface="Times New Roman" pitchFamily="18" charset="0"/>
                        <a:ea typeface="Calibri"/>
                        <a:cs typeface="Times New Roman" pitchFamily="18" charset="0"/>
                      </a:endParaRPr>
                    </a:p>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(până la 31.08.2019)</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11729">
                <a:tc vMerge="1">
                  <a:txBody>
                    <a:bodyPr/>
                    <a:lstStyle/>
                    <a:p>
                      <a:endParaRPr lang="ru-RU"/>
                    </a:p>
                  </a:txBody>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Suma</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Ponderea</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Suma</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Ponderea %</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Suma</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Ponderea %</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460">
                <a:tc>
                  <a:txBody>
                    <a:bodyPr/>
                    <a:lstStyle/>
                    <a:p>
                      <a:pPr>
                        <a:lnSpc>
                          <a:spcPct val="115000"/>
                        </a:lnSpc>
                        <a:spcAft>
                          <a:spcPts val="0"/>
                        </a:spcAft>
                        <a:tabLst>
                          <a:tab pos="3825240" algn="l"/>
                        </a:tabLst>
                      </a:pPr>
                      <a:r>
                        <a:rPr lang="ro-RO" sz="1400" b="1">
                          <a:latin typeface="Times New Roman" pitchFamily="18" charset="0"/>
                          <a:ea typeface="Calibri"/>
                          <a:cs typeface="Times New Roman" pitchFamily="18" charset="0"/>
                        </a:rPr>
                        <a:t>1.Venituri din vânzări</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98 134,7</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99,9</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109 195,2</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99,3</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825240" algn="l"/>
                        </a:tabLst>
                      </a:pPr>
                      <a:r>
                        <a:rPr lang="ro-RO" sz="1400" b="1" dirty="0">
                          <a:latin typeface="Times New Roman" pitchFamily="18" charset="0"/>
                          <a:ea typeface="Calibri"/>
                          <a:cs typeface="Times New Roman" pitchFamily="18" charset="0"/>
                        </a:rPr>
                        <a:t>       62754.3</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825240" algn="l"/>
                        </a:tabLst>
                      </a:pPr>
                      <a:r>
                        <a:rPr lang="ro-RO" sz="1400">
                          <a:latin typeface="Times New Roman" pitchFamily="18" charset="0"/>
                          <a:ea typeface="Calibri"/>
                          <a:cs typeface="Times New Roman" pitchFamily="18" charset="0"/>
                        </a:rPr>
                        <a:t>       </a:t>
                      </a:r>
                      <a:r>
                        <a:rPr lang="ro-RO" sz="1400" b="1">
                          <a:latin typeface="Times New Roman" pitchFamily="18" charset="0"/>
                          <a:ea typeface="Calibri"/>
                          <a:cs typeface="Times New Roman" pitchFamily="18" charset="0"/>
                        </a:rPr>
                        <a:t>94.9%</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460">
                <a:tc>
                  <a:txBody>
                    <a:bodyPr/>
                    <a:lstStyle/>
                    <a:p>
                      <a:pPr>
                        <a:lnSpc>
                          <a:spcPct val="115000"/>
                        </a:lnSpc>
                        <a:spcAft>
                          <a:spcPts val="0"/>
                        </a:spcAft>
                        <a:tabLst>
                          <a:tab pos="3825240" algn="l"/>
                        </a:tabLst>
                      </a:pPr>
                      <a:r>
                        <a:rPr lang="ro-RO" sz="1400" b="1">
                          <a:latin typeface="Times New Roman" pitchFamily="18" charset="0"/>
                          <a:ea typeface="Calibri"/>
                          <a:cs typeface="Times New Roman" pitchFamily="18" charset="0"/>
                        </a:rPr>
                        <a:t>2</a:t>
                      </a:r>
                      <a:r>
                        <a:rPr lang="ro-RO" sz="1400">
                          <a:latin typeface="Times New Roman" pitchFamily="18" charset="0"/>
                          <a:ea typeface="Calibri"/>
                          <a:cs typeface="Times New Roman" pitchFamily="18" charset="0"/>
                        </a:rPr>
                        <a:t>.</a:t>
                      </a:r>
                      <a:r>
                        <a:rPr lang="ro-RO" sz="1400" b="1">
                          <a:latin typeface="Times New Roman" pitchFamily="18" charset="0"/>
                          <a:ea typeface="Calibri"/>
                          <a:cs typeface="Times New Roman" pitchFamily="18" charset="0"/>
                        </a:rPr>
                        <a:t>Alte venituri</a:t>
                      </a:r>
                      <a:r>
                        <a:rPr lang="ro-RO" sz="1400">
                          <a:latin typeface="Times New Roman" pitchFamily="18" charset="0"/>
                          <a:ea typeface="Calibri"/>
                          <a:cs typeface="Times New Roman" pitchFamily="18" charset="0"/>
                        </a:rPr>
                        <a:t> </a:t>
                      </a:r>
                      <a:r>
                        <a:rPr lang="ro-RO" sz="1400" b="1">
                          <a:latin typeface="Times New Roman" pitchFamily="18" charset="0"/>
                          <a:ea typeface="Calibri"/>
                          <a:cs typeface="Times New Roman" pitchFamily="18" charset="0"/>
                        </a:rPr>
                        <a:t>operaționale</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89,6</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0,1</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744,0</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0,7</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604.0</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0.9%</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188">
                <a:tc>
                  <a:txBody>
                    <a:bodyPr/>
                    <a:lstStyle/>
                    <a:p>
                      <a:pPr>
                        <a:lnSpc>
                          <a:spcPct val="115000"/>
                        </a:lnSpc>
                        <a:spcAft>
                          <a:spcPts val="0"/>
                        </a:spcAft>
                        <a:tabLst>
                          <a:tab pos="3825240" algn="l"/>
                        </a:tabLst>
                      </a:pPr>
                      <a:r>
                        <a:rPr lang="ro-RO" sz="1400" b="1" dirty="0">
                          <a:latin typeface="Times New Roman" pitchFamily="18" charset="0"/>
                          <a:ea typeface="Calibri"/>
                          <a:cs typeface="Times New Roman" pitchFamily="18" charset="0"/>
                        </a:rPr>
                        <a:t>3.Venituri din activele </a:t>
                      </a:r>
                      <a:r>
                        <a:rPr lang="ro-RO" sz="1400" b="1" dirty="0" smtClean="0">
                          <a:latin typeface="Times New Roman" pitchFamily="18" charset="0"/>
                          <a:ea typeface="Calibri"/>
                          <a:cs typeface="Times New Roman" pitchFamily="18" charset="0"/>
                        </a:rPr>
                        <a:t>intrate cu </a:t>
                      </a:r>
                      <a:r>
                        <a:rPr lang="ro-RO" sz="1400" b="1" dirty="0">
                          <a:latin typeface="Times New Roman" pitchFamily="18" charset="0"/>
                          <a:ea typeface="Calibri"/>
                          <a:cs typeface="Times New Roman" pitchFamily="18" charset="0"/>
                        </a:rPr>
                        <a:t>titlul gratuit  </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endParaRPr lang="ro-RO"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endParaRPr lang="ro-RO"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2799.4</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4.2%</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9">
                <a:tc>
                  <a:txBody>
                    <a:bodyPr/>
                    <a:lstStyle/>
                    <a:p>
                      <a:pPr>
                        <a:lnSpc>
                          <a:spcPct val="115000"/>
                        </a:lnSpc>
                        <a:spcAft>
                          <a:spcPts val="0"/>
                        </a:spcAft>
                        <a:tabLst>
                          <a:tab pos="3825240" algn="l"/>
                        </a:tabLst>
                      </a:pPr>
                      <a:r>
                        <a:rPr lang="ro-RO" sz="1400" b="1">
                          <a:latin typeface="Times New Roman" pitchFamily="18" charset="0"/>
                          <a:ea typeface="Calibri"/>
                          <a:cs typeface="Times New Roman" pitchFamily="18" charset="0"/>
                        </a:rPr>
                        <a:t>TOTAL</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98 224,3</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100%</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109 939,2</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100%</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66 157.7</a:t>
                      </a:r>
                      <a:endParaRPr lang="ru-RU" sz="140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100%</a:t>
                      </a:r>
                      <a:endParaRPr lang="ru-RU" sz="1400" dirty="0">
                        <a:latin typeface="Times New Roman" pitchFamily="18" charset="0"/>
                        <a:ea typeface="Calibri"/>
                        <a:cs typeface="Times New Roman" pitchFamily="18" charset="0"/>
                      </a:endParaRPr>
                    </a:p>
                  </a:txBody>
                  <a:tcPr marL="47815" marR="47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10334"/>
          </a:xfrm>
        </p:spPr>
        <p:txBody>
          <a:bodyPr>
            <a:normAutofit fontScale="90000"/>
          </a:bodyPr>
          <a:lstStyle/>
          <a:p>
            <a:pPr algn="ctr"/>
            <a:r>
              <a:rPr lang="ro-RO" sz="3200" b="1" i="1" dirty="0" smtClean="0">
                <a:latin typeface="Times New Roman" pitchFamily="18" charset="0"/>
                <a:cs typeface="Times New Roman" pitchFamily="18" charset="0"/>
              </a:rPr>
              <a:t>Structura</a:t>
            </a:r>
            <a:r>
              <a:rPr lang="en-US" sz="3200" b="1" i="1" dirty="0" smtClean="0">
                <a:latin typeface="Times New Roman" pitchFamily="18" charset="0"/>
                <a:cs typeface="Times New Roman" pitchFamily="18" charset="0"/>
              </a:rPr>
              <a:t> </a:t>
            </a:r>
            <a:r>
              <a:rPr lang="ro-RO" sz="3200" b="1" i="1" dirty="0" smtClean="0">
                <a:latin typeface="Times New Roman" pitchFamily="18" charset="0"/>
                <a:cs typeface="Times New Roman" pitchFamily="18" charset="0"/>
              </a:rPr>
              <a:t>cheltuielilor ÎM Regia ,,Exdrupo</a:t>
            </a:r>
            <a:r>
              <a:rPr lang="en-US" sz="3200" b="1" i="1" dirty="0" smtClean="0">
                <a:latin typeface="Times New Roman" pitchFamily="18" charset="0"/>
                <a:cs typeface="Times New Roman" pitchFamily="18" charset="0"/>
              </a:rPr>
              <a:t>”</a:t>
            </a:r>
            <a:endParaRPr lang="ru-RU" sz="3200" dirty="0"/>
          </a:p>
        </p:txBody>
      </p:sp>
      <p:sp>
        <p:nvSpPr>
          <p:cNvPr id="4" name="Прямоугольник 3"/>
          <p:cNvSpPr/>
          <p:nvPr/>
        </p:nvSpPr>
        <p:spPr>
          <a:xfrm>
            <a:off x="785786" y="5214950"/>
            <a:ext cx="7715304" cy="1285884"/>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indent="450850" fontAlgn="base">
              <a:spcBef>
                <a:spcPct val="0"/>
              </a:spcBef>
              <a:spcAft>
                <a:spcPct val="0"/>
              </a:spcAft>
              <a:tabLst>
                <a:tab pos="3825875" algn="l"/>
              </a:tabLst>
            </a:pPr>
            <a:r>
              <a:rPr lang="ro-RO" dirty="0" smtClean="0">
                <a:solidFill>
                  <a:schemeClr val="tx1"/>
                </a:solidFill>
                <a:latin typeface="Times New Roman" pitchFamily="18" charset="0"/>
                <a:ea typeface="Calibri" pitchFamily="34" charset="0"/>
                <a:cs typeface="Times New Roman" pitchFamily="18" charset="0"/>
              </a:rPr>
              <a:t>Reieșind din specificul activității, cea mai mare pondere din structura cheltuielilor o deține costul vânzărilor, cheltuielile administrative ocupă ponderea între 11,1%-13% în perioada analizată și alte cheltuieli  ocupă o pondere nesemnificativă din totalul de cheltuieli.</a:t>
            </a:r>
            <a:endParaRPr lang="ru-RU" sz="800" dirty="0" smtClean="0">
              <a:solidFill>
                <a:schemeClr val="tx1"/>
              </a:solidFill>
              <a:latin typeface="Times New Roman" pitchFamily="18" charset="0"/>
              <a:cs typeface="Times New Roman" pitchFamily="18" charset="0"/>
            </a:endParaRPr>
          </a:p>
        </p:txBody>
      </p:sp>
      <p:graphicFrame>
        <p:nvGraphicFramePr>
          <p:cNvPr id="6" name="Таблица 5"/>
          <p:cNvGraphicFramePr>
            <a:graphicFrameLocks noGrp="1"/>
          </p:cNvGraphicFramePr>
          <p:nvPr/>
        </p:nvGraphicFramePr>
        <p:xfrm>
          <a:off x="642909" y="1571613"/>
          <a:ext cx="7858182" cy="3411747"/>
        </p:xfrm>
        <a:graphic>
          <a:graphicData uri="http://schemas.openxmlformats.org/drawingml/2006/table">
            <a:tbl>
              <a:tblPr/>
              <a:tblGrid>
                <a:gridCol w="1485667"/>
                <a:gridCol w="968858"/>
                <a:gridCol w="1028681"/>
                <a:gridCol w="1050882"/>
                <a:gridCol w="1050882"/>
                <a:gridCol w="1136606"/>
                <a:gridCol w="1136606"/>
              </a:tblGrid>
              <a:tr h="730255">
                <a:tc rowSpan="2">
                  <a:txBody>
                    <a:bodyPr/>
                    <a:lstStyle/>
                    <a:p>
                      <a:pPr algn="ctr">
                        <a:lnSpc>
                          <a:spcPct val="115000"/>
                        </a:lnSpc>
                        <a:spcAft>
                          <a:spcPts val="0"/>
                        </a:spcAft>
                        <a:tabLst>
                          <a:tab pos="3825240" algn="l"/>
                        </a:tabLst>
                      </a:pPr>
                      <a:endParaRPr lang="ru-RU" sz="1400" dirty="0">
                        <a:latin typeface="Times New Roman" pitchFamily="18" charset="0"/>
                        <a:ea typeface="Calibri"/>
                        <a:cs typeface="Times New Roman" pitchFamily="18" charset="0"/>
                      </a:endParaRPr>
                    </a:p>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Tipuri de cheltuieli</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Anul 2017</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Anul 2018</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Anul 2019</a:t>
                      </a:r>
                      <a:endParaRPr lang="ru-RU" sz="1400" dirty="0">
                        <a:latin typeface="Times New Roman" pitchFamily="18" charset="0"/>
                        <a:ea typeface="Calibri"/>
                        <a:cs typeface="Times New Roman" pitchFamily="18" charset="0"/>
                      </a:endParaRPr>
                    </a:p>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(până la 31.08.2019)</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65127">
                <a:tc vMerge="1">
                  <a:txBody>
                    <a:bodyPr/>
                    <a:lstStyle/>
                    <a:p>
                      <a:endParaRPr lang="ru-RU"/>
                    </a:p>
                  </a:txBody>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Suma </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Ponderea %</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Suma</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Ponderea %</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Suma</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Ponderea %</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7">
                <a:tc>
                  <a:txBody>
                    <a:bodyPr/>
                    <a:lstStyle/>
                    <a:p>
                      <a:pPr>
                        <a:lnSpc>
                          <a:spcPct val="115000"/>
                        </a:lnSpc>
                        <a:spcAft>
                          <a:spcPts val="0"/>
                        </a:spcAft>
                        <a:tabLst>
                          <a:tab pos="3825240" algn="l"/>
                        </a:tabLst>
                      </a:pPr>
                      <a:r>
                        <a:rPr lang="ro-RO" sz="1400">
                          <a:latin typeface="Times New Roman" pitchFamily="18" charset="0"/>
                          <a:ea typeface="Calibri"/>
                          <a:cs typeface="Times New Roman" pitchFamily="18" charset="0"/>
                        </a:rPr>
                        <a:t>Costul vînzărilor</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95 711,0</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83,0%</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104 506,1</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87,8%</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59003.6</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86.7%</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255">
                <a:tc>
                  <a:txBody>
                    <a:bodyPr/>
                    <a:lstStyle/>
                    <a:p>
                      <a:pPr>
                        <a:lnSpc>
                          <a:spcPct val="115000"/>
                        </a:lnSpc>
                        <a:spcAft>
                          <a:spcPts val="0"/>
                        </a:spcAft>
                        <a:tabLst>
                          <a:tab pos="3825240" algn="l"/>
                        </a:tabLst>
                      </a:pPr>
                      <a:r>
                        <a:rPr lang="ro-RO" sz="1400">
                          <a:latin typeface="Times New Roman" pitchFamily="18" charset="0"/>
                          <a:ea typeface="Calibri"/>
                          <a:cs typeface="Times New Roman" pitchFamily="18" charset="0"/>
                        </a:rPr>
                        <a:t>Cheltuieli generale și administrative </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14 934,2</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13%</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13 257,8</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11,1%</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8730.0</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12.8%</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255">
                <a:tc>
                  <a:txBody>
                    <a:bodyPr/>
                    <a:lstStyle/>
                    <a:p>
                      <a:pPr>
                        <a:lnSpc>
                          <a:spcPct val="115000"/>
                        </a:lnSpc>
                        <a:spcAft>
                          <a:spcPts val="0"/>
                        </a:spcAft>
                        <a:tabLst>
                          <a:tab pos="3825240" algn="l"/>
                        </a:tabLst>
                      </a:pPr>
                      <a:r>
                        <a:rPr lang="ro-RO" sz="1400" dirty="0">
                          <a:latin typeface="Times New Roman" pitchFamily="18" charset="0"/>
                          <a:ea typeface="Calibri"/>
                          <a:cs typeface="Times New Roman" pitchFamily="18" charset="0"/>
                        </a:rPr>
                        <a:t>Alte cheltuieli </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4 690,8</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4,0</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1 343,6</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1,1%</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322.2</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dirty="0">
                          <a:latin typeface="Times New Roman" pitchFamily="18" charset="0"/>
                          <a:ea typeface="Calibri"/>
                          <a:cs typeface="Times New Roman" pitchFamily="18" charset="0"/>
                        </a:rPr>
                        <a:t>0.5%</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7">
                <a:tc>
                  <a:txBody>
                    <a:bodyPr/>
                    <a:lstStyle/>
                    <a:p>
                      <a:pPr>
                        <a:lnSpc>
                          <a:spcPct val="115000"/>
                        </a:lnSpc>
                        <a:spcAft>
                          <a:spcPts val="0"/>
                        </a:spcAft>
                        <a:tabLst>
                          <a:tab pos="3825240" algn="l"/>
                        </a:tabLst>
                      </a:pPr>
                      <a:r>
                        <a:rPr lang="ro-RO" sz="1400" b="1">
                          <a:latin typeface="Times New Roman" pitchFamily="18" charset="0"/>
                          <a:ea typeface="Calibri"/>
                          <a:cs typeface="Times New Roman" pitchFamily="18" charset="0"/>
                        </a:rPr>
                        <a:t>TOTAL</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115 336,1</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100%</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119 107,5</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a:latin typeface="Times New Roman" pitchFamily="18" charset="0"/>
                          <a:ea typeface="Calibri"/>
                          <a:cs typeface="Times New Roman" pitchFamily="18" charset="0"/>
                        </a:rPr>
                        <a:t>100%</a:t>
                      </a:r>
                      <a:endParaRPr lang="ru-RU" sz="140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68055.8</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b="1" dirty="0">
                          <a:latin typeface="Times New Roman" pitchFamily="18" charset="0"/>
                          <a:ea typeface="Calibri"/>
                          <a:cs typeface="Times New Roman" pitchFamily="18" charset="0"/>
                        </a:rPr>
                        <a:t>100%</a:t>
                      </a:r>
                      <a:endParaRPr lang="ru-RU" sz="1400" dirty="0">
                        <a:latin typeface="Times New Roman" pitchFamily="18" charset="0"/>
                        <a:ea typeface="Calibri"/>
                        <a:cs typeface="Times New Roman" pitchFamily="18" charset="0"/>
                      </a:endParaRPr>
                    </a:p>
                  </a:txBody>
                  <a:tcPr marL="51669" marR="51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305800" cy="928694"/>
          </a:xfrm>
        </p:spPr>
        <p:txBody>
          <a:bodyPr>
            <a:noAutofit/>
          </a:bodyPr>
          <a:lstStyle/>
          <a:p>
            <a:pPr algn="ctr"/>
            <a:r>
              <a:rPr lang="ro-RO" sz="2000" b="1" i="1" dirty="0" smtClean="0">
                <a:latin typeface="Times New Roman" pitchFamily="18" charset="0"/>
                <a:cs typeface="Times New Roman" pitchFamily="18" charset="0"/>
              </a:rPr>
              <a:t>Informația privind rezultatul financiar pentru anul 2019( perioada I-VIII)</a:t>
            </a:r>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r>
              <a:rPr lang="ro-RO" sz="2000" b="1" i="1" dirty="0" smtClean="0">
                <a:latin typeface="Times New Roman" pitchFamily="18" charset="0"/>
                <a:cs typeface="Times New Roman" pitchFamily="18" charset="0"/>
              </a:rPr>
              <a:t>în comparație cu anii precedenți</a:t>
            </a:r>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endParaRPr lang="ru-RU" sz="2000" b="1" i="1" dirty="0">
              <a:latin typeface="Times New Roman" pitchFamily="18" charset="0"/>
              <a:cs typeface="Times New Roman" pitchFamily="18" charset="0"/>
            </a:endParaRPr>
          </a:p>
        </p:txBody>
      </p:sp>
      <p:sp>
        <p:nvSpPr>
          <p:cNvPr id="4" name="Прямоугольник 3"/>
          <p:cNvSpPr/>
          <p:nvPr/>
        </p:nvSpPr>
        <p:spPr>
          <a:xfrm>
            <a:off x="642910" y="4357694"/>
            <a:ext cx="8001056" cy="14287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lvl="0" indent="449263" algn="just" eaLnBrk="0" fontAlgn="base" hangingPunct="0">
              <a:spcBef>
                <a:spcPct val="0"/>
              </a:spcBef>
              <a:spcAft>
                <a:spcPct val="0"/>
              </a:spcAft>
            </a:pPr>
            <a:r>
              <a:rPr lang="ro-RO" dirty="0" smtClean="0">
                <a:solidFill>
                  <a:schemeClr val="tx1"/>
                </a:solidFill>
                <a:latin typeface="Times New Roman" pitchFamily="18" charset="0"/>
                <a:ea typeface="Calibri" pitchFamily="34" charset="0"/>
                <a:cs typeface="Times New Roman" pitchFamily="18" charset="0"/>
              </a:rPr>
              <a:t>Entitatea pe parcursul anului 2019 a  minimizat cheltuielile operaționale  pentru a </a:t>
            </a:r>
            <a:r>
              <a:rPr lang="ro-RO" dirty="0" smtClean="0">
                <a:solidFill>
                  <a:schemeClr val="tx1"/>
                </a:solidFill>
                <a:latin typeface="Calibri"/>
                <a:ea typeface="Calibri" pitchFamily="34" charset="0"/>
                <a:cs typeface="Times New Roman" pitchFamily="18" charset="0"/>
              </a:rPr>
              <a:t>î</a:t>
            </a:r>
            <a:r>
              <a:rPr lang="ro-RO" dirty="0" smtClean="0">
                <a:solidFill>
                  <a:schemeClr val="tx1"/>
                </a:solidFill>
                <a:latin typeface="Times New Roman" pitchFamily="18" charset="0"/>
                <a:ea typeface="Calibri" pitchFamily="34" charset="0"/>
                <a:cs typeface="Times New Roman" pitchFamily="18" charset="0"/>
              </a:rPr>
              <a:t>mbunătăți situația economico-financiară, astfel, rezultatul din activitate profit/pierdere la finele lunii august este de (1</a:t>
            </a:r>
            <a:r>
              <a:rPr lang="ro-RO" dirty="0" smtClean="0">
                <a:solidFill>
                  <a:schemeClr val="tx1"/>
                </a:solidFill>
                <a:latin typeface="Calibri"/>
                <a:ea typeface="Calibri" pitchFamily="34" charset="0"/>
                <a:cs typeface="Times New Roman" pitchFamily="18" charset="0"/>
              </a:rPr>
              <a:t> </a:t>
            </a:r>
            <a:r>
              <a:rPr lang="ro-RO" dirty="0" smtClean="0">
                <a:solidFill>
                  <a:schemeClr val="tx1"/>
                </a:solidFill>
                <a:latin typeface="Times New Roman" pitchFamily="18" charset="0"/>
                <a:ea typeface="Calibri" pitchFamily="34" charset="0"/>
                <a:cs typeface="Times New Roman" pitchFamily="18" charset="0"/>
              </a:rPr>
              <a:t>898,1) având o </a:t>
            </a:r>
            <a:r>
              <a:rPr lang="ro-RO" dirty="0" smtClean="0">
                <a:solidFill>
                  <a:schemeClr val="tx1"/>
                </a:solidFill>
                <a:latin typeface="Calibri"/>
                <a:ea typeface="Calibri" pitchFamily="34" charset="0"/>
                <a:cs typeface="Times New Roman" pitchFamily="18" charset="0"/>
              </a:rPr>
              <a:t>î</a:t>
            </a:r>
            <a:r>
              <a:rPr lang="ro-RO" dirty="0" smtClean="0">
                <a:solidFill>
                  <a:schemeClr val="tx1"/>
                </a:solidFill>
                <a:latin typeface="Times New Roman" pitchFamily="18" charset="0"/>
                <a:ea typeface="Calibri" pitchFamily="34" charset="0"/>
                <a:cs typeface="Times New Roman" pitchFamily="18" charset="0"/>
              </a:rPr>
              <a:t>mbunătățire considerabilă </a:t>
            </a:r>
            <a:r>
              <a:rPr lang="ro-RO" dirty="0" smtClean="0">
                <a:solidFill>
                  <a:schemeClr val="tx1"/>
                </a:solidFill>
                <a:latin typeface="Calibri"/>
                <a:ea typeface="Calibri" pitchFamily="34" charset="0"/>
                <a:cs typeface="Times New Roman" pitchFamily="18" charset="0"/>
              </a:rPr>
              <a:t>î</a:t>
            </a:r>
            <a:r>
              <a:rPr lang="ro-RO" dirty="0" smtClean="0">
                <a:solidFill>
                  <a:schemeClr val="tx1"/>
                </a:solidFill>
                <a:latin typeface="Times New Roman" pitchFamily="18" charset="0"/>
                <a:ea typeface="Calibri" pitchFamily="34" charset="0"/>
                <a:cs typeface="Times New Roman" pitchFamily="18" charset="0"/>
              </a:rPr>
              <a:t>n comparație cu precedenți.</a:t>
            </a:r>
            <a:endParaRPr lang="ro-RO" sz="2400" dirty="0" smtClean="0">
              <a:solidFill>
                <a:schemeClr val="tx1"/>
              </a:solidFill>
              <a:latin typeface="Arial" pitchFamily="34" charset="0"/>
              <a:cs typeface="Arial" pitchFamily="34" charset="0"/>
            </a:endParaRPr>
          </a:p>
        </p:txBody>
      </p:sp>
      <p:graphicFrame>
        <p:nvGraphicFramePr>
          <p:cNvPr id="6" name="Таблица 5"/>
          <p:cNvGraphicFramePr>
            <a:graphicFrameLocks noGrp="1"/>
          </p:cNvGraphicFramePr>
          <p:nvPr/>
        </p:nvGraphicFramePr>
        <p:xfrm>
          <a:off x="642910" y="1500174"/>
          <a:ext cx="8001056" cy="2714643"/>
        </p:xfrm>
        <a:graphic>
          <a:graphicData uri="http://schemas.openxmlformats.org/drawingml/2006/table">
            <a:tbl>
              <a:tblPr/>
              <a:tblGrid>
                <a:gridCol w="2875552"/>
                <a:gridCol w="1591232"/>
                <a:gridCol w="1767136"/>
                <a:gridCol w="1767136"/>
              </a:tblGrid>
              <a:tr h="603254">
                <a:tc>
                  <a:txBody>
                    <a:bodyPr/>
                    <a:lstStyle/>
                    <a:p>
                      <a:pPr algn="ctr">
                        <a:lnSpc>
                          <a:spcPct val="115000"/>
                        </a:lnSpc>
                        <a:spcAft>
                          <a:spcPts val="0"/>
                        </a:spcAft>
                      </a:pPr>
                      <a:r>
                        <a:rPr lang="ro-RO" sz="1400" b="1" dirty="0">
                          <a:latin typeface="Times New Roman" pitchFamily="18" charset="0"/>
                          <a:ea typeface="Calibri"/>
                          <a:cs typeface="Times New Roman" pitchFamily="18" charset="0"/>
                        </a:rPr>
                        <a:t>Indicatori</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Anul 2017</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dirty="0">
                          <a:latin typeface="Times New Roman" pitchFamily="18" charset="0"/>
                          <a:ea typeface="Calibri"/>
                          <a:cs typeface="Times New Roman" pitchFamily="18" charset="0"/>
                        </a:rPr>
                        <a:t>Anul 2018</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b="1">
                          <a:latin typeface="Times New Roman" pitchFamily="18" charset="0"/>
                          <a:ea typeface="Calibri"/>
                          <a:cs typeface="Times New Roman" pitchFamily="18" charset="0"/>
                        </a:rPr>
                        <a:t>Anul 2019</a:t>
                      </a:r>
                      <a:endParaRPr lang="ru-RU" sz="1400">
                        <a:latin typeface="Times New Roman" pitchFamily="18" charset="0"/>
                        <a:ea typeface="Calibri"/>
                        <a:cs typeface="Times New Roman" pitchFamily="18" charset="0"/>
                      </a:endParaRPr>
                    </a:p>
                    <a:p>
                      <a:pPr algn="ctr">
                        <a:lnSpc>
                          <a:spcPct val="115000"/>
                        </a:lnSpc>
                        <a:spcAft>
                          <a:spcPts val="0"/>
                        </a:spcAft>
                      </a:pPr>
                      <a:r>
                        <a:rPr lang="ro-RO" sz="1400">
                          <a:latin typeface="Times New Roman" pitchFamily="18" charset="0"/>
                          <a:ea typeface="Calibri"/>
                          <a:cs typeface="Times New Roman" pitchFamily="18" charset="0"/>
                        </a:rPr>
                        <a:t>(ianuarie-august)</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ro-RO" sz="1400" b="1">
                          <a:latin typeface="Times New Roman" pitchFamily="18" charset="0"/>
                          <a:ea typeface="Calibri"/>
                          <a:cs typeface="Times New Roman" pitchFamily="18" charset="0"/>
                        </a:rPr>
                        <a:t>Venituri totale</a:t>
                      </a:r>
                      <a:r>
                        <a:rPr lang="ro-RO" sz="1400">
                          <a:latin typeface="Times New Roman" pitchFamily="18" charset="0"/>
                          <a:ea typeface="Calibri"/>
                          <a:cs typeface="Times New Roman" pitchFamily="18" charset="0"/>
                        </a:rPr>
                        <a:t>, inclusiv:</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98 224,3</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109 939,2</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66 157,7</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254">
                <a:tc>
                  <a:txBody>
                    <a:bodyPr/>
                    <a:lstStyle/>
                    <a:p>
                      <a:pPr>
                        <a:lnSpc>
                          <a:spcPct val="115000"/>
                        </a:lnSpc>
                        <a:spcAft>
                          <a:spcPts val="0"/>
                        </a:spcAft>
                      </a:pPr>
                      <a:r>
                        <a:rPr lang="ro-RO" sz="1400" dirty="0">
                          <a:latin typeface="Times New Roman" pitchFamily="18" charset="0"/>
                          <a:ea typeface="Calibri"/>
                          <a:cs typeface="Times New Roman" pitchFamily="18" charset="0"/>
                        </a:rPr>
                        <a:t>-venituri intrate cu titlul gratuit</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400">
                        <a:latin typeface="Times New Roman" pitchFamily="18" charset="0"/>
                        <a:ea typeface="Calibri"/>
                        <a:cs typeface="Times New Roman" pitchFamily="18" charset="0"/>
                      </a:endParaRPr>
                    </a:p>
                    <a:p>
                      <a:pPr algn="ctr">
                        <a:lnSpc>
                          <a:spcPct val="115000"/>
                        </a:lnSpc>
                        <a:spcAft>
                          <a:spcPts val="0"/>
                        </a:spcAft>
                      </a:pPr>
                      <a:r>
                        <a:rPr lang="ro-RO" sz="1400">
                          <a:latin typeface="Times New Roman" pitchFamily="18" charset="0"/>
                          <a:ea typeface="Calibri"/>
                          <a:cs typeface="Times New Roman" pitchFamily="18" charset="0"/>
                        </a:rPr>
                        <a:t>-</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o-RO" sz="1400" dirty="0">
                        <a:latin typeface="Times New Roman" pitchFamily="18" charset="0"/>
                        <a:ea typeface="Calibri"/>
                        <a:cs typeface="Times New Roman" pitchFamily="18" charset="0"/>
                      </a:endParaRPr>
                    </a:p>
                    <a:p>
                      <a:pPr algn="ctr">
                        <a:lnSpc>
                          <a:spcPct val="115000"/>
                        </a:lnSpc>
                        <a:spcAft>
                          <a:spcPts val="0"/>
                        </a:spcAft>
                      </a:pPr>
                      <a:r>
                        <a:rPr lang="ro-RO" sz="1400" dirty="0">
                          <a:latin typeface="Times New Roman" pitchFamily="18" charset="0"/>
                          <a:ea typeface="Calibri"/>
                          <a:cs typeface="Times New Roman" pitchFamily="18" charset="0"/>
                        </a:rPr>
                        <a:t>2 799,4</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27">
                <a:tc>
                  <a:txBody>
                    <a:bodyPr/>
                    <a:lstStyle/>
                    <a:p>
                      <a:pPr>
                        <a:lnSpc>
                          <a:spcPct val="115000"/>
                        </a:lnSpc>
                        <a:spcAft>
                          <a:spcPts val="0"/>
                        </a:spcAft>
                      </a:pPr>
                      <a:r>
                        <a:rPr lang="ro-RO" sz="1400" b="1">
                          <a:latin typeface="Times New Roman" pitchFamily="18" charset="0"/>
                          <a:ea typeface="Calibri"/>
                          <a:cs typeface="Times New Roman" pitchFamily="18" charset="0"/>
                        </a:rPr>
                        <a:t>Cheltuieli totale</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3825240" algn="l"/>
                        </a:tabLst>
                      </a:pPr>
                      <a:r>
                        <a:rPr lang="ro-RO" sz="1400">
                          <a:latin typeface="Times New Roman" pitchFamily="18" charset="0"/>
                          <a:ea typeface="Calibri"/>
                          <a:cs typeface="Times New Roman" pitchFamily="18" charset="0"/>
                        </a:rPr>
                        <a:t>115 336,1</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a:latin typeface="Times New Roman" pitchFamily="18" charset="0"/>
                          <a:ea typeface="Calibri"/>
                          <a:cs typeface="Times New Roman" pitchFamily="18" charset="0"/>
                        </a:rPr>
                        <a:t>119 107,5</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400" dirty="0">
                          <a:latin typeface="Times New Roman" pitchFamily="18" charset="0"/>
                          <a:ea typeface="Calibri"/>
                          <a:cs typeface="Times New Roman" pitchFamily="18" charset="0"/>
                        </a:rPr>
                        <a:t>68 055,8</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4881">
                <a:tc>
                  <a:txBody>
                    <a:bodyPr/>
                    <a:lstStyle/>
                    <a:p>
                      <a:pPr>
                        <a:lnSpc>
                          <a:spcPct val="115000"/>
                        </a:lnSpc>
                        <a:spcAft>
                          <a:spcPts val="0"/>
                        </a:spcAft>
                      </a:pPr>
                      <a:endParaRPr lang="ro-RO" sz="1400">
                        <a:latin typeface="Times New Roman" pitchFamily="18" charset="0"/>
                        <a:ea typeface="Calibri"/>
                        <a:cs typeface="Times New Roman" pitchFamily="18" charset="0"/>
                      </a:endParaRPr>
                    </a:p>
                    <a:p>
                      <a:pPr>
                        <a:lnSpc>
                          <a:spcPct val="115000"/>
                        </a:lnSpc>
                        <a:spcAft>
                          <a:spcPts val="0"/>
                        </a:spcAft>
                      </a:pPr>
                      <a:r>
                        <a:rPr lang="ro-RO" sz="1400" b="1">
                          <a:latin typeface="Times New Roman" pitchFamily="18" charset="0"/>
                          <a:ea typeface="Calibri"/>
                          <a:cs typeface="Times New Roman" pitchFamily="18" charset="0"/>
                        </a:rPr>
                        <a:t>Rezultatul din activitate profit/pierderi</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400">
                        <a:latin typeface="Times New Roman" pitchFamily="18" charset="0"/>
                        <a:ea typeface="Calibri"/>
                        <a:cs typeface="Times New Roman" pitchFamily="18" charset="0"/>
                      </a:endParaRPr>
                    </a:p>
                    <a:p>
                      <a:pPr algn="ctr">
                        <a:lnSpc>
                          <a:spcPct val="115000"/>
                        </a:lnSpc>
                        <a:spcAft>
                          <a:spcPts val="0"/>
                        </a:spcAft>
                      </a:pPr>
                      <a:r>
                        <a:rPr lang="ro-RO" sz="1400" b="1">
                          <a:latin typeface="Times New Roman" pitchFamily="18" charset="0"/>
                          <a:ea typeface="Calibri"/>
                          <a:cs typeface="Times New Roman" pitchFamily="18" charset="0"/>
                        </a:rPr>
                        <a:t>-17 111,8</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400">
                        <a:latin typeface="Times New Roman" pitchFamily="18" charset="0"/>
                        <a:ea typeface="Calibri"/>
                        <a:cs typeface="Times New Roman" pitchFamily="18" charset="0"/>
                      </a:endParaRPr>
                    </a:p>
                    <a:p>
                      <a:pPr algn="ctr">
                        <a:lnSpc>
                          <a:spcPct val="115000"/>
                        </a:lnSpc>
                        <a:spcAft>
                          <a:spcPts val="0"/>
                        </a:spcAft>
                      </a:pPr>
                      <a:r>
                        <a:rPr lang="ro-RO" sz="1400" b="1">
                          <a:latin typeface="Times New Roman" pitchFamily="18" charset="0"/>
                          <a:ea typeface="Calibri"/>
                          <a:cs typeface="Times New Roman" pitchFamily="18" charset="0"/>
                        </a:rPr>
                        <a:t>-9 168,3</a:t>
                      </a:r>
                      <a:endParaRPr lang="ru-RU" sz="140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400" dirty="0">
                        <a:latin typeface="Times New Roman" pitchFamily="18" charset="0"/>
                        <a:ea typeface="Calibri"/>
                        <a:cs typeface="Times New Roman" pitchFamily="18" charset="0"/>
                      </a:endParaRPr>
                    </a:p>
                    <a:p>
                      <a:pPr algn="ctr">
                        <a:lnSpc>
                          <a:spcPct val="115000"/>
                        </a:lnSpc>
                        <a:spcAft>
                          <a:spcPts val="0"/>
                        </a:spcAft>
                      </a:pPr>
                      <a:r>
                        <a:rPr lang="ro-RO" sz="1400" b="1" dirty="0">
                          <a:latin typeface="Times New Roman" pitchFamily="18" charset="0"/>
                          <a:ea typeface="Calibri"/>
                          <a:cs typeface="Times New Roman" pitchFamily="18" charset="0"/>
                        </a:rPr>
                        <a:t>-1 898,1</a:t>
                      </a:r>
                      <a:endParaRPr lang="ru-RU" sz="1400" dirty="0">
                        <a:latin typeface="Times New Roman" pitchFamily="18" charset="0"/>
                        <a:ea typeface="Calibri"/>
                        <a:cs typeface="Times New Roman" pitchFamily="18" charset="0"/>
                      </a:endParaRPr>
                    </a:p>
                  </a:txBody>
                  <a:tcPr marL="60562" marR="60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62966" cy="1214446"/>
          </a:xfrm>
        </p:spPr>
        <p:txBody>
          <a:bodyPr>
            <a:noAutofit/>
          </a:bodyPr>
          <a:lstStyle/>
          <a:p>
            <a:pPr algn="ctr"/>
            <a:r>
              <a:rPr lang="ro-RO" sz="2400" b="1" i="1" dirty="0" smtClean="0">
                <a:latin typeface="Times New Roman" pitchFamily="18" charset="0"/>
                <a:cs typeface="Times New Roman" pitchFamily="18" charset="0"/>
              </a:rPr>
              <a:t/>
            </a:r>
            <a:br>
              <a:rPr lang="ro-RO" sz="2400" b="1"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
            </a:r>
            <a:br>
              <a:rPr lang="ro-RO" sz="2400" b="1"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
            </a:r>
            <a:br>
              <a:rPr lang="ro-RO" sz="2400" b="1"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
            </a:r>
            <a:br>
              <a:rPr lang="ro-RO" sz="2400" b="1"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
            </a:r>
            <a:br>
              <a:rPr lang="ro-RO" sz="2400" b="1"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
            </a:r>
            <a:br>
              <a:rPr lang="ro-RO" sz="2400" b="1"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Datoriile și creanțele ÎM Regia ,,Exdrupo”</a:t>
            </a:r>
            <a:r>
              <a:rPr lang="ru-RU" sz="2400" i="1" dirty="0" smtClean="0">
                <a:latin typeface="Times New Roman" pitchFamily="18" charset="0"/>
                <a:cs typeface="Times New Roman" pitchFamily="18" charset="0"/>
              </a:rPr>
              <a:t/>
            </a:r>
            <a:br>
              <a:rPr lang="ru-RU" sz="2400" i="1" dirty="0" smtClean="0">
                <a:latin typeface="Times New Roman" pitchFamily="18" charset="0"/>
                <a:cs typeface="Times New Roman" pitchFamily="18" charset="0"/>
              </a:rPr>
            </a:br>
            <a:r>
              <a:rPr lang="ro-RO" sz="2400" b="1" i="1" dirty="0" smtClean="0">
                <a:latin typeface="Times New Roman" pitchFamily="18" charset="0"/>
                <a:cs typeface="Times New Roman" pitchFamily="18" charset="0"/>
              </a:rPr>
              <a:t>31.08.2019</a:t>
            </a:r>
            <a:r>
              <a:rPr lang="ru-RU" sz="2400" i="1" dirty="0" smtClean="0">
                <a:latin typeface="Times New Roman" pitchFamily="18" charset="0"/>
                <a:cs typeface="Times New Roman" pitchFamily="18" charset="0"/>
              </a:rPr>
              <a:t/>
            </a:r>
            <a:br>
              <a:rPr lang="ru-RU" sz="2400" i="1" dirty="0" smtClean="0">
                <a:latin typeface="Times New Roman" pitchFamily="18" charset="0"/>
                <a:cs typeface="Times New Roman" pitchFamily="18" charset="0"/>
              </a:rPr>
            </a:br>
            <a:endParaRPr lang="ru-RU" sz="2400" i="1"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428596" y="1142985"/>
          <a:ext cx="8429684" cy="4587314"/>
        </p:xfrm>
        <a:graphic>
          <a:graphicData uri="http://schemas.openxmlformats.org/drawingml/2006/table">
            <a:tbl>
              <a:tblPr/>
              <a:tblGrid>
                <a:gridCol w="473511"/>
                <a:gridCol w="2380173"/>
                <a:gridCol w="1432596"/>
                <a:gridCol w="2871306"/>
                <a:gridCol w="1272098"/>
              </a:tblGrid>
              <a:tr h="264223">
                <a:tc rowSpan="2">
                  <a:txBody>
                    <a:bodyPr/>
                    <a:lstStyle/>
                    <a:p>
                      <a:pPr algn="ctr">
                        <a:lnSpc>
                          <a:spcPct val="150000"/>
                        </a:lnSpc>
                        <a:spcAft>
                          <a:spcPts val="0"/>
                        </a:spcAft>
                      </a:pPr>
                      <a:r>
                        <a:rPr lang="ro-RO" sz="1000" b="1" dirty="0">
                          <a:latin typeface="Times New Roman"/>
                          <a:ea typeface="Calibri"/>
                          <a:cs typeface="Times New Roman"/>
                        </a:rPr>
                        <a:t>Nr.</a:t>
                      </a:r>
                      <a:endParaRPr lang="ru-RU" sz="900" dirty="0">
                        <a:latin typeface="Calibri"/>
                        <a:ea typeface="Calibri"/>
                        <a:cs typeface="Times New Roman"/>
                      </a:endParaRPr>
                    </a:p>
                    <a:p>
                      <a:pPr algn="ctr">
                        <a:lnSpc>
                          <a:spcPct val="150000"/>
                        </a:lnSpc>
                        <a:spcAft>
                          <a:spcPts val="0"/>
                        </a:spcAft>
                      </a:pPr>
                      <a:r>
                        <a:rPr lang="ro-RO" sz="1000" b="1" dirty="0">
                          <a:latin typeface="Times New Roman"/>
                          <a:ea typeface="Calibri"/>
                          <a:cs typeface="Times New Roman"/>
                        </a:rPr>
                        <a:t>d/o</a:t>
                      </a:r>
                      <a:endParaRPr lang="ru-RU" sz="900" dirty="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ro-RO" sz="1200" b="1" dirty="0">
                          <a:latin typeface="Times New Roman" pitchFamily="18" charset="0"/>
                          <a:ea typeface="Calibri"/>
                          <a:cs typeface="Times New Roman" pitchFamily="18" charset="0"/>
                        </a:rPr>
                        <a:t>Datorii</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50000"/>
                        </a:lnSpc>
                        <a:spcAft>
                          <a:spcPts val="0"/>
                        </a:spcAft>
                      </a:pPr>
                      <a:r>
                        <a:rPr lang="ro-RO" sz="1200" b="1" dirty="0">
                          <a:latin typeface="Times New Roman" pitchFamily="18" charset="0"/>
                          <a:ea typeface="Calibri"/>
                          <a:cs typeface="Times New Roman" pitchFamily="18" charset="0"/>
                        </a:rPr>
                        <a:t>Creanțe</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10113">
                <a:tc vMerge="1">
                  <a:txBody>
                    <a:bodyPr/>
                    <a:lstStyle/>
                    <a:p>
                      <a:pPr algn="ctr">
                        <a:lnSpc>
                          <a:spcPct val="150000"/>
                        </a:lnSpc>
                        <a:spcAft>
                          <a:spcPts val="0"/>
                        </a:spcAft>
                      </a:pPr>
                      <a:endParaRPr lang="ru-RU" sz="900" dirty="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dirty="0">
                          <a:latin typeface="Times New Roman" pitchFamily="18" charset="0"/>
                          <a:ea typeface="Calibri"/>
                          <a:cs typeface="Times New Roman" pitchFamily="18" charset="0"/>
                        </a:rPr>
                        <a:t>Agentul economic </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dirty="0">
                          <a:latin typeface="Times New Roman" pitchFamily="18" charset="0"/>
                          <a:ea typeface="Calibri"/>
                          <a:cs typeface="Times New Roman" pitchFamily="18" charset="0"/>
                        </a:rPr>
                        <a:t>Suma</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dirty="0">
                          <a:latin typeface="Times New Roman" pitchFamily="18" charset="0"/>
                          <a:ea typeface="Calibri"/>
                          <a:cs typeface="Times New Roman" pitchFamily="18" charset="0"/>
                        </a:rPr>
                        <a:t>Agentul economic</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a:latin typeface="Times New Roman" pitchFamily="18" charset="0"/>
                          <a:ea typeface="Calibri"/>
                          <a:cs typeface="Times New Roman" pitchFamily="18" charset="0"/>
                        </a:rPr>
                        <a:t>Suma</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600">
                <a:tc>
                  <a:txBody>
                    <a:bodyPr/>
                    <a:lstStyle/>
                    <a:p>
                      <a:pPr algn="ctr">
                        <a:lnSpc>
                          <a:spcPct val="150000"/>
                        </a:lnSpc>
                        <a:spcAft>
                          <a:spcPts val="0"/>
                        </a:spcAft>
                      </a:pPr>
                      <a:r>
                        <a:rPr lang="ro-RO" sz="1000">
                          <a:latin typeface="Times New Roman"/>
                          <a:ea typeface="Calibri"/>
                          <a:cs typeface="Times New Roman"/>
                        </a:rPr>
                        <a:t>1</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,,Nouconst”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2 843,9</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200" dirty="0">
                          <a:latin typeface="Times New Roman" pitchFamily="18" charset="0"/>
                          <a:ea typeface="Calibri"/>
                          <a:cs typeface="Times New Roman" pitchFamily="18" charset="0"/>
                        </a:rPr>
                        <a:t>Direcția Genarală Transport Public și Căi de Comunicație</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2 859,8</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048">
                <a:tc>
                  <a:txBody>
                    <a:bodyPr/>
                    <a:lstStyle/>
                    <a:p>
                      <a:pPr algn="ctr">
                        <a:lnSpc>
                          <a:spcPct val="150000"/>
                        </a:lnSpc>
                        <a:spcAft>
                          <a:spcPts val="0"/>
                        </a:spcAft>
                      </a:pPr>
                      <a:r>
                        <a:rPr lang="ro-RO" sz="1000">
                          <a:latin typeface="Times New Roman"/>
                          <a:ea typeface="Calibri"/>
                          <a:cs typeface="Times New Roman"/>
                        </a:rPr>
                        <a:t>2</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,,Edilitate” SA</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472,9</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dirty="0">
                          <a:latin typeface="Times New Roman" pitchFamily="18" charset="0"/>
                          <a:ea typeface="Calibri"/>
                          <a:cs typeface="Times New Roman" pitchFamily="18" charset="0"/>
                        </a:rPr>
                        <a:t>,,Kirsan Com” SRL</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166,3</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417">
                <a:tc>
                  <a:txBody>
                    <a:bodyPr/>
                    <a:lstStyle/>
                    <a:p>
                      <a:pPr algn="ctr">
                        <a:lnSpc>
                          <a:spcPct val="150000"/>
                        </a:lnSpc>
                        <a:spcAft>
                          <a:spcPts val="0"/>
                        </a:spcAft>
                      </a:pPr>
                      <a:r>
                        <a:rPr lang="ro-RO" sz="1000">
                          <a:latin typeface="Times New Roman"/>
                          <a:ea typeface="Calibri"/>
                          <a:cs typeface="Times New Roman"/>
                        </a:rPr>
                        <a:t>3</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SC ,,Iacabaș Construct” SA</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1 277,6</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o-RO" sz="1200" dirty="0">
                          <a:latin typeface="Times New Roman" pitchFamily="18" charset="0"/>
                          <a:ea typeface="Calibri"/>
                          <a:cs typeface="Times New Roman" pitchFamily="18" charset="0"/>
                        </a:rPr>
                        <a:t>,,Termocom în procedura falimentului” SA</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534,3</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048">
                <a:tc>
                  <a:txBody>
                    <a:bodyPr/>
                    <a:lstStyle/>
                    <a:p>
                      <a:pPr algn="ctr">
                        <a:lnSpc>
                          <a:spcPct val="150000"/>
                        </a:lnSpc>
                        <a:spcAft>
                          <a:spcPts val="0"/>
                        </a:spcAft>
                      </a:pPr>
                      <a:r>
                        <a:rPr lang="ro-RO" sz="1000">
                          <a:latin typeface="Times New Roman"/>
                          <a:ea typeface="Calibri"/>
                          <a:cs typeface="Times New Roman"/>
                        </a:rPr>
                        <a:t>4</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,,Dromas-Cons”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8 018,8</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Alti agenți economici</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429,5</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5</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,,Genesis Internațional”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1 490,7</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6</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,,Materimcons”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997,5</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7</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,,Sadina”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5 202,5</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8</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,,Tehconslux”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302,9</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9</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,,Varox Comerț”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646,3</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10</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,,Dorador Lux”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1 477,9</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11</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,,Salrom Grup”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747,9</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12</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,,Credo Industry” SRL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a:latin typeface="Times New Roman" pitchFamily="18" charset="0"/>
                          <a:ea typeface="Calibri"/>
                          <a:cs typeface="Times New Roman" pitchFamily="18" charset="0"/>
                        </a:rPr>
                        <a:t>154,7</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358">
                <a:tc>
                  <a:txBody>
                    <a:bodyPr/>
                    <a:lstStyle/>
                    <a:p>
                      <a:pPr algn="ctr">
                        <a:lnSpc>
                          <a:spcPct val="150000"/>
                        </a:lnSpc>
                        <a:spcAft>
                          <a:spcPts val="0"/>
                        </a:spcAft>
                      </a:pPr>
                      <a:r>
                        <a:rPr lang="ro-RO" sz="1000">
                          <a:latin typeface="Times New Roman"/>
                          <a:ea typeface="Calibri"/>
                          <a:cs typeface="Times New Roman"/>
                        </a:rPr>
                        <a:t>13</a:t>
                      </a:r>
                      <a:endParaRPr lang="ru-RU" sz="900">
                        <a:latin typeface="Calibri"/>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a:latin typeface="Times New Roman" pitchFamily="18" charset="0"/>
                          <a:ea typeface="Calibri"/>
                          <a:cs typeface="Times New Roman" pitchFamily="18" charset="0"/>
                        </a:rPr>
                        <a:t>Alți agenți economici</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dirty="0">
                          <a:latin typeface="Times New Roman" pitchFamily="18" charset="0"/>
                          <a:ea typeface="Calibri"/>
                          <a:cs typeface="Times New Roman" pitchFamily="18" charset="0"/>
                        </a:rPr>
                        <a:t>2 711,5</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048">
                <a:tc>
                  <a:txBody>
                    <a:bodyPr/>
                    <a:lstStyle/>
                    <a:p>
                      <a:pPr algn="ctr">
                        <a:lnSpc>
                          <a:spcPct val="150000"/>
                        </a:lnSpc>
                        <a:spcAft>
                          <a:spcPts val="0"/>
                        </a:spcAft>
                      </a:pPr>
                      <a:endParaRPr lang="ro-RO" sz="1000">
                        <a:latin typeface="Times New Roman"/>
                        <a:ea typeface="Calibri"/>
                        <a:cs typeface="Times New Roman"/>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o-RO" sz="1200" b="1">
                          <a:latin typeface="Times New Roman" pitchFamily="18" charset="0"/>
                          <a:ea typeface="Calibri"/>
                          <a:cs typeface="Times New Roman" pitchFamily="18" charset="0"/>
                        </a:rPr>
                        <a:t>Total</a:t>
                      </a:r>
                      <a:endParaRPr lang="ru-RU" sz="120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dirty="0">
                          <a:latin typeface="Times New Roman" pitchFamily="18" charset="0"/>
                          <a:ea typeface="Calibri"/>
                          <a:cs typeface="Times New Roman" pitchFamily="18" charset="0"/>
                        </a:rPr>
                        <a:t>26 346,1</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dirty="0">
                          <a:latin typeface="Times New Roman" pitchFamily="18" charset="0"/>
                          <a:ea typeface="Calibri"/>
                          <a:cs typeface="Times New Roman" pitchFamily="18" charset="0"/>
                        </a:rPr>
                        <a:t>Total</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o-RO" sz="1200" b="1" dirty="0">
                          <a:latin typeface="Times New Roman" pitchFamily="18" charset="0"/>
                          <a:ea typeface="Calibri"/>
                          <a:cs typeface="Times New Roman" pitchFamily="18" charset="0"/>
                        </a:rPr>
                        <a:t>3 989,9</a:t>
                      </a:r>
                      <a:endParaRPr lang="ru-RU" sz="1200" dirty="0">
                        <a:latin typeface="Times New Roman" pitchFamily="18" charset="0"/>
                        <a:ea typeface="Calibri"/>
                        <a:cs typeface="Times New Roman" pitchFamily="18" charset="0"/>
                      </a:endParaRPr>
                    </a:p>
                  </a:txBody>
                  <a:tcPr marL="55329" marR="55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357158" y="5715016"/>
            <a:ext cx="8643998" cy="64294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ro-RO" sz="1600" dirty="0" smtClean="0">
                <a:latin typeface="Times New Roman" pitchFamily="18" charset="0"/>
                <a:cs typeface="Times New Roman" pitchFamily="18" charset="0"/>
              </a:rPr>
              <a:t>La data de 31.08.2019  întreprinderea  are  executate  lucrări  în  sumă de  23 314,5 mii lei care urmează a fi recepționate și achitate  de  către  direcția generală transport public și căi de comunicație.</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714</TotalTime>
  <Words>1073</Words>
  <Application>Microsoft Office PowerPoint</Application>
  <PresentationFormat>On-screen Show (4:3)</PresentationFormat>
  <Paragraphs>367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Поток</vt:lpstr>
      <vt:lpstr>Raport  privind activitatea și situația financiară a  Î M Regia ,,Exdrupo”</vt:lpstr>
      <vt:lpstr>Prezentare generală a întreprinderii</vt:lpstr>
      <vt:lpstr>Valorificarea mijloacelor financiare pentru anul 2019 în comparație cu anul 2018</vt:lpstr>
      <vt:lpstr>Mijloacele de transport și utilajul care se află la balanța ÎM Regia ,,Exdrupo” </vt:lpstr>
      <vt:lpstr>Numărul mediu de personal angajat și salariul mediu </vt:lpstr>
      <vt:lpstr>Structura veniturile ÎM Regia ,,Exdrupo”  </vt:lpstr>
      <vt:lpstr>Structura cheltuielilor ÎM Regia ,,Exdrupo”</vt:lpstr>
      <vt:lpstr>Informația privind rezultatul financiar pentru anul 2019( perioada I-VIII) în comparație cu anii precedenți </vt:lpstr>
      <vt:lpstr>      Datoriile și creanțele ÎM Regia ,,Exdrupo” 31.08.2019 </vt:lpstr>
      <vt:lpstr>Factorii care înfluențează negativ activitatea întreprinderii</vt:lpstr>
      <vt:lpstr>Obiective </vt:lpstr>
      <vt:lpstr>Vă mulțumim pentru atenție!</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Raport  privind activitatea Î M Regia ,,Exdrupo”</dc:title>
  <dc:creator>Irina</dc:creator>
  <cp:lastModifiedBy>Vasile Chirilescu</cp:lastModifiedBy>
  <cp:revision>87</cp:revision>
  <dcterms:created xsi:type="dcterms:W3CDTF">2019-09-19T06:27:22Z</dcterms:created>
  <dcterms:modified xsi:type="dcterms:W3CDTF">2019-09-23T14:07:34Z</dcterms:modified>
</cp:coreProperties>
</file>