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8" r:id="rId3"/>
    <p:sldId id="389" r:id="rId4"/>
    <p:sldId id="399" r:id="rId5"/>
    <p:sldId id="400" r:id="rId6"/>
    <p:sldId id="401" r:id="rId7"/>
    <p:sldId id="390" r:id="rId8"/>
    <p:sldId id="396" r:id="rId9"/>
    <p:sldId id="394" r:id="rId10"/>
    <p:sldId id="397" r:id="rId11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74891" autoAdjust="0"/>
  </p:normalViewPr>
  <p:slideViewPr>
    <p:cSldViewPr>
      <p:cViewPr varScale="1">
        <p:scale>
          <a:sx n="86" d="100"/>
          <a:sy n="86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093155849163351E-2"/>
          <c:y val="0.11909856224530309"/>
          <c:w val="0.57328247374941532"/>
          <c:h val="0.8285279433358081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mil.lei</c:v>
                </c:pt>
              </c:strCache>
            </c:strRef>
          </c:tx>
          <c:explosion val="7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70A-4499-AD9F-FBE6F57692C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70A-4499-AD9F-FBE6F57692C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70A-4499-AD9F-FBE6F57692C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70A-4499-AD9F-FBE6F57692C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E1D-49AB-A0C3-B39C921BD1ED}"/>
              </c:ext>
            </c:extLst>
          </c:dPt>
          <c:dLbls>
            <c:dLbl>
              <c:idx val="4"/>
              <c:layout>
                <c:manualLayout>
                  <c:x val="8.892569359706998E-3"/>
                  <c:y val="-4.49814862476737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1D-49AB-A0C3-B39C921BD1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Transferuri din bugetul de stat</c:v>
                </c:pt>
                <c:pt idx="1">
                  <c:v>Defalcări de la impozite și taxe de stat</c:v>
                </c:pt>
                <c:pt idx="2">
                  <c:v>Venituri proprii</c:v>
                </c:pt>
                <c:pt idx="3">
                  <c:v>Venituri colectate</c:v>
                </c:pt>
                <c:pt idx="4">
                  <c:v>Granturi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1282386.2</c:v>
                </c:pt>
                <c:pt idx="1">
                  <c:v>588873.80000000005</c:v>
                </c:pt>
                <c:pt idx="2">
                  <c:v>291503</c:v>
                </c:pt>
                <c:pt idx="3">
                  <c:v>56968.3</c:v>
                </c:pt>
                <c:pt idx="4">
                  <c:v>99.3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4-4D91-9738-D6EBE35B450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8242025395871"/>
          <c:y val="7.0502365786680149E-2"/>
          <c:w val="0.30017574499877181"/>
          <c:h val="0.929497634213319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31914761996138"/>
          <c:y val="4.4613851472995639E-2"/>
          <c:w val="0.56198159169183226"/>
          <c:h val="0.595835904444352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 lei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563-4A24-9811-6F9C2394D8A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563-4A24-9811-6F9C2394D8A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563-4A24-9811-6F9C2394D8A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563-4A24-9811-6F9C2394D8A5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563-4A24-9811-6F9C2394D8A5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563-4A24-9811-6F9C2394D8A5}"/>
              </c:ext>
            </c:extLst>
          </c:dPt>
          <c:dLbls>
            <c:dLbl>
              <c:idx val="4"/>
              <c:layout>
                <c:manualLayout>
                  <c:x val="6.0125895102564365E-3"/>
                  <c:y val="-3.17655367509215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563-4A24-9811-6F9C2394D8A5}"/>
                </c:ext>
              </c:extLst>
            </c:dLbl>
            <c:dLbl>
              <c:idx val="5"/>
              <c:layout>
                <c:manualLayout>
                  <c:x val="2.4050358041025746E-2"/>
                  <c:y val="2.72276029293613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563-4A24-9811-6F9C2394D8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Impozite pe proprietate 154 862,5 mii lei (74,4%)</c:v>
                </c:pt>
                <c:pt idx="1">
                  <c:v>Taxe locale 105 576,4 mii lei (49,54%)</c:v>
                </c:pt>
                <c:pt idx="2">
                  <c:v>Arenda terenurilor și locațiunea bunurilor  18 244,3 mii lei (48,0%)</c:v>
                </c:pt>
                <c:pt idx="3">
                  <c:v>Defalcări de la întreprinderi municipale 1 207,66 mii lei (71,0%)</c:v>
                </c:pt>
                <c:pt idx="4">
                  <c:v>Dividende de la societăți pe acțiuni 583,5 mii lei (116,7%)</c:v>
                </c:pt>
                <c:pt idx="5">
                  <c:v>Alte încasări 11 028,64 mii lei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154862.5</c:v>
                </c:pt>
                <c:pt idx="1">
                  <c:v>105576.4</c:v>
                </c:pt>
                <c:pt idx="2">
                  <c:v>18244.3</c:v>
                </c:pt>
                <c:pt idx="3">
                  <c:v>1207.6600000000001</c:v>
                </c:pt>
                <c:pt idx="4">
                  <c:v>583.5</c:v>
                </c:pt>
                <c:pt idx="5">
                  <c:v>11028.64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63-4A24-9811-6F9C2394D8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30652781004131"/>
          <c:y val="0.67514700493687907"/>
          <c:w val="0.78534345300017172"/>
          <c:h val="0.28725013895189094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31914761996138"/>
          <c:y val="4.4613851472995639E-2"/>
          <c:w val="0.56198159169183226"/>
          <c:h val="0.595835904444352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 lei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563-4A24-9811-6F9C2394D8A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563-4A24-9811-6F9C2394D8A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563-4A24-9811-6F9C2394D8A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563-4A24-9811-6F9C2394D8A5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563-4A24-9811-6F9C2394D8A5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563-4A24-9811-6F9C2394D8A5}"/>
              </c:ext>
            </c:extLst>
          </c:dPt>
          <c:dLbls>
            <c:dLbl>
              <c:idx val="2"/>
              <c:layout>
                <c:manualLayout>
                  <c:x val="-8.6050997751155427E-3"/>
                  <c:y val="-5.75014681404303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63-4A24-9811-6F9C2394D8A5}"/>
                </c:ext>
              </c:extLst>
            </c:dLbl>
            <c:dLbl>
              <c:idx val="3"/>
              <c:layout>
                <c:manualLayout>
                  <c:x val="4.302549887557771E-2"/>
                  <c:y val="-1.06484200260056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63-4A24-9811-6F9C2394D8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Impozit pe venittul reținut din salariu 520 287,20 mii lei (48,2%)</c:v>
                </c:pt>
                <c:pt idx="1">
                  <c:v>Impozitul pe venitul persoanelor fizice spre plată/achitat 61 033,09 mii lei (&gt;200%)</c:v>
                </c:pt>
                <c:pt idx="2">
                  <c:v>Impozit pe venitul aferent operațiunilor de predare în posesie a proprietății imobiliare  4 311,99 mii lei (67,4%)</c:v>
                </c:pt>
                <c:pt idx="3">
                  <c:v>Impozit pe venitul persoanbelor fizice în domeniul transportului rutier de persoane în regim de taxi 3 241,46 mii lei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520287.2</c:v>
                </c:pt>
                <c:pt idx="1">
                  <c:v>61033.09</c:v>
                </c:pt>
                <c:pt idx="2">
                  <c:v>4311.99</c:v>
                </c:pt>
                <c:pt idx="3">
                  <c:v>3241.46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63-4A24-9811-6F9C2394D8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797223195283593E-2"/>
          <c:y val="0.65926423656141819"/>
          <c:w val="0.95918692648195736"/>
          <c:h val="0.31602992963880006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31914761996138"/>
          <c:y val="4.4613851472995639E-2"/>
          <c:w val="0.56198159169183226"/>
          <c:h val="0.595835904444352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 lei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563-4A24-9811-6F9C2394D8A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563-4A24-9811-6F9C2394D8A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563-4A24-9811-6F9C2394D8A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563-4A24-9811-6F9C2394D8A5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563-4A24-9811-6F9C2394D8A5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563-4A24-9811-6F9C2394D8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Vânzarea terenurilor 7 650,45 mii lei (3,0%)</c:v>
                </c:pt>
                <c:pt idx="1">
                  <c:v>Vânzarea clădirilor 1 175,0 mii lei (39,2%)</c:v>
                </c:pt>
                <c:pt idx="2">
                  <c:v>Vânzarea apartamentelor către cetățeni  1 048,78 mii lei (42,0%)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7650.45</c:v>
                </c:pt>
                <c:pt idx="1">
                  <c:v>1175</c:v>
                </c:pt>
                <c:pt idx="2">
                  <c:v>1048.78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63-4A24-9811-6F9C2394D8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797223195283593E-2"/>
          <c:y val="0.65926423656141819"/>
          <c:w val="0.95918692648195736"/>
          <c:h val="0.27518852524475812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763150857292374E-2"/>
          <c:y val="4.4395109590392161E-2"/>
          <c:w val="0.58080331719817779"/>
          <c:h val="0.941863884326012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6"/>
              <c:layout>
                <c:manualLayout>
                  <c:x val="3.0485351485700751E-2"/>
                  <c:y val="1.68615193196215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C91-4EAE-B81B-5536C3ACE1CF}"/>
                </c:ext>
              </c:extLst>
            </c:dLbl>
            <c:dLbl>
              <c:idx val="7"/>
              <c:layout>
                <c:manualLayout>
                  <c:x val="2.3622775380912581E-2"/>
                  <c:y val="-9.14250923685029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11E-4A71-84FD-3ED5FD12CE8B}"/>
                </c:ext>
              </c:extLst>
            </c:dLbl>
            <c:dLbl>
              <c:idx val="8"/>
              <c:layout>
                <c:manualLayout>
                  <c:x val="4.4285903927845857E-2"/>
                  <c:y val="-4.20993599493325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1E-4A71-84FD-3ED5FD12C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Învățământ 1 272 607,3 mii lei (57,2%)</c:v>
                </c:pt>
                <c:pt idx="1">
                  <c:v>Servicii în domeniul economiei 385 515,4 mii lei (54,2%)</c:v>
                </c:pt>
                <c:pt idx="2">
                  <c:v>Gospodăria de locuințe și gospodăria serviciilor comunale 201 791,8 mii lei (39,6%)</c:v>
                </c:pt>
                <c:pt idx="3">
                  <c:v>Protecția socială 199 906,7 mii lei (55,8%)</c:v>
                </c:pt>
                <c:pt idx="4">
                  <c:v>Cultură, sport tineret, culte și odihnă 103 234,2 mii lei (47,4%)</c:v>
                </c:pt>
                <c:pt idx="5">
                  <c:v>Servicii de stat cu destinație generală     46 259,4 mii lei (26,2%)</c:v>
                </c:pt>
                <c:pt idx="6">
                  <c:v>Ocrotirea sănătății 20 243,8 mii lei (19,5%)</c:v>
                </c:pt>
                <c:pt idx="7">
                  <c:v>Protecția mediului 3 452,1 mii lei (29,7%)</c:v>
                </c:pt>
                <c:pt idx="8">
                  <c:v>Apărare națională 1 043,8 (53,9%)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1272607.3</c:v>
                </c:pt>
                <c:pt idx="1">
                  <c:v>385515.4</c:v>
                </c:pt>
                <c:pt idx="2">
                  <c:v>201791.8</c:v>
                </c:pt>
                <c:pt idx="3">
                  <c:v>199906.7</c:v>
                </c:pt>
                <c:pt idx="4">
                  <c:v>103234.2</c:v>
                </c:pt>
                <c:pt idx="5">
                  <c:v>46259.4</c:v>
                </c:pt>
                <c:pt idx="6">
                  <c:v>20243.8</c:v>
                </c:pt>
                <c:pt idx="7">
                  <c:v>3452.1</c:v>
                </c:pt>
                <c:pt idx="8">
                  <c:v>1043.8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E-4A71-84FD-3ED5FD12CE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735524052668844"/>
          <c:y val="0.11222450667253374"/>
          <c:w val="0.34904855649356648"/>
          <c:h val="0.8877754933274663"/>
        </c:manualLayout>
      </c:layout>
      <c:overlay val="0"/>
      <c:txPr>
        <a:bodyPr/>
        <a:lstStyle/>
        <a:p>
          <a:pPr>
            <a:defRPr sz="1300" b="1">
              <a:effectLst/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763150857292374E-2"/>
          <c:y val="4.4395109590392161E-2"/>
          <c:w val="0.58080331719817779"/>
          <c:h val="0.941863884326012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356-46EB-A478-3518EB4CCC1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56-46EB-A478-3518EB4CCC1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56-46EB-A478-3518EB4CCC1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356-46EB-A478-3518EB4CCC1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356-46EB-A478-3518EB4CCC1C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356-46EB-A478-3518EB4CCC1C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E070-405B-A626-AC491A60C272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11E-4A71-84FD-3ED5FD12CE8B}"/>
              </c:ext>
            </c:extLst>
          </c:dPt>
          <c:dLbls>
            <c:dLbl>
              <c:idx val="6"/>
              <c:layout>
                <c:manualLayout>
                  <c:x val="-1.4516834040810439E-3"/>
                  <c:y val="-2.64966732165481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70-405B-A626-AC491A60C272}"/>
                </c:ext>
              </c:extLst>
            </c:dLbl>
            <c:dLbl>
              <c:idx val="7"/>
              <c:layout>
                <c:manualLayout>
                  <c:x val="2.6526142189074509E-2"/>
                  <c:y val="-3.36141689869432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550502122429717E-2"/>
                      <c:h val="5.15480733485573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11E-4A71-84FD-3ED5FD12CE8B}"/>
                </c:ext>
              </c:extLst>
            </c:dLbl>
            <c:dLbl>
              <c:idx val="8"/>
              <c:layout>
                <c:manualLayout>
                  <c:x val="4.4285903927845857E-2"/>
                  <c:y val="-4.20993599493325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1E-4A71-84FD-3ED5FD12C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Cheltuieli de personal 1 062 509,31 mii lei (64,6%)</c:v>
                </c:pt>
                <c:pt idx="1">
                  <c:v>Bunuri și servicii 587 829,32 mii lei (48,2%)</c:v>
                </c:pt>
                <c:pt idx="2">
                  <c:v>Mijloace fixe 194 423,34 mii lei (25,8%)</c:v>
                </c:pt>
                <c:pt idx="3">
                  <c:v>Prestații sociale 151 800,02mii lei (61,3%)</c:v>
                </c:pt>
                <c:pt idx="4">
                  <c:v>Subsidii 108 740,4 mii lei (39,8%)</c:v>
                </c:pt>
                <c:pt idx="5">
                  <c:v>Stocuri de materiale circulante 95 260,97 mii lei (37,1%)</c:v>
                </c:pt>
                <c:pt idx="6">
                  <c:v>Transferuri către alte bugete 30 154,42 mii lei (29,6%)</c:v>
                </c:pt>
                <c:pt idx="7">
                  <c:v>Dobânzi 10 067,02 mii lei (19,3%)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1062509.31</c:v>
                </c:pt>
                <c:pt idx="1">
                  <c:v>587929.31999999995</c:v>
                </c:pt>
                <c:pt idx="2">
                  <c:v>194423.34</c:v>
                </c:pt>
                <c:pt idx="3">
                  <c:v>151800.01999999999</c:v>
                </c:pt>
                <c:pt idx="4">
                  <c:v>108740.4</c:v>
                </c:pt>
                <c:pt idx="5">
                  <c:v>95260.97</c:v>
                </c:pt>
                <c:pt idx="6">
                  <c:v>30154.42</c:v>
                </c:pt>
                <c:pt idx="7">
                  <c:v>10067.02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E-4A71-84FD-3ED5FD12CE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90354603962483"/>
          <c:y val="8.5727833455985558E-2"/>
          <c:w val="0.34904855649356648"/>
          <c:h val="0.8877754933274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F4B013-AB48-40F6-B5D6-62B7A8BB0BF0}" type="doc">
      <dgm:prSet loTypeId="urn:microsoft.com/office/officeart/2005/8/layout/matrix1" loCatId="matrix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B511F69-B923-4F54-8FF5-D6A52CA8CD10}">
      <dgm:prSet phldrT="[Текст]" custT="1"/>
      <dgm:spPr/>
      <dgm:t>
        <a:bodyPr/>
        <a:lstStyle/>
        <a:p>
          <a:r>
            <a:rPr lang="ro-MD" sz="2400" b="1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56 968</a:t>
          </a:r>
          <a:r>
            <a:rPr lang="fr-FR" sz="2400" b="1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,</a:t>
          </a:r>
          <a:r>
            <a:rPr lang="ro-MD" sz="2400" b="1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3</a:t>
          </a:r>
          <a:r>
            <a:rPr lang="fr-FR" sz="2400" b="1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  mii lei</a:t>
          </a:r>
          <a:r>
            <a:rPr lang="ro-MD" sz="2400" b="1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o-MD" sz="1400" b="1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Executat – 47,8%</a:t>
          </a:r>
          <a:endParaRPr lang="ru-RU" sz="1400" b="1" cap="none" spc="0" dirty="0">
            <a:ln w="10541" cmpd="sng">
              <a:prstDash val="solid"/>
            </a:ln>
            <a:effectLst/>
            <a:latin typeface="Times New Roman" pitchFamily="18" charset="0"/>
            <a:cs typeface="Times New Roman" pitchFamily="18" charset="0"/>
          </a:endParaRPr>
        </a:p>
      </dgm:t>
    </dgm:pt>
    <dgm:pt modelId="{518338B0-BBB4-4B29-AF83-D217D981DADA}" type="parTrans" cxnId="{471D3AE8-5904-4E92-8D71-D3EC817B1A16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ADDC8BF-5151-4DB4-A40A-D8291D184D91}" type="sibTrans" cxnId="{471D3AE8-5904-4E92-8D71-D3EC817B1A16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316991D-727E-4EDA-8022-61CBFE89F2BF}">
      <dgm:prSet phldrT="[Текст]" custT="1"/>
      <dgm:spPr/>
      <dgm:t>
        <a:bodyPr/>
        <a:lstStyle/>
        <a:p>
          <a:r>
            <a:rPr lang="ro-RO" sz="18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Încasări de la prestarea serviciilor cu plată </a:t>
          </a:r>
        </a:p>
        <a:p>
          <a:r>
            <a:rPr lang="ro-RO" sz="24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39 893 mii lei (48,4%)</a:t>
          </a:r>
          <a:endParaRPr lang="ru-RU" sz="24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B538015-B689-4741-9CC7-B71CA914F8CD}" type="parTrans" cxnId="{E4C0391D-B8A4-4B60-8EC6-E75590CC99E5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0D5E649-5FE7-40E6-97CC-4369F7929249}" type="sibTrans" cxnId="{E4C0391D-B8A4-4B60-8EC6-E75590CC99E5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D992A3E-0FDC-4DF5-AA81-E0A4528D863E}">
      <dgm:prSet phldrT="[Текст]" custT="1"/>
      <dgm:spPr/>
      <dgm:t>
        <a:bodyPr/>
        <a:lstStyle/>
        <a:p>
          <a:r>
            <a:rPr lang="ro-RO" sz="18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Plata pentru locațiunea bunurilor patrimoniului public  7 061,5 mii lei (49,5%)</a:t>
          </a:r>
          <a:endParaRPr lang="ru-RU" sz="24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CFCEB17-106E-42AC-9A6C-FFD0739CFFB0}" type="parTrans" cxnId="{B371FFEF-96D0-4AE0-B791-76AB7FF520BA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F26A379-9F24-4DE9-9738-3663E22C88D9}" type="sibTrans" cxnId="{B371FFEF-96D0-4AE0-B791-76AB7FF520BA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905B7679-6DC6-49CB-B7F2-93ACEC968366}">
      <dgm:prSet phldrT="[Текст]" custT="1"/>
      <dgm:spPr/>
      <dgm:t>
        <a:bodyPr/>
        <a:lstStyle/>
        <a:p>
          <a:r>
            <a:rPr lang="ro-RO" sz="18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Taxa la cumpărarea valutei străine de către persoanele fizice în casele de schimb valutar </a:t>
          </a:r>
        </a:p>
        <a:p>
          <a:r>
            <a:rPr lang="ro-RO" sz="18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6 691,9 mii lei (55,8%)</a:t>
          </a:r>
          <a:endParaRPr lang="ru-RU" sz="24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DA496C-55AD-444D-88DF-6EBF497D9A1B}" type="sibTrans" cxnId="{07DBA53D-E7DB-43C9-9A76-5ADE2E60CA34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FEED82F-EF83-465B-BC11-B4D79BF28B71}" type="parTrans" cxnId="{07DBA53D-E7DB-43C9-9A76-5ADE2E60CA34}">
      <dgm:prSet/>
      <dgm:spPr/>
      <dgm:t>
        <a:bodyPr/>
        <a:lstStyle/>
        <a:p>
          <a:endParaRPr lang="ru-RU" sz="2400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05F75DC-70C2-4155-ADBE-9F26B227880A}">
      <dgm:prSet phldrT="[Текст]" custT="1"/>
      <dgm:spPr/>
      <dgm:t>
        <a:bodyPr/>
        <a:lstStyle/>
        <a:p>
          <a:r>
            <a:rPr lang="ro-RO" sz="20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Donații</a:t>
          </a:r>
        </a:p>
        <a:p>
          <a:r>
            <a:rPr lang="ro-RO" sz="2400" b="1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3 321,9 mii lei (31,9%)</a:t>
          </a:r>
          <a:endParaRPr lang="ru-RU" sz="24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0C0C30C-40C5-4CB5-908B-AFB5AD6B55A2}" type="parTrans" cxnId="{BD4D430E-801B-4FA2-B2C4-1BC0D4EB5E7A}">
      <dgm:prSet/>
      <dgm:spPr/>
      <dgm:t>
        <a:bodyPr/>
        <a:lstStyle/>
        <a:p>
          <a:endParaRPr lang="ru-RU"/>
        </a:p>
      </dgm:t>
    </dgm:pt>
    <dgm:pt modelId="{63ADBB96-5B2A-414C-8DA7-8FAC7156DCF2}" type="sibTrans" cxnId="{BD4D430E-801B-4FA2-B2C4-1BC0D4EB5E7A}">
      <dgm:prSet/>
      <dgm:spPr/>
      <dgm:t>
        <a:bodyPr/>
        <a:lstStyle/>
        <a:p>
          <a:endParaRPr lang="ru-RU"/>
        </a:p>
      </dgm:t>
    </dgm:pt>
    <dgm:pt modelId="{B35A8CDA-90FA-4D18-8845-B50ED60E5202}" type="pres">
      <dgm:prSet presAssocID="{48F4B013-AB48-40F6-B5D6-62B7A8BB0BF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969FF3-5627-48D9-82D0-348C3D27944D}" type="pres">
      <dgm:prSet presAssocID="{48F4B013-AB48-40F6-B5D6-62B7A8BB0BF0}" presName="matrix" presStyleCnt="0"/>
      <dgm:spPr/>
      <dgm:t>
        <a:bodyPr/>
        <a:lstStyle/>
        <a:p>
          <a:endParaRPr lang="ru-RU"/>
        </a:p>
      </dgm:t>
    </dgm:pt>
    <dgm:pt modelId="{D632DDF8-0DD8-4822-BF55-1C59B8F723DE}" type="pres">
      <dgm:prSet presAssocID="{48F4B013-AB48-40F6-B5D6-62B7A8BB0BF0}" presName="tile1" presStyleLbl="node1" presStyleIdx="0" presStyleCnt="4"/>
      <dgm:spPr/>
      <dgm:t>
        <a:bodyPr/>
        <a:lstStyle/>
        <a:p>
          <a:endParaRPr lang="ru-RU"/>
        </a:p>
      </dgm:t>
    </dgm:pt>
    <dgm:pt modelId="{B6C03BE2-9805-465D-B72C-490FDCF2BFF4}" type="pres">
      <dgm:prSet presAssocID="{48F4B013-AB48-40F6-B5D6-62B7A8BB0BF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EA3B2-89E9-4376-9EC3-A318BA9FA30B}" type="pres">
      <dgm:prSet presAssocID="{48F4B013-AB48-40F6-B5D6-62B7A8BB0BF0}" presName="tile2" presStyleLbl="node1" presStyleIdx="1" presStyleCnt="4"/>
      <dgm:spPr/>
      <dgm:t>
        <a:bodyPr/>
        <a:lstStyle/>
        <a:p>
          <a:endParaRPr lang="ru-RU"/>
        </a:p>
      </dgm:t>
    </dgm:pt>
    <dgm:pt modelId="{06E95FC9-B48B-4F61-84F6-F943B6E8EE94}" type="pres">
      <dgm:prSet presAssocID="{48F4B013-AB48-40F6-B5D6-62B7A8BB0BF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52D84-0636-4B5B-B366-1D46F8F2A9AF}" type="pres">
      <dgm:prSet presAssocID="{48F4B013-AB48-40F6-B5D6-62B7A8BB0BF0}" presName="tile3" presStyleLbl="node1" presStyleIdx="2" presStyleCnt="4"/>
      <dgm:spPr/>
      <dgm:t>
        <a:bodyPr/>
        <a:lstStyle/>
        <a:p>
          <a:endParaRPr lang="ru-RU"/>
        </a:p>
      </dgm:t>
    </dgm:pt>
    <dgm:pt modelId="{EA2351A2-FFF5-473E-BE52-89769381AAD0}" type="pres">
      <dgm:prSet presAssocID="{48F4B013-AB48-40F6-B5D6-62B7A8BB0BF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30A8D-A479-4322-B635-635DEE67B825}" type="pres">
      <dgm:prSet presAssocID="{48F4B013-AB48-40F6-B5D6-62B7A8BB0BF0}" presName="tile4" presStyleLbl="node1" presStyleIdx="3" presStyleCnt="4"/>
      <dgm:spPr/>
      <dgm:t>
        <a:bodyPr/>
        <a:lstStyle/>
        <a:p>
          <a:endParaRPr lang="ru-RU"/>
        </a:p>
      </dgm:t>
    </dgm:pt>
    <dgm:pt modelId="{8369D32F-8958-411F-AC59-DD8B4CCEDFF7}" type="pres">
      <dgm:prSet presAssocID="{48F4B013-AB48-40F6-B5D6-62B7A8BB0BF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788AC-3D24-4E57-ACFA-347982087F36}" type="pres">
      <dgm:prSet presAssocID="{48F4B013-AB48-40F6-B5D6-62B7A8BB0BF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2C3237B-430F-40A7-94DC-B5D9FC1EC9CE}" type="presOf" srcId="{DD992A3E-0FDC-4DF5-AA81-E0A4528D863E}" destId="{140EA3B2-89E9-4376-9EC3-A318BA9FA30B}" srcOrd="0" destOrd="0" presId="urn:microsoft.com/office/officeart/2005/8/layout/matrix1"/>
    <dgm:cxn modelId="{4D023F30-1C94-460C-A17B-9B46618B6814}" type="presOf" srcId="{905B7679-6DC6-49CB-B7F2-93ACEC968366}" destId="{C1B30A8D-A479-4322-B635-635DEE67B825}" srcOrd="0" destOrd="0" presId="urn:microsoft.com/office/officeart/2005/8/layout/matrix1"/>
    <dgm:cxn modelId="{64503E35-A4D2-409F-B254-6E7A830A58F4}" type="presOf" srcId="{905B7679-6DC6-49CB-B7F2-93ACEC968366}" destId="{8369D32F-8958-411F-AC59-DD8B4CCEDFF7}" srcOrd="1" destOrd="0" presId="urn:microsoft.com/office/officeart/2005/8/layout/matrix1"/>
    <dgm:cxn modelId="{471D3AE8-5904-4E92-8D71-D3EC817B1A16}" srcId="{48F4B013-AB48-40F6-B5D6-62B7A8BB0BF0}" destId="{DB511F69-B923-4F54-8FF5-D6A52CA8CD10}" srcOrd="0" destOrd="0" parTransId="{518338B0-BBB4-4B29-AF83-D217D981DADA}" sibTransId="{FADDC8BF-5151-4DB4-A40A-D8291D184D91}"/>
    <dgm:cxn modelId="{89F201E0-29BC-46FE-9509-7D88965D3395}" type="presOf" srcId="{DB511F69-B923-4F54-8FF5-D6A52CA8CD10}" destId="{AC0788AC-3D24-4E57-ACFA-347982087F36}" srcOrd="0" destOrd="0" presId="urn:microsoft.com/office/officeart/2005/8/layout/matrix1"/>
    <dgm:cxn modelId="{BD4D430E-801B-4FA2-B2C4-1BC0D4EB5E7A}" srcId="{DB511F69-B923-4F54-8FF5-D6A52CA8CD10}" destId="{E05F75DC-70C2-4155-ADBE-9F26B227880A}" srcOrd="2" destOrd="0" parTransId="{A0C0C30C-40C5-4CB5-908B-AFB5AD6B55A2}" sibTransId="{63ADBB96-5B2A-414C-8DA7-8FAC7156DCF2}"/>
    <dgm:cxn modelId="{577B67F8-94F5-433A-AD8B-83D45075B750}" type="presOf" srcId="{DD992A3E-0FDC-4DF5-AA81-E0A4528D863E}" destId="{06E95FC9-B48B-4F61-84F6-F943B6E8EE94}" srcOrd="1" destOrd="0" presId="urn:microsoft.com/office/officeart/2005/8/layout/matrix1"/>
    <dgm:cxn modelId="{971D71FE-C9CC-4EEB-B1BD-2E90996904C5}" type="presOf" srcId="{E05F75DC-70C2-4155-ADBE-9F26B227880A}" destId="{6D652D84-0636-4B5B-B366-1D46F8F2A9AF}" srcOrd="0" destOrd="0" presId="urn:microsoft.com/office/officeart/2005/8/layout/matrix1"/>
    <dgm:cxn modelId="{1A85FC6D-6858-46D5-877F-39D80F4E7277}" type="presOf" srcId="{2316991D-727E-4EDA-8022-61CBFE89F2BF}" destId="{B6C03BE2-9805-465D-B72C-490FDCF2BFF4}" srcOrd="1" destOrd="0" presId="urn:microsoft.com/office/officeart/2005/8/layout/matrix1"/>
    <dgm:cxn modelId="{E4C0391D-B8A4-4B60-8EC6-E75590CC99E5}" srcId="{DB511F69-B923-4F54-8FF5-D6A52CA8CD10}" destId="{2316991D-727E-4EDA-8022-61CBFE89F2BF}" srcOrd="0" destOrd="0" parTransId="{5B538015-B689-4741-9CC7-B71CA914F8CD}" sibTransId="{80D5E649-5FE7-40E6-97CC-4369F7929249}"/>
    <dgm:cxn modelId="{6D233F6C-F70D-4C66-BB2C-96C54E410988}" type="presOf" srcId="{48F4B013-AB48-40F6-B5D6-62B7A8BB0BF0}" destId="{B35A8CDA-90FA-4D18-8845-B50ED60E5202}" srcOrd="0" destOrd="0" presId="urn:microsoft.com/office/officeart/2005/8/layout/matrix1"/>
    <dgm:cxn modelId="{04736033-AC7F-4F14-B742-766133D108BE}" type="presOf" srcId="{E05F75DC-70C2-4155-ADBE-9F26B227880A}" destId="{EA2351A2-FFF5-473E-BE52-89769381AAD0}" srcOrd="1" destOrd="0" presId="urn:microsoft.com/office/officeart/2005/8/layout/matrix1"/>
    <dgm:cxn modelId="{07DBA53D-E7DB-43C9-9A76-5ADE2E60CA34}" srcId="{DB511F69-B923-4F54-8FF5-D6A52CA8CD10}" destId="{905B7679-6DC6-49CB-B7F2-93ACEC968366}" srcOrd="3" destOrd="0" parTransId="{8FEED82F-EF83-465B-BC11-B4D79BF28B71}" sibTransId="{FCDA496C-55AD-444D-88DF-6EBF497D9A1B}"/>
    <dgm:cxn modelId="{27262C1B-8246-4B68-AA14-CDAC8FB99E38}" type="presOf" srcId="{2316991D-727E-4EDA-8022-61CBFE89F2BF}" destId="{D632DDF8-0DD8-4822-BF55-1C59B8F723DE}" srcOrd="0" destOrd="0" presId="urn:microsoft.com/office/officeart/2005/8/layout/matrix1"/>
    <dgm:cxn modelId="{B371FFEF-96D0-4AE0-B791-76AB7FF520BA}" srcId="{DB511F69-B923-4F54-8FF5-D6A52CA8CD10}" destId="{DD992A3E-0FDC-4DF5-AA81-E0A4528D863E}" srcOrd="1" destOrd="0" parTransId="{4CFCEB17-106E-42AC-9A6C-FFD0739CFFB0}" sibTransId="{EF26A379-9F24-4DE9-9738-3663E22C88D9}"/>
    <dgm:cxn modelId="{D3FF2885-E65A-4354-B3B9-1A6FD833266B}" type="presParOf" srcId="{B35A8CDA-90FA-4D18-8845-B50ED60E5202}" destId="{3A969FF3-5627-48D9-82D0-348C3D27944D}" srcOrd="0" destOrd="0" presId="urn:microsoft.com/office/officeart/2005/8/layout/matrix1"/>
    <dgm:cxn modelId="{96793989-2D32-491E-BECC-A5EC7E46EAE4}" type="presParOf" srcId="{3A969FF3-5627-48D9-82D0-348C3D27944D}" destId="{D632DDF8-0DD8-4822-BF55-1C59B8F723DE}" srcOrd="0" destOrd="0" presId="urn:microsoft.com/office/officeart/2005/8/layout/matrix1"/>
    <dgm:cxn modelId="{C5FE4340-6ECF-48B2-B38B-729B92F0A8B8}" type="presParOf" srcId="{3A969FF3-5627-48D9-82D0-348C3D27944D}" destId="{B6C03BE2-9805-465D-B72C-490FDCF2BFF4}" srcOrd="1" destOrd="0" presId="urn:microsoft.com/office/officeart/2005/8/layout/matrix1"/>
    <dgm:cxn modelId="{088A522D-4D03-43A0-8328-0D11D1D0E5E6}" type="presParOf" srcId="{3A969FF3-5627-48D9-82D0-348C3D27944D}" destId="{140EA3B2-89E9-4376-9EC3-A318BA9FA30B}" srcOrd="2" destOrd="0" presId="urn:microsoft.com/office/officeart/2005/8/layout/matrix1"/>
    <dgm:cxn modelId="{773583E7-7A80-413B-AC36-3402FD54ADA9}" type="presParOf" srcId="{3A969FF3-5627-48D9-82D0-348C3D27944D}" destId="{06E95FC9-B48B-4F61-84F6-F943B6E8EE94}" srcOrd="3" destOrd="0" presId="urn:microsoft.com/office/officeart/2005/8/layout/matrix1"/>
    <dgm:cxn modelId="{BDA61F24-6782-4294-A1AF-5A0361D3E553}" type="presParOf" srcId="{3A969FF3-5627-48D9-82D0-348C3D27944D}" destId="{6D652D84-0636-4B5B-B366-1D46F8F2A9AF}" srcOrd="4" destOrd="0" presId="urn:microsoft.com/office/officeart/2005/8/layout/matrix1"/>
    <dgm:cxn modelId="{8A6342FE-08D1-491F-8AF3-5721FF88CCDD}" type="presParOf" srcId="{3A969FF3-5627-48D9-82D0-348C3D27944D}" destId="{EA2351A2-FFF5-473E-BE52-89769381AAD0}" srcOrd="5" destOrd="0" presId="urn:microsoft.com/office/officeart/2005/8/layout/matrix1"/>
    <dgm:cxn modelId="{10473F85-EE25-4492-9AC7-DEEFB973A8D0}" type="presParOf" srcId="{3A969FF3-5627-48D9-82D0-348C3D27944D}" destId="{C1B30A8D-A479-4322-B635-635DEE67B825}" srcOrd="6" destOrd="0" presId="urn:microsoft.com/office/officeart/2005/8/layout/matrix1"/>
    <dgm:cxn modelId="{F356AEBF-DABB-4570-9076-649317114C52}" type="presParOf" srcId="{3A969FF3-5627-48D9-82D0-348C3D27944D}" destId="{8369D32F-8958-411F-AC59-DD8B4CCEDFF7}" srcOrd="7" destOrd="0" presId="urn:microsoft.com/office/officeart/2005/8/layout/matrix1"/>
    <dgm:cxn modelId="{9F082F7D-1621-41AD-9228-62B922DDBE03}" type="presParOf" srcId="{B35A8CDA-90FA-4D18-8845-B50ED60E5202}" destId="{AC0788AC-3D24-4E57-ACFA-347982087F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B32340-0B74-4500-860D-C3AD0E4ED0B7}" type="doc">
      <dgm:prSet loTypeId="urn:microsoft.com/office/officeart/2005/8/layout/radial1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27BB880-1A26-4A15-BBA4-FE9FC61B69B6}">
      <dgm:prSet phldrT="[Текст]" custT="1"/>
      <dgm:spPr/>
      <dgm:t>
        <a:bodyPr/>
        <a:lstStyle/>
        <a:p>
          <a:r>
            <a:rPr lang="ro-RO" sz="1600" dirty="0" smtClean="0"/>
            <a:t>1 282 386,21 </a:t>
          </a:r>
          <a:r>
            <a:rPr lang="ro-RO" sz="1400" dirty="0" smtClean="0"/>
            <a:t>mii lei      (56,3%)</a:t>
          </a:r>
          <a:endParaRPr lang="ru-RU" sz="1400" dirty="0"/>
        </a:p>
      </dgm:t>
    </dgm:pt>
    <dgm:pt modelId="{2803B04C-34EA-48AD-8C1C-86F1B5260B2B}" type="parTrans" cxnId="{28237F5A-CB8E-4A9E-8570-CB1D0545D5B3}">
      <dgm:prSet/>
      <dgm:spPr/>
      <dgm:t>
        <a:bodyPr/>
        <a:lstStyle/>
        <a:p>
          <a:endParaRPr lang="ru-RU"/>
        </a:p>
      </dgm:t>
    </dgm:pt>
    <dgm:pt modelId="{235AE857-6CCC-4080-BB61-EF7AA450DFBF}" type="sibTrans" cxnId="{28237F5A-CB8E-4A9E-8570-CB1D0545D5B3}">
      <dgm:prSet/>
      <dgm:spPr/>
      <dgm:t>
        <a:bodyPr/>
        <a:lstStyle/>
        <a:p>
          <a:endParaRPr lang="ru-RU"/>
        </a:p>
      </dgm:t>
    </dgm:pt>
    <dgm:pt modelId="{9CF3272A-178A-45EC-9450-D3BC68C8338F}">
      <dgm:prSet phldrT="[Текст]" custT="1"/>
      <dgm:spPr/>
      <dgm:t>
        <a:bodyPr/>
        <a:lstStyle/>
        <a:p>
          <a:pPr>
            <a:lnSpc>
              <a:spcPct val="90000"/>
            </a:lnSpc>
          </a:pPr>
          <a:r>
            <a:rPr lang="ro-RO" sz="1300" b="1" dirty="0" smtClean="0">
              <a:solidFill>
                <a:schemeClr val="bg1"/>
              </a:solidFill>
            </a:rPr>
            <a:t>ASISTENȚĂ SOCIALĂ</a:t>
          </a:r>
          <a:endParaRPr lang="ro-RO" sz="800" b="1" dirty="0" smtClean="0">
            <a:solidFill>
              <a:schemeClr val="tx2">
                <a:lumMod val="75000"/>
              </a:schemeClr>
            </a:solidFill>
          </a:endParaRPr>
        </a:p>
        <a:p>
          <a:pPr>
            <a:lnSpc>
              <a:spcPct val="90000"/>
            </a:lnSpc>
          </a:pPr>
          <a:r>
            <a:rPr lang="ro-RO" sz="1300" dirty="0" smtClean="0"/>
            <a:t>17 097,16 mii lei (39,0%)</a:t>
          </a:r>
          <a:endParaRPr lang="ru-RU" sz="1300" dirty="0"/>
        </a:p>
      </dgm:t>
    </dgm:pt>
    <dgm:pt modelId="{73362D87-0617-4EA9-ABE4-84B16AFF61D2}" type="parTrans" cxnId="{89FEF761-83B8-42DD-A63F-E3C46A7A1ED6}">
      <dgm:prSet/>
      <dgm:spPr/>
      <dgm:t>
        <a:bodyPr/>
        <a:lstStyle/>
        <a:p>
          <a:endParaRPr lang="ru-RU" dirty="0"/>
        </a:p>
      </dgm:t>
    </dgm:pt>
    <dgm:pt modelId="{4ED9A925-9FE5-4E82-A1C9-8E63650FA05B}" type="sibTrans" cxnId="{89FEF761-83B8-42DD-A63F-E3C46A7A1ED6}">
      <dgm:prSet/>
      <dgm:spPr/>
      <dgm:t>
        <a:bodyPr/>
        <a:lstStyle/>
        <a:p>
          <a:endParaRPr lang="ru-RU"/>
        </a:p>
      </dgm:t>
    </dgm:pt>
    <dgm:pt modelId="{4FE770C6-6AC7-4377-A15D-EDE48833DCDB}">
      <dgm:prSet phldrT="[Текст]" custT="1"/>
      <dgm:spPr/>
      <dgm:t>
        <a:bodyPr/>
        <a:lstStyle/>
        <a:p>
          <a:r>
            <a:rPr lang="ro-RO" sz="1300" b="1" dirty="0" smtClean="0">
              <a:solidFill>
                <a:schemeClr val="bg1"/>
              </a:solidFill>
            </a:rPr>
            <a:t>ȘCOLI SPORTIVE</a:t>
          </a:r>
          <a:endParaRPr lang="ro-RO" sz="800" b="1" dirty="0" smtClean="0">
            <a:solidFill>
              <a:schemeClr val="bg1"/>
            </a:solidFill>
          </a:endParaRPr>
        </a:p>
        <a:p>
          <a:r>
            <a:rPr lang="ro-RO" sz="1300" dirty="0" smtClean="0"/>
            <a:t> 33 369,18 mii lei (52,2%)</a:t>
          </a:r>
          <a:endParaRPr lang="ru-RU" sz="1300" dirty="0"/>
        </a:p>
      </dgm:t>
    </dgm:pt>
    <dgm:pt modelId="{28807E27-03BB-4B69-92EC-5F791FBE2DC2}" type="parTrans" cxnId="{C645EF01-5FCC-4267-9E3D-EBB34B14B03B}">
      <dgm:prSet/>
      <dgm:spPr/>
      <dgm:t>
        <a:bodyPr/>
        <a:lstStyle/>
        <a:p>
          <a:endParaRPr lang="ru-RU" dirty="0"/>
        </a:p>
      </dgm:t>
    </dgm:pt>
    <dgm:pt modelId="{211170D7-0E1A-4A60-97E2-BAC308556D3F}" type="sibTrans" cxnId="{C645EF01-5FCC-4267-9E3D-EBB34B14B03B}">
      <dgm:prSet/>
      <dgm:spPr/>
      <dgm:t>
        <a:bodyPr/>
        <a:lstStyle/>
        <a:p>
          <a:endParaRPr lang="ru-RU"/>
        </a:p>
      </dgm:t>
    </dgm:pt>
    <dgm:pt modelId="{DEAE925E-EF25-4FEA-B383-F7C55499B5B4}">
      <dgm:prSet phldrT="[Текст]" custT="1"/>
      <dgm:spPr/>
      <dgm:t>
        <a:bodyPr/>
        <a:lstStyle/>
        <a:p>
          <a:r>
            <a:rPr lang="ro-RO" sz="1050" b="1" dirty="0" smtClean="0">
              <a:solidFill>
                <a:schemeClr val="bg1"/>
              </a:solidFill>
            </a:rPr>
            <a:t>INFRASTRUCTURA DRUMURILOR</a:t>
          </a:r>
        </a:p>
        <a:p>
          <a:r>
            <a:rPr lang="ro-RO" sz="1400" dirty="0" smtClean="0"/>
            <a:t>17 058,65 mii lei (26,2%)</a:t>
          </a:r>
          <a:endParaRPr lang="ru-RU" sz="1400" dirty="0"/>
        </a:p>
      </dgm:t>
    </dgm:pt>
    <dgm:pt modelId="{5DA4CB46-4EAD-448A-82D1-4B7087DC8D47}" type="parTrans" cxnId="{F6833022-EB5A-42D0-8CE9-6124B91A191A}">
      <dgm:prSet/>
      <dgm:spPr/>
      <dgm:t>
        <a:bodyPr/>
        <a:lstStyle/>
        <a:p>
          <a:endParaRPr lang="ru-RU" dirty="0"/>
        </a:p>
      </dgm:t>
    </dgm:pt>
    <dgm:pt modelId="{111329DA-B9A5-4DE5-8C8C-3A44BD36462A}" type="sibTrans" cxnId="{F6833022-EB5A-42D0-8CE9-6124B91A191A}">
      <dgm:prSet/>
      <dgm:spPr/>
      <dgm:t>
        <a:bodyPr/>
        <a:lstStyle/>
        <a:p>
          <a:endParaRPr lang="ru-RU"/>
        </a:p>
      </dgm:t>
    </dgm:pt>
    <dgm:pt modelId="{F6392176-71BF-4037-90F6-CE0A3A00A2F5}">
      <dgm:prSet phldrT="[Текст]" custT="1"/>
      <dgm:spPr/>
      <dgm:t>
        <a:bodyPr/>
        <a:lstStyle/>
        <a:p>
          <a:r>
            <a:rPr lang="ro-RO" sz="1500" b="1" dirty="0" smtClean="0">
              <a:solidFill>
                <a:schemeClr val="bg1"/>
              </a:solidFill>
            </a:rPr>
            <a:t>ÎNVÎȚĂMÂNT</a:t>
          </a:r>
        </a:p>
        <a:p>
          <a:r>
            <a:rPr lang="ro-RO" sz="1400" dirty="0" smtClean="0"/>
            <a:t>1 118 420,8 mii lei (59,1%)</a:t>
          </a:r>
          <a:endParaRPr lang="ru-RU" sz="1400" dirty="0"/>
        </a:p>
      </dgm:t>
    </dgm:pt>
    <dgm:pt modelId="{D31EE368-F90E-4122-8E5F-0071F489CCB6}" type="parTrans" cxnId="{A7B2656B-A728-4809-B5EB-5BA26CB0F069}">
      <dgm:prSet/>
      <dgm:spPr/>
      <dgm:t>
        <a:bodyPr/>
        <a:lstStyle/>
        <a:p>
          <a:endParaRPr lang="ru-RU" dirty="0"/>
        </a:p>
      </dgm:t>
    </dgm:pt>
    <dgm:pt modelId="{BD9ECF73-DF1B-441F-A310-78FAC4EEFAFD}" type="sibTrans" cxnId="{A7B2656B-A728-4809-B5EB-5BA26CB0F069}">
      <dgm:prSet/>
      <dgm:spPr/>
      <dgm:t>
        <a:bodyPr/>
        <a:lstStyle/>
        <a:p>
          <a:endParaRPr lang="ru-RU"/>
        </a:p>
      </dgm:t>
    </dgm:pt>
    <dgm:pt modelId="{242694F8-CD84-4CB2-A80F-07558EED5E5E}">
      <dgm:prSet phldrT="[Текст]" custT="1"/>
      <dgm:spPr/>
      <dgm:t>
        <a:bodyPr/>
        <a:lstStyle/>
        <a:p>
          <a:pPr>
            <a:lnSpc>
              <a:spcPct val="90000"/>
            </a:lnSpc>
          </a:pPr>
          <a:r>
            <a:rPr lang="ro-RO" sz="1300" b="1" dirty="0" smtClean="0"/>
            <a:t>ALTE TRANSFERURI   79 162,5</a:t>
          </a:r>
          <a:r>
            <a:rPr lang="ro-RO" sz="1300" dirty="0" smtClean="0"/>
            <a:t> mii lei (55,3%)</a:t>
          </a:r>
          <a:endParaRPr lang="ru-RU" sz="1300" dirty="0"/>
        </a:p>
      </dgm:t>
    </dgm:pt>
    <dgm:pt modelId="{DDCC159E-EC22-4B81-8E63-B3DF909C0BBE}" type="parTrans" cxnId="{A931CE4B-65C3-4D7A-BD9B-7AEF546815BC}">
      <dgm:prSet/>
      <dgm:spPr/>
      <dgm:t>
        <a:bodyPr/>
        <a:lstStyle/>
        <a:p>
          <a:endParaRPr lang="ru-RU"/>
        </a:p>
      </dgm:t>
    </dgm:pt>
    <dgm:pt modelId="{918137DF-6A67-456B-BC44-8CC469DFFD0E}" type="sibTrans" cxnId="{A931CE4B-65C3-4D7A-BD9B-7AEF546815BC}">
      <dgm:prSet/>
      <dgm:spPr/>
      <dgm:t>
        <a:bodyPr/>
        <a:lstStyle/>
        <a:p>
          <a:endParaRPr lang="ru-RU"/>
        </a:p>
      </dgm:t>
    </dgm:pt>
    <dgm:pt modelId="{251C9334-36B6-4502-9333-E60E3CFD8020}">
      <dgm:prSet phldrT="[Текст]" custT="1"/>
      <dgm:spPr/>
      <dgm:t>
        <a:bodyPr/>
        <a:lstStyle/>
        <a:p>
          <a:pPr>
            <a:lnSpc>
              <a:spcPct val="90000"/>
            </a:lnSpc>
          </a:pPr>
          <a:endParaRPr lang="ru-RU" sz="1300" dirty="0"/>
        </a:p>
      </dgm:t>
    </dgm:pt>
    <dgm:pt modelId="{862021AE-C820-4CF0-A85E-56886E98AD77}" type="parTrans" cxnId="{260416C2-C2A3-454C-83AD-506A7D76FDAE}">
      <dgm:prSet/>
      <dgm:spPr/>
      <dgm:t>
        <a:bodyPr/>
        <a:lstStyle/>
        <a:p>
          <a:endParaRPr lang="ru-RU"/>
        </a:p>
      </dgm:t>
    </dgm:pt>
    <dgm:pt modelId="{9E8BCF69-6A95-48D2-93C8-9D0BD01275AB}" type="sibTrans" cxnId="{260416C2-C2A3-454C-83AD-506A7D76FDAE}">
      <dgm:prSet/>
      <dgm:spPr/>
      <dgm:t>
        <a:bodyPr/>
        <a:lstStyle/>
        <a:p>
          <a:endParaRPr lang="ru-RU"/>
        </a:p>
      </dgm:t>
    </dgm:pt>
    <dgm:pt modelId="{79C0A498-814A-49D2-885D-B2890BF1A5C8}" type="pres">
      <dgm:prSet presAssocID="{A7B32340-0B74-4500-860D-C3AD0E4ED0B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7F6BEF-93C1-4F9E-8CB0-E0FA31FD4D9A}" type="pres">
      <dgm:prSet presAssocID="{B27BB880-1A26-4A15-BBA4-FE9FC61B69B6}" presName="centerShape" presStyleLbl="node0" presStyleIdx="0" presStyleCnt="1" custLinFactNeighborX="2999" custLinFactNeighborY="565"/>
      <dgm:spPr/>
      <dgm:t>
        <a:bodyPr/>
        <a:lstStyle/>
        <a:p>
          <a:endParaRPr lang="ru-RU"/>
        </a:p>
      </dgm:t>
    </dgm:pt>
    <dgm:pt modelId="{5E3F21E7-3EF2-4D09-9559-D842CBA617E6}" type="pres">
      <dgm:prSet presAssocID="{D31EE368-F90E-4122-8E5F-0071F489CCB6}" presName="Name9" presStyleLbl="parChTrans1D2" presStyleIdx="0" presStyleCnt="5"/>
      <dgm:spPr/>
      <dgm:t>
        <a:bodyPr/>
        <a:lstStyle/>
        <a:p>
          <a:endParaRPr lang="ru-RU"/>
        </a:p>
      </dgm:t>
    </dgm:pt>
    <dgm:pt modelId="{AFB75802-41C6-46D7-BBE2-2135085EAD47}" type="pres">
      <dgm:prSet presAssocID="{D31EE368-F90E-4122-8E5F-0071F489CCB6}" presName="connTx" presStyleLbl="parChTrans1D2" presStyleIdx="0" presStyleCnt="5"/>
      <dgm:spPr/>
      <dgm:t>
        <a:bodyPr/>
        <a:lstStyle/>
        <a:p>
          <a:endParaRPr lang="ru-RU"/>
        </a:p>
      </dgm:t>
    </dgm:pt>
    <dgm:pt modelId="{297C03E8-6EB6-4ED8-AF13-535D7BFEC39E}" type="pres">
      <dgm:prSet presAssocID="{F6392176-71BF-4037-90F6-CE0A3A00A2F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34411-D9CB-4D5C-8DDF-C2726EE58A01}" type="pres">
      <dgm:prSet presAssocID="{5DA4CB46-4EAD-448A-82D1-4B7087DC8D47}" presName="Name9" presStyleLbl="parChTrans1D2" presStyleIdx="1" presStyleCnt="5"/>
      <dgm:spPr/>
      <dgm:t>
        <a:bodyPr/>
        <a:lstStyle/>
        <a:p>
          <a:endParaRPr lang="ru-RU"/>
        </a:p>
      </dgm:t>
    </dgm:pt>
    <dgm:pt modelId="{3BF080FD-C6EC-430E-BA1A-30C0EBE5C797}" type="pres">
      <dgm:prSet presAssocID="{5DA4CB46-4EAD-448A-82D1-4B7087DC8D47}" presName="connTx" presStyleLbl="parChTrans1D2" presStyleIdx="1" presStyleCnt="5"/>
      <dgm:spPr/>
      <dgm:t>
        <a:bodyPr/>
        <a:lstStyle/>
        <a:p>
          <a:endParaRPr lang="ru-RU"/>
        </a:p>
      </dgm:t>
    </dgm:pt>
    <dgm:pt modelId="{5BD5DBE7-FA10-4294-8D70-D8ECA7A314C2}" type="pres">
      <dgm:prSet presAssocID="{DEAE925E-EF25-4FEA-B383-F7C55499B5B4}" presName="node" presStyleLbl="node1" presStyleIdx="1" presStyleCnt="5" custRadScaleRad="100099" custRadScaleInc="405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FD4A1-A1D7-4688-B686-09FAC2002BAE}" type="pres">
      <dgm:prSet presAssocID="{28807E27-03BB-4B69-92EC-5F791FBE2DC2}" presName="Name9" presStyleLbl="parChTrans1D2" presStyleIdx="2" presStyleCnt="5"/>
      <dgm:spPr/>
      <dgm:t>
        <a:bodyPr/>
        <a:lstStyle/>
        <a:p>
          <a:endParaRPr lang="ru-RU"/>
        </a:p>
      </dgm:t>
    </dgm:pt>
    <dgm:pt modelId="{D3EE4C82-EC08-40E8-BA75-5C8E2B3B2A83}" type="pres">
      <dgm:prSet presAssocID="{28807E27-03BB-4B69-92EC-5F791FBE2DC2}" presName="connTx" presStyleLbl="parChTrans1D2" presStyleIdx="2" presStyleCnt="5"/>
      <dgm:spPr/>
      <dgm:t>
        <a:bodyPr/>
        <a:lstStyle/>
        <a:p>
          <a:endParaRPr lang="ru-RU"/>
        </a:p>
      </dgm:t>
    </dgm:pt>
    <dgm:pt modelId="{D60A0DF1-CB71-409A-AC4A-E00921FFCE40}" type="pres">
      <dgm:prSet presAssocID="{4FE770C6-6AC7-4377-A15D-EDE48833DCDB}" presName="node" presStyleLbl="node1" presStyleIdx="2" presStyleCnt="5" custRadScaleRad="104484" custRadScaleInc="-207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34DEA-5888-4085-85E2-B2CD5106CA5B}" type="pres">
      <dgm:prSet presAssocID="{73362D87-0617-4EA9-ABE4-84B16AFF61D2}" presName="Name9" presStyleLbl="parChTrans1D2" presStyleIdx="3" presStyleCnt="5"/>
      <dgm:spPr/>
      <dgm:t>
        <a:bodyPr/>
        <a:lstStyle/>
        <a:p>
          <a:endParaRPr lang="ru-RU"/>
        </a:p>
      </dgm:t>
    </dgm:pt>
    <dgm:pt modelId="{3135BD4A-98EE-4B2F-A948-1BBE51337912}" type="pres">
      <dgm:prSet presAssocID="{73362D87-0617-4EA9-ABE4-84B16AFF61D2}" presName="connTx" presStyleLbl="parChTrans1D2" presStyleIdx="3" presStyleCnt="5"/>
      <dgm:spPr/>
      <dgm:t>
        <a:bodyPr/>
        <a:lstStyle/>
        <a:p>
          <a:endParaRPr lang="ru-RU"/>
        </a:p>
      </dgm:t>
    </dgm:pt>
    <dgm:pt modelId="{08B7CD21-2D77-4880-800A-C4559345CA9F}" type="pres">
      <dgm:prSet presAssocID="{9CF3272A-178A-45EC-9450-D3BC68C8338F}" presName="node" presStyleLbl="node1" presStyleIdx="3" presStyleCnt="5" custRadScaleRad="111634" custRadScaleInc="-224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ECC49-9A57-4837-9169-42C69068785A}" type="pres">
      <dgm:prSet presAssocID="{DDCC159E-EC22-4B81-8E63-B3DF909C0BBE}" presName="Name9" presStyleLbl="parChTrans1D2" presStyleIdx="4" presStyleCnt="5"/>
      <dgm:spPr/>
      <dgm:t>
        <a:bodyPr/>
        <a:lstStyle/>
        <a:p>
          <a:endParaRPr lang="ru-RU"/>
        </a:p>
      </dgm:t>
    </dgm:pt>
    <dgm:pt modelId="{24111B83-4DF5-4C65-81FD-0B49D50DA43D}" type="pres">
      <dgm:prSet presAssocID="{DDCC159E-EC22-4B81-8E63-B3DF909C0BBE}" presName="connTx" presStyleLbl="parChTrans1D2" presStyleIdx="4" presStyleCnt="5"/>
      <dgm:spPr/>
      <dgm:t>
        <a:bodyPr/>
        <a:lstStyle/>
        <a:p>
          <a:endParaRPr lang="ru-RU"/>
        </a:p>
      </dgm:t>
    </dgm:pt>
    <dgm:pt modelId="{5AF176B1-EA8E-4992-862D-0E341D9097BB}" type="pres">
      <dgm:prSet presAssocID="{242694F8-CD84-4CB2-A80F-07558EED5E5E}" presName="node" presStyleLbl="node1" presStyleIdx="4" presStyleCnt="5" custRadScaleRad="93903" custRadScaleInc="17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833022-EB5A-42D0-8CE9-6124B91A191A}" srcId="{B27BB880-1A26-4A15-BBA4-FE9FC61B69B6}" destId="{DEAE925E-EF25-4FEA-B383-F7C55499B5B4}" srcOrd="1" destOrd="0" parTransId="{5DA4CB46-4EAD-448A-82D1-4B7087DC8D47}" sibTransId="{111329DA-B9A5-4DE5-8C8C-3A44BD36462A}"/>
    <dgm:cxn modelId="{5BCD9D3A-D9B3-4EC0-8705-F9414429F265}" type="presOf" srcId="{DDCC159E-EC22-4B81-8E63-B3DF909C0BBE}" destId="{24111B83-4DF5-4C65-81FD-0B49D50DA43D}" srcOrd="1" destOrd="0" presId="urn:microsoft.com/office/officeart/2005/8/layout/radial1"/>
    <dgm:cxn modelId="{ED6101CE-8157-4746-8BCF-FB91DBA16A4E}" type="presOf" srcId="{5DA4CB46-4EAD-448A-82D1-4B7087DC8D47}" destId="{3BF080FD-C6EC-430E-BA1A-30C0EBE5C797}" srcOrd="1" destOrd="0" presId="urn:microsoft.com/office/officeart/2005/8/layout/radial1"/>
    <dgm:cxn modelId="{6A64FD0C-3FD2-4E42-97CD-CCE7B4A204D6}" type="presOf" srcId="{5DA4CB46-4EAD-448A-82D1-4B7087DC8D47}" destId="{B6C34411-D9CB-4D5C-8DDF-C2726EE58A01}" srcOrd="0" destOrd="0" presId="urn:microsoft.com/office/officeart/2005/8/layout/radial1"/>
    <dgm:cxn modelId="{487EB9B3-9157-479A-8896-A0743F4558F5}" type="presOf" srcId="{F6392176-71BF-4037-90F6-CE0A3A00A2F5}" destId="{297C03E8-6EB6-4ED8-AF13-535D7BFEC39E}" srcOrd="0" destOrd="0" presId="urn:microsoft.com/office/officeart/2005/8/layout/radial1"/>
    <dgm:cxn modelId="{1BD139CB-8B72-462B-9D5E-0F12178C17A4}" type="presOf" srcId="{A7B32340-0B74-4500-860D-C3AD0E4ED0B7}" destId="{79C0A498-814A-49D2-885D-B2890BF1A5C8}" srcOrd="0" destOrd="0" presId="urn:microsoft.com/office/officeart/2005/8/layout/radial1"/>
    <dgm:cxn modelId="{C0D82895-41E1-4AAE-A7DB-877783E91B05}" type="presOf" srcId="{242694F8-CD84-4CB2-A80F-07558EED5E5E}" destId="{5AF176B1-EA8E-4992-862D-0E341D9097BB}" srcOrd="0" destOrd="0" presId="urn:microsoft.com/office/officeart/2005/8/layout/radial1"/>
    <dgm:cxn modelId="{260416C2-C2A3-454C-83AD-506A7D76FDAE}" srcId="{A7B32340-0B74-4500-860D-C3AD0E4ED0B7}" destId="{251C9334-36B6-4502-9333-E60E3CFD8020}" srcOrd="1" destOrd="0" parTransId="{862021AE-C820-4CF0-A85E-56886E98AD77}" sibTransId="{9E8BCF69-6A95-48D2-93C8-9D0BD01275AB}"/>
    <dgm:cxn modelId="{16FE2D83-6508-420B-8694-3142BF7FBB31}" type="presOf" srcId="{B27BB880-1A26-4A15-BBA4-FE9FC61B69B6}" destId="{2F7F6BEF-93C1-4F9E-8CB0-E0FA31FD4D9A}" srcOrd="0" destOrd="0" presId="urn:microsoft.com/office/officeart/2005/8/layout/radial1"/>
    <dgm:cxn modelId="{28237F5A-CB8E-4A9E-8570-CB1D0545D5B3}" srcId="{A7B32340-0B74-4500-860D-C3AD0E4ED0B7}" destId="{B27BB880-1A26-4A15-BBA4-FE9FC61B69B6}" srcOrd="0" destOrd="0" parTransId="{2803B04C-34EA-48AD-8C1C-86F1B5260B2B}" sibTransId="{235AE857-6CCC-4080-BB61-EF7AA450DFBF}"/>
    <dgm:cxn modelId="{C645EF01-5FCC-4267-9E3D-EBB34B14B03B}" srcId="{B27BB880-1A26-4A15-BBA4-FE9FC61B69B6}" destId="{4FE770C6-6AC7-4377-A15D-EDE48833DCDB}" srcOrd="2" destOrd="0" parTransId="{28807E27-03BB-4B69-92EC-5F791FBE2DC2}" sibTransId="{211170D7-0E1A-4A60-97E2-BAC308556D3F}"/>
    <dgm:cxn modelId="{4DB4C0A8-4036-483E-8616-8AB3318070F4}" type="presOf" srcId="{DEAE925E-EF25-4FEA-B383-F7C55499B5B4}" destId="{5BD5DBE7-FA10-4294-8D70-D8ECA7A314C2}" srcOrd="0" destOrd="0" presId="urn:microsoft.com/office/officeart/2005/8/layout/radial1"/>
    <dgm:cxn modelId="{87A1573E-4699-4310-96AD-0032A4F9B575}" type="presOf" srcId="{28807E27-03BB-4B69-92EC-5F791FBE2DC2}" destId="{D3EE4C82-EC08-40E8-BA75-5C8E2B3B2A83}" srcOrd="1" destOrd="0" presId="urn:microsoft.com/office/officeart/2005/8/layout/radial1"/>
    <dgm:cxn modelId="{A6D047D6-A1CE-4BD9-BC03-63A0516524DB}" type="presOf" srcId="{D31EE368-F90E-4122-8E5F-0071F489CCB6}" destId="{AFB75802-41C6-46D7-BBE2-2135085EAD47}" srcOrd="1" destOrd="0" presId="urn:microsoft.com/office/officeart/2005/8/layout/radial1"/>
    <dgm:cxn modelId="{40A3C1F5-8C3C-4AAD-9EC0-B7CF47663B00}" type="presOf" srcId="{4FE770C6-6AC7-4377-A15D-EDE48833DCDB}" destId="{D60A0DF1-CB71-409A-AC4A-E00921FFCE40}" srcOrd="0" destOrd="0" presId="urn:microsoft.com/office/officeart/2005/8/layout/radial1"/>
    <dgm:cxn modelId="{89FEF761-83B8-42DD-A63F-E3C46A7A1ED6}" srcId="{B27BB880-1A26-4A15-BBA4-FE9FC61B69B6}" destId="{9CF3272A-178A-45EC-9450-D3BC68C8338F}" srcOrd="3" destOrd="0" parTransId="{73362D87-0617-4EA9-ABE4-84B16AFF61D2}" sibTransId="{4ED9A925-9FE5-4E82-A1C9-8E63650FA05B}"/>
    <dgm:cxn modelId="{218F8B58-5551-4288-AE4F-FAD5A5A5FF1F}" type="presOf" srcId="{DDCC159E-EC22-4B81-8E63-B3DF909C0BBE}" destId="{C17ECC49-9A57-4837-9169-42C69068785A}" srcOrd="0" destOrd="0" presId="urn:microsoft.com/office/officeart/2005/8/layout/radial1"/>
    <dgm:cxn modelId="{1B4A497E-2A36-4977-AD9C-9F877BF6F224}" type="presOf" srcId="{28807E27-03BB-4B69-92EC-5F791FBE2DC2}" destId="{414FD4A1-A1D7-4688-B686-09FAC2002BAE}" srcOrd="0" destOrd="0" presId="urn:microsoft.com/office/officeart/2005/8/layout/radial1"/>
    <dgm:cxn modelId="{A931CE4B-65C3-4D7A-BD9B-7AEF546815BC}" srcId="{B27BB880-1A26-4A15-BBA4-FE9FC61B69B6}" destId="{242694F8-CD84-4CB2-A80F-07558EED5E5E}" srcOrd="4" destOrd="0" parTransId="{DDCC159E-EC22-4B81-8E63-B3DF909C0BBE}" sibTransId="{918137DF-6A67-456B-BC44-8CC469DFFD0E}"/>
    <dgm:cxn modelId="{635A7212-550C-4F64-B6BC-4F09ACC595C9}" type="presOf" srcId="{D31EE368-F90E-4122-8E5F-0071F489CCB6}" destId="{5E3F21E7-3EF2-4D09-9559-D842CBA617E6}" srcOrd="0" destOrd="0" presId="urn:microsoft.com/office/officeart/2005/8/layout/radial1"/>
    <dgm:cxn modelId="{A7B2656B-A728-4809-B5EB-5BA26CB0F069}" srcId="{B27BB880-1A26-4A15-BBA4-FE9FC61B69B6}" destId="{F6392176-71BF-4037-90F6-CE0A3A00A2F5}" srcOrd="0" destOrd="0" parTransId="{D31EE368-F90E-4122-8E5F-0071F489CCB6}" sibTransId="{BD9ECF73-DF1B-441F-A310-78FAC4EEFAFD}"/>
    <dgm:cxn modelId="{EABED2FD-619D-4BDE-96DE-3FE47713BF6B}" type="presOf" srcId="{9CF3272A-178A-45EC-9450-D3BC68C8338F}" destId="{08B7CD21-2D77-4880-800A-C4559345CA9F}" srcOrd="0" destOrd="0" presId="urn:microsoft.com/office/officeart/2005/8/layout/radial1"/>
    <dgm:cxn modelId="{F276E9FD-66A8-45D6-A88D-9594A50003C6}" type="presOf" srcId="{73362D87-0617-4EA9-ABE4-84B16AFF61D2}" destId="{7CB34DEA-5888-4085-85E2-B2CD5106CA5B}" srcOrd="0" destOrd="0" presId="urn:microsoft.com/office/officeart/2005/8/layout/radial1"/>
    <dgm:cxn modelId="{4BC729EA-1CA6-4C5C-896D-11F5EAD1CEF0}" type="presOf" srcId="{73362D87-0617-4EA9-ABE4-84B16AFF61D2}" destId="{3135BD4A-98EE-4B2F-A948-1BBE51337912}" srcOrd="1" destOrd="0" presId="urn:microsoft.com/office/officeart/2005/8/layout/radial1"/>
    <dgm:cxn modelId="{E9466D2D-2308-4FBD-B997-79B043EB9539}" type="presParOf" srcId="{79C0A498-814A-49D2-885D-B2890BF1A5C8}" destId="{2F7F6BEF-93C1-4F9E-8CB0-E0FA31FD4D9A}" srcOrd="0" destOrd="0" presId="urn:microsoft.com/office/officeart/2005/8/layout/radial1"/>
    <dgm:cxn modelId="{45854FEA-2922-41D1-BCBA-E4E1DB721A71}" type="presParOf" srcId="{79C0A498-814A-49D2-885D-B2890BF1A5C8}" destId="{5E3F21E7-3EF2-4D09-9559-D842CBA617E6}" srcOrd="1" destOrd="0" presId="urn:microsoft.com/office/officeart/2005/8/layout/radial1"/>
    <dgm:cxn modelId="{F38CF301-BA55-45E0-A674-979A4E69373C}" type="presParOf" srcId="{5E3F21E7-3EF2-4D09-9559-D842CBA617E6}" destId="{AFB75802-41C6-46D7-BBE2-2135085EAD47}" srcOrd="0" destOrd="0" presId="urn:microsoft.com/office/officeart/2005/8/layout/radial1"/>
    <dgm:cxn modelId="{1BF3F65A-636D-4344-B0F8-5EF154A29C21}" type="presParOf" srcId="{79C0A498-814A-49D2-885D-B2890BF1A5C8}" destId="{297C03E8-6EB6-4ED8-AF13-535D7BFEC39E}" srcOrd="2" destOrd="0" presId="urn:microsoft.com/office/officeart/2005/8/layout/radial1"/>
    <dgm:cxn modelId="{AFEF7B5F-BD9C-4F07-B8F1-C5B9A0C1AC64}" type="presParOf" srcId="{79C0A498-814A-49D2-885D-B2890BF1A5C8}" destId="{B6C34411-D9CB-4D5C-8DDF-C2726EE58A01}" srcOrd="3" destOrd="0" presId="urn:microsoft.com/office/officeart/2005/8/layout/radial1"/>
    <dgm:cxn modelId="{DB9BA081-107C-4FB3-AA44-51303025418F}" type="presParOf" srcId="{B6C34411-D9CB-4D5C-8DDF-C2726EE58A01}" destId="{3BF080FD-C6EC-430E-BA1A-30C0EBE5C797}" srcOrd="0" destOrd="0" presId="urn:microsoft.com/office/officeart/2005/8/layout/radial1"/>
    <dgm:cxn modelId="{208F9816-ED03-4FDB-A8F3-9D9DC915A9B2}" type="presParOf" srcId="{79C0A498-814A-49D2-885D-B2890BF1A5C8}" destId="{5BD5DBE7-FA10-4294-8D70-D8ECA7A314C2}" srcOrd="4" destOrd="0" presId="urn:microsoft.com/office/officeart/2005/8/layout/radial1"/>
    <dgm:cxn modelId="{7959DFB0-0000-4B3D-8A28-107ED01D2B1B}" type="presParOf" srcId="{79C0A498-814A-49D2-885D-B2890BF1A5C8}" destId="{414FD4A1-A1D7-4688-B686-09FAC2002BAE}" srcOrd="5" destOrd="0" presId="urn:microsoft.com/office/officeart/2005/8/layout/radial1"/>
    <dgm:cxn modelId="{56623D44-B504-48E8-A456-F9C19C342A68}" type="presParOf" srcId="{414FD4A1-A1D7-4688-B686-09FAC2002BAE}" destId="{D3EE4C82-EC08-40E8-BA75-5C8E2B3B2A83}" srcOrd="0" destOrd="0" presId="urn:microsoft.com/office/officeart/2005/8/layout/radial1"/>
    <dgm:cxn modelId="{3B9A8B34-294C-48C5-A950-878DE1C40951}" type="presParOf" srcId="{79C0A498-814A-49D2-885D-B2890BF1A5C8}" destId="{D60A0DF1-CB71-409A-AC4A-E00921FFCE40}" srcOrd="6" destOrd="0" presId="urn:microsoft.com/office/officeart/2005/8/layout/radial1"/>
    <dgm:cxn modelId="{2A500121-B69C-4645-9935-C4434CA00372}" type="presParOf" srcId="{79C0A498-814A-49D2-885D-B2890BF1A5C8}" destId="{7CB34DEA-5888-4085-85E2-B2CD5106CA5B}" srcOrd="7" destOrd="0" presId="urn:microsoft.com/office/officeart/2005/8/layout/radial1"/>
    <dgm:cxn modelId="{F57FD7EB-2683-4B0A-8BF4-575E00D1F295}" type="presParOf" srcId="{7CB34DEA-5888-4085-85E2-B2CD5106CA5B}" destId="{3135BD4A-98EE-4B2F-A948-1BBE51337912}" srcOrd="0" destOrd="0" presId="urn:microsoft.com/office/officeart/2005/8/layout/radial1"/>
    <dgm:cxn modelId="{222BBBC7-7859-44EF-B2F2-EE8BCCEC97AE}" type="presParOf" srcId="{79C0A498-814A-49D2-885D-B2890BF1A5C8}" destId="{08B7CD21-2D77-4880-800A-C4559345CA9F}" srcOrd="8" destOrd="0" presId="urn:microsoft.com/office/officeart/2005/8/layout/radial1"/>
    <dgm:cxn modelId="{A2E900DA-F082-45F0-A719-7ABBC8D0148F}" type="presParOf" srcId="{79C0A498-814A-49D2-885D-B2890BF1A5C8}" destId="{C17ECC49-9A57-4837-9169-42C69068785A}" srcOrd="9" destOrd="0" presId="urn:microsoft.com/office/officeart/2005/8/layout/radial1"/>
    <dgm:cxn modelId="{344F7F38-0509-4298-9FE7-9DF2C4F1F4AD}" type="presParOf" srcId="{C17ECC49-9A57-4837-9169-42C69068785A}" destId="{24111B83-4DF5-4C65-81FD-0B49D50DA43D}" srcOrd="0" destOrd="0" presId="urn:microsoft.com/office/officeart/2005/8/layout/radial1"/>
    <dgm:cxn modelId="{09335623-A8A4-4694-B970-422456B45DC8}" type="presParOf" srcId="{79C0A498-814A-49D2-885D-B2890BF1A5C8}" destId="{5AF176B1-EA8E-4992-862D-0E341D9097B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2DDF8-0DD8-4822-BF55-1C59B8F723DE}">
      <dsp:nvSpPr>
        <dsp:cNvPr id="0" name=""/>
        <dsp:cNvSpPr/>
      </dsp:nvSpPr>
      <dsp:spPr>
        <a:xfrm rot="16200000">
          <a:off x="180020" y="-180020"/>
          <a:ext cx="2556284" cy="2916324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Încasări de la prestarea serviciilor cu plată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39 893 mii lei (48,4%)</a:t>
          </a:r>
          <a:endParaRPr lang="ru-RU" sz="2400" b="1" kern="1200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5400000">
        <a:off x="0" y="0"/>
        <a:ext cx="2916324" cy="1917213"/>
      </dsp:txXfrm>
    </dsp:sp>
    <dsp:sp modelId="{140EA3B2-89E9-4376-9EC3-A318BA9FA30B}">
      <dsp:nvSpPr>
        <dsp:cNvPr id="0" name=""/>
        <dsp:cNvSpPr/>
      </dsp:nvSpPr>
      <dsp:spPr>
        <a:xfrm>
          <a:off x="2916324" y="0"/>
          <a:ext cx="2916324" cy="2556284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Plata pentru locațiunea bunurilor patrimoniului public  7 061,5 mii lei (49,5%)</a:t>
          </a:r>
          <a:endParaRPr lang="ru-RU" sz="2400" b="1" kern="1200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916324" y="0"/>
        <a:ext cx="2916324" cy="1917213"/>
      </dsp:txXfrm>
    </dsp:sp>
    <dsp:sp modelId="{6D652D84-0636-4B5B-B366-1D46F8F2A9AF}">
      <dsp:nvSpPr>
        <dsp:cNvPr id="0" name=""/>
        <dsp:cNvSpPr/>
      </dsp:nvSpPr>
      <dsp:spPr>
        <a:xfrm rot="10800000">
          <a:off x="0" y="2556284"/>
          <a:ext cx="2916324" cy="2556284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Donații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3 321,9 mii lei (31,9%)</a:t>
          </a:r>
          <a:endParaRPr lang="ru-RU" sz="2400" b="1" kern="1200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10800000">
        <a:off x="0" y="3195354"/>
        <a:ext cx="2916324" cy="1917213"/>
      </dsp:txXfrm>
    </dsp:sp>
    <dsp:sp modelId="{C1B30A8D-A479-4322-B635-635DEE67B825}">
      <dsp:nvSpPr>
        <dsp:cNvPr id="0" name=""/>
        <dsp:cNvSpPr/>
      </dsp:nvSpPr>
      <dsp:spPr>
        <a:xfrm rot="5400000">
          <a:off x="3096344" y="2376263"/>
          <a:ext cx="2556284" cy="2916324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Taxa la cumpărarea valutei străine de către persoanele fizice în casele de schimb valutar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cap="none" spc="150" noProof="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6 691,9 mii lei (55,8%)</a:t>
          </a:r>
          <a:endParaRPr lang="ru-RU" sz="2400" b="1" kern="1200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2916324" y="3195354"/>
        <a:ext cx="2916324" cy="1917213"/>
      </dsp:txXfrm>
    </dsp:sp>
    <dsp:sp modelId="{AC0788AC-3D24-4E57-ACFA-347982087F36}">
      <dsp:nvSpPr>
        <dsp:cNvPr id="0" name=""/>
        <dsp:cNvSpPr/>
      </dsp:nvSpPr>
      <dsp:spPr>
        <a:xfrm>
          <a:off x="2041426" y="1917213"/>
          <a:ext cx="1749794" cy="1278142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400" b="1" kern="1200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56 968</a:t>
          </a:r>
          <a:r>
            <a:rPr lang="fr-FR" sz="2400" b="1" kern="1200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,</a:t>
          </a:r>
          <a:r>
            <a:rPr lang="ro-MD" sz="2400" b="1" kern="1200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3</a:t>
          </a:r>
          <a:r>
            <a:rPr lang="fr-FR" sz="2400" b="1" kern="1200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  mii lei</a:t>
          </a:r>
          <a:r>
            <a:rPr lang="ro-MD" sz="2400" b="1" kern="1200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o-MD" sz="1400" b="1" kern="1200" cap="none" spc="0" dirty="0" smtClean="0">
              <a:ln w="10541" cmpd="sng">
                <a:prstDash val="solid"/>
              </a:ln>
              <a:effectLst/>
              <a:latin typeface="Times New Roman" pitchFamily="18" charset="0"/>
              <a:cs typeface="Times New Roman" pitchFamily="18" charset="0"/>
            </a:rPr>
            <a:t>Executat – 47,8%</a:t>
          </a:r>
          <a:endParaRPr lang="ru-RU" sz="1400" b="1" kern="1200" cap="none" spc="0" dirty="0">
            <a:ln w="10541" cmpd="sng">
              <a:prstDash val="solid"/>
            </a:ln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103820" y="1979607"/>
        <a:ext cx="1625006" cy="1153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F6BEF-93C1-4F9E-8CB0-E0FA31FD4D9A}">
      <dsp:nvSpPr>
        <dsp:cNvPr id="0" name=""/>
        <dsp:cNvSpPr/>
      </dsp:nvSpPr>
      <dsp:spPr>
        <a:xfrm>
          <a:off x="2448267" y="2304233"/>
          <a:ext cx="1748621" cy="17486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 dirty="0" smtClean="0"/>
            <a:t>1 282 386,21 </a:t>
          </a:r>
          <a:r>
            <a:rPr lang="ro-RO" sz="1400" kern="1200" dirty="0" smtClean="0"/>
            <a:t>mii lei      (56,3%)</a:t>
          </a:r>
          <a:endParaRPr lang="ru-RU" sz="1400" kern="1200" dirty="0"/>
        </a:p>
      </dsp:txBody>
      <dsp:txXfrm>
        <a:off x="2704347" y="2560313"/>
        <a:ext cx="1236461" cy="1236461"/>
      </dsp:txXfrm>
    </dsp:sp>
    <dsp:sp modelId="{5E3F21E7-3EF2-4D09-9559-D842CBA617E6}">
      <dsp:nvSpPr>
        <dsp:cNvPr id="0" name=""/>
        <dsp:cNvSpPr/>
      </dsp:nvSpPr>
      <dsp:spPr>
        <a:xfrm rot="15996346">
          <a:off x="2976071" y="2003289"/>
          <a:ext cx="556536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556536" y="246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3240425" y="2014073"/>
        <a:ext cx="27826" cy="27826"/>
      </dsp:txXfrm>
    </dsp:sp>
    <dsp:sp modelId="{297C03E8-6EB6-4ED8-AF13-535D7BFEC39E}">
      <dsp:nvSpPr>
        <dsp:cNvPr id="0" name=""/>
        <dsp:cNvSpPr/>
      </dsp:nvSpPr>
      <dsp:spPr>
        <a:xfrm>
          <a:off x="2311789" y="3119"/>
          <a:ext cx="1748621" cy="174862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500" b="1" kern="1200" dirty="0" smtClean="0">
              <a:solidFill>
                <a:schemeClr val="bg1"/>
              </a:solidFill>
            </a:rPr>
            <a:t>ÎNVÎȚĂMÂNT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1 118 420,8 mii lei (59,1%)</a:t>
          </a:r>
          <a:endParaRPr lang="ru-RU" sz="1400" kern="1200" dirty="0"/>
        </a:p>
      </dsp:txBody>
      <dsp:txXfrm>
        <a:off x="2567869" y="259199"/>
        <a:ext cx="1236461" cy="1236461"/>
      </dsp:txXfrm>
    </dsp:sp>
    <dsp:sp modelId="{B6C34411-D9CB-4D5C-8DDF-C2726EE58A01}">
      <dsp:nvSpPr>
        <dsp:cNvPr id="0" name=""/>
        <dsp:cNvSpPr/>
      </dsp:nvSpPr>
      <dsp:spPr>
        <a:xfrm rot="7849567">
          <a:off x="2258464" y="4040792"/>
          <a:ext cx="595634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595634" y="246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2541391" y="4050599"/>
        <a:ext cx="29781" cy="29781"/>
      </dsp:txXfrm>
    </dsp:sp>
    <dsp:sp modelId="{5BD5DBE7-FA10-4294-8D70-D8ECA7A314C2}">
      <dsp:nvSpPr>
        <dsp:cNvPr id="0" name=""/>
        <dsp:cNvSpPr/>
      </dsp:nvSpPr>
      <dsp:spPr>
        <a:xfrm>
          <a:off x="915674" y="4078125"/>
          <a:ext cx="1748621" cy="174862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50" b="1" kern="1200" dirty="0" smtClean="0">
              <a:solidFill>
                <a:schemeClr val="bg1"/>
              </a:solidFill>
            </a:rPr>
            <a:t>INFRASTRUCTURA DRUMURILOR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17 058,65 mii lei (26,2%)</a:t>
          </a:r>
          <a:endParaRPr lang="ru-RU" sz="1400" kern="1200" dirty="0"/>
        </a:p>
      </dsp:txBody>
      <dsp:txXfrm>
        <a:off x="1171754" y="4334205"/>
        <a:ext cx="1236461" cy="1236461"/>
      </dsp:txXfrm>
    </dsp:sp>
    <dsp:sp modelId="{414FD4A1-A1D7-4688-B686-09FAC2002BAE}">
      <dsp:nvSpPr>
        <dsp:cNvPr id="0" name=""/>
        <dsp:cNvSpPr/>
      </dsp:nvSpPr>
      <dsp:spPr>
        <a:xfrm rot="20251261">
          <a:off x="4111033" y="2721809"/>
          <a:ext cx="511318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511318" y="246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353910" y="2733723"/>
        <a:ext cx="25565" cy="25565"/>
      </dsp:txXfrm>
    </dsp:sp>
    <dsp:sp modelId="{D60A0DF1-CB71-409A-AC4A-E00921FFCE40}">
      <dsp:nvSpPr>
        <dsp:cNvPr id="0" name=""/>
        <dsp:cNvSpPr/>
      </dsp:nvSpPr>
      <dsp:spPr>
        <a:xfrm>
          <a:off x="4536497" y="1440157"/>
          <a:ext cx="1748621" cy="174862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kern="1200" dirty="0" smtClean="0">
              <a:solidFill>
                <a:schemeClr val="bg1"/>
              </a:solidFill>
            </a:rPr>
            <a:t>ȘCOLI SPORTIVE</a:t>
          </a:r>
          <a:endParaRPr lang="ro-RO" sz="800" b="1" kern="1200" dirty="0" smtClean="0">
            <a:solidFill>
              <a:schemeClr val="bg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kern="1200" dirty="0" smtClean="0"/>
            <a:t> 33 369,18 mii lei (52,2%)</a:t>
          </a:r>
          <a:endParaRPr lang="ru-RU" sz="1300" kern="1200" dirty="0"/>
        </a:p>
      </dsp:txBody>
      <dsp:txXfrm>
        <a:off x="4792577" y="1696237"/>
        <a:ext cx="1236461" cy="1236461"/>
      </dsp:txXfrm>
    </dsp:sp>
    <dsp:sp modelId="{7CB34DEA-5888-4085-85E2-B2CD5106CA5B}">
      <dsp:nvSpPr>
        <dsp:cNvPr id="0" name=""/>
        <dsp:cNvSpPr/>
      </dsp:nvSpPr>
      <dsp:spPr>
        <a:xfrm rot="2817935">
          <a:off x="3811549" y="4040795"/>
          <a:ext cx="678237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678237" y="246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133712" y="4048537"/>
        <a:ext cx="33911" cy="33911"/>
      </dsp:txXfrm>
    </dsp:sp>
    <dsp:sp modelId="{08B7CD21-2D77-4880-800A-C4559345CA9F}">
      <dsp:nvSpPr>
        <dsp:cNvPr id="0" name=""/>
        <dsp:cNvSpPr/>
      </dsp:nvSpPr>
      <dsp:spPr>
        <a:xfrm>
          <a:off x="4104447" y="4078131"/>
          <a:ext cx="1748621" cy="174862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kern="1200" dirty="0" smtClean="0">
              <a:solidFill>
                <a:schemeClr val="bg1"/>
              </a:solidFill>
            </a:rPr>
            <a:t>ASISTENȚĂ SOCIALĂ</a:t>
          </a:r>
          <a:endParaRPr lang="ro-RO" sz="800" b="1" kern="1200" dirty="0" smtClean="0">
            <a:solidFill>
              <a:schemeClr val="tx2">
                <a:lumMod val="75000"/>
              </a:schemeClr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kern="1200" dirty="0" smtClean="0"/>
            <a:t>17 097,16 mii lei (39,0%)</a:t>
          </a:r>
          <a:endParaRPr lang="ru-RU" sz="1300" kern="1200" dirty="0"/>
        </a:p>
      </dsp:txBody>
      <dsp:txXfrm>
        <a:off x="4360527" y="4334211"/>
        <a:ext cx="1236461" cy="1236461"/>
      </dsp:txXfrm>
    </dsp:sp>
    <dsp:sp modelId="{C17ECC49-9A57-4837-9169-42C69068785A}">
      <dsp:nvSpPr>
        <dsp:cNvPr id="0" name=""/>
        <dsp:cNvSpPr/>
      </dsp:nvSpPr>
      <dsp:spPr>
        <a:xfrm rot="12203253">
          <a:off x="2018295" y="2702928"/>
          <a:ext cx="523302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523302" y="246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266863" y="2714543"/>
        <a:ext cx="26165" cy="26165"/>
      </dsp:txXfrm>
    </dsp:sp>
    <dsp:sp modelId="{5AF176B1-EA8E-4992-862D-0E341D9097BB}">
      <dsp:nvSpPr>
        <dsp:cNvPr id="0" name=""/>
        <dsp:cNvSpPr/>
      </dsp:nvSpPr>
      <dsp:spPr>
        <a:xfrm>
          <a:off x="363003" y="1402396"/>
          <a:ext cx="1748621" cy="174862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kern="1200" dirty="0" smtClean="0"/>
            <a:t>ALTE TRANSFERURI   79 162,5</a:t>
          </a:r>
          <a:r>
            <a:rPr lang="ro-RO" sz="1300" kern="1200" dirty="0" smtClean="0"/>
            <a:t> mii lei (55,3%)</a:t>
          </a:r>
          <a:endParaRPr lang="ru-RU" sz="1300" kern="1200" dirty="0"/>
        </a:p>
      </dsp:txBody>
      <dsp:txXfrm>
        <a:off x="619083" y="1658476"/>
        <a:ext cx="1236461" cy="1236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0.18487</cdr:x>
      <cdr:y>0.45466</cdr:y>
    </cdr:from>
    <cdr:to>
      <cdr:x>0.42017</cdr:x>
      <cdr:y>0.62468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84176" y="2695711"/>
          <a:ext cx="2016224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0.19328</cdr:x>
      <cdr:y>0.44251</cdr:y>
    </cdr:from>
    <cdr:to>
      <cdr:x>0.41176</cdr:x>
      <cdr:y>0.62468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6184" y="2623703"/>
          <a:ext cx="1872208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0.36932</cdr:x>
      <cdr:y>0.26763</cdr:y>
    </cdr:from>
    <cdr:to>
      <cdr:x>0.63068</cdr:x>
      <cdr:y>0.49688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40272" y="1497994"/>
          <a:ext cx="1656160" cy="12831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o-RO" sz="1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291 503,0 mii lei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(+1,9% sau cu 5 067,4 mii lei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mai mult comparativ 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cu 30.06.2018) </a:t>
          </a:r>
        </a:p>
        <a:p xmlns:a="http://schemas.openxmlformats.org/drawingml/2006/main">
          <a:pPr algn="ctr"/>
          <a:endParaRPr lang="ro-RO" sz="1200" b="1" i="1" dirty="0" smtClean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o-RO" sz="1200" b="1" i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Executat – 60,9%</a:t>
          </a:r>
          <a:endParaRPr lang="ru-RU" sz="1200" b="1" i="1" kern="1200" dirty="0" smtClean="0">
            <a:solidFill>
              <a:schemeClr val="accent4">
                <a:lumMod val="50000"/>
              </a:schemeClr>
            </a:solidFill>
          </a:endParaRPr>
        </a:p>
        <a:p xmlns:a="http://schemas.openxmlformats.org/drawingml/2006/main">
          <a:endParaRPr lang="ru-RU" sz="1600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0.33463</cdr:x>
      <cdr:y>0.26763</cdr:y>
    </cdr:from>
    <cdr:to>
      <cdr:x>0.67087</cdr:x>
      <cdr:y>0.49827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5509" y="1595965"/>
          <a:ext cx="1984931" cy="13753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o-RO" sz="1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588 873,8 mii lei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(-4,9% sau cu 30</a:t>
          </a:r>
          <a:r>
            <a:rPr lang="ro-RO" sz="12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179,5,5 mii lei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mai puțin comparativ 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cu 30.06.2018)</a:t>
          </a:r>
        </a:p>
        <a:p xmlns:a="http://schemas.openxmlformats.org/drawingml/2006/main">
          <a:pPr algn="ctr"/>
          <a:endParaRPr lang="ro-RO" sz="1200" b="1" i="1" dirty="0" smtClean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o-RO" sz="12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Executat – 52,8% </a:t>
          </a:r>
          <a:endParaRPr lang="ru-RU" sz="1200" b="1" kern="1200" dirty="0" smtClean="0">
            <a:solidFill>
              <a:schemeClr val="accent4">
                <a:lumMod val="50000"/>
              </a:schemeClr>
            </a:solidFill>
          </a:endParaRPr>
        </a:p>
        <a:p xmlns:a="http://schemas.openxmlformats.org/drawingml/2006/main">
          <a:endParaRPr lang="ru-RU" sz="1600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0.36932</cdr:x>
      <cdr:y>0.26763</cdr:y>
    </cdr:from>
    <cdr:to>
      <cdr:x>0.63068</cdr:x>
      <cdr:y>0.49827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0272" y="1497995"/>
          <a:ext cx="1542932" cy="1290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o-RO" sz="1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9 874,2 mii lei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(-22,5% sau cu 2 875,5 mii lei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mai puțin comparativ </a:t>
          </a:r>
        </a:p>
        <a:p xmlns:a="http://schemas.openxmlformats.org/drawingml/2006/main">
          <a:pPr algn="ctr"/>
          <a:r>
            <a: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cu 30.06.2018)</a:t>
          </a:r>
        </a:p>
        <a:p xmlns:a="http://schemas.openxmlformats.org/drawingml/2006/main">
          <a:pPr algn="ctr"/>
          <a:endParaRPr lang="ro-RO" sz="1200" b="1" i="1" dirty="0" smtClean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o-RO" sz="12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Executat – 3,8% </a:t>
          </a:r>
          <a:endParaRPr lang="ru-RU" sz="1200" b="1" kern="1200" dirty="0" smtClean="0">
            <a:solidFill>
              <a:schemeClr val="accent4">
                <a:lumMod val="50000"/>
              </a:schemeClr>
            </a:solidFill>
          </a:endParaRPr>
        </a:p>
        <a:p xmlns:a="http://schemas.openxmlformats.org/drawingml/2006/main">
          <a:endParaRPr lang="ru-RU" sz="1600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D5263-7ED7-4535-9C71-9CE68F85B0A7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48B2F-EAC8-42EB-A444-2A4E41C24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17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5ED3B-F983-47E5-8DC2-E04E099EEA8A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5F035-D54D-44BF-AB56-A021AD8C4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655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5F035-D54D-44BF-AB56-A021AD8C4CE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239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5F035-D54D-44BF-AB56-A021AD8C4CE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372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0C1DB-5D15-4B75-94BC-18DAA37B114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634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5F035-D54D-44BF-AB56-A021AD8C4CE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186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0C1DB-5D15-4B75-94BC-18DAA37B114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923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0C1DB-5D15-4B75-94BC-18DAA37B114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26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0C1DB-5D15-4B75-94BC-18DAA37B114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0C1DB-5D15-4B75-94BC-18DAA37B114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15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0C1DB-5D15-4B75-94BC-18DAA37B114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020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5F035-D54D-44BF-AB56-A021AD8C4CE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6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93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95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3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09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8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9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38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75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6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70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717032"/>
            <a:ext cx="8676456" cy="2520280"/>
          </a:xfrm>
        </p:spPr>
        <p:txBody>
          <a:bodyPr anchor="ctr"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Executarea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bugetului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o-RO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municipal </a:t>
            </a:r>
            <a:r>
              <a:rPr lang="ro-RO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Chișinău pe semestrul I al anului 2019 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1268760"/>
            <a:ext cx="792087" cy="12241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67944" y="63093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492896"/>
            <a:ext cx="8028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pPr algn="ctr"/>
            <a:r>
              <a:rPr lang="ro-RO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1170-1034-4C9F-B13F-A3BB4751B54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76672"/>
            <a:ext cx="637220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b="1" cap="all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CHELTUIELILE</a:t>
            </a:r>
            <a:r>
              <a:rPr lang="ro-RO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bugetului municipal Chișinău, </a:t>
            </a:r>
            <a:r>
              <a:rPr lang="ro-RO" sz="1600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conform </a:t>
            </a:r>
            <a:r>
              <a:rPr lang="ro-RO" sz="1600" b="1" cap="all" spc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clasificației economice, </a:t>
            </a:r>
            <a:r>
              <a:rPr lang="ro-RO" sz="1600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mii lei</a:t>
            </a:r>
            <a:endParaRPr lang="ru-RU" sz="1600" b="1" cap="all" spc="0" dirty="0">
              <a:ln w="0"/>
              <a:solidFill>
                <a:schemeClr val="accent4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179335840"/>
              </p:ext>
            </p:extLst>
          </p:nvPr>
        </p:nvGraphicFramePr>
        <p:xfrm>
          <a:off x="0" y="1397000"/>
          <a:ext cx="8748464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Овал 9"/>
          <p:cNvSpPr/>
          <p:nvPr/>
        </p:nvSpPr>
        <p:spPr>
          <a:xfrm>
            <a:off x="1547664" y="3284984"/>
            <a:ext cx="2448272" cy="1440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2 234 054,3 </a:t>
            </a:r>
            <a:r>
              <a:rPr lang="ro-RO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mii </a:t>
            </a:r>
            <a:r>
              <a:rPr lang="ro-RO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lei (51,8%)</a:t>
            </a:r>
            <a:endParaRPr lang="ro-RO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(+29,2% </a:t>
            </a:r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 cu </a:t>
            </a:r>
            <a:r>
              <a:rPr lang="ro-RO" sz="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504 331,7 </a:t>
            </a:r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mii lei</a:t>
            </a:r>
          </a:p>
          <a:p>
            <a:pPr algn="ctr"/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 mult comparativ </a:t>
            </a:r>
          </a:p>
          <a:p>
            <a:pPr algn="ctr"/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 30.06.2018</a:t>
            </a:r>
            <a:r>
              <a:rPr lang="ro-RO" sz="105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050" b="1" i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12360" y="144502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19500"/>
            <a:ext cx="1574521" cy="157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9502" y="181925"/>
            <a:ext cx="26997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sz="36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sz="3600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771800" y="0"/>
            <a:ext cx="6372200" cy="1124696"/>
          </a:xfrm>
        </p:spPr>
        <p:txBody>
          <a:bodyPr/>
          <a:lstStyle/>
          <a:p>
            <a:pPr algn="l"/>
            <a:r>
              <a:rPr lang="ro-RO" sz="300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BUGETUL MUNICIPAL CHIȘINĂU</a:t>
            </a:r>
            <a:r>
              <a:rPr lang="ru-RU" sz="280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6" t="13944" r="13443" b="-2501"/>
          <a:stretch/>
        </p:blipFill>
        <p:spPr>
          <a:xfrm>
            <a:off x="4191169" y="2416578"/>
            <a:ext cx="3744417" cy="3046354"/>
          </a:xfrm>
          <a:prstGeom prst="rect">
            <a:avLst/>
          </a:prstGeom>
        </p:spPr>
      </p:pic>
      <p:pic>
        <p:nvPicPr>
          <p:cNvPr id="16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t="18795" r="70994" b="46003"/>
          <a:stretch/>
        </p:blipFill>
        <p:spPr>
          <a:xfrm>
            <a:off x="3087457" y="2416578"/>
            <a:ext cx="1719916" cy="1304764"/>
          </a:xfrm>
          <a:prstGeom prst="rect">
            <a:avLst/>
          </a:prstGeom>
        </p:spPr>
      </p:pic>
      <p:pic>
        <p:nvPicPr>
          <p:cNvPr id="17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06" t="21998" r="-7" b="49201"/>
          <a:stretch/>
        </p:blipFill>
        <p:spPr>
          <a:xfrm>
            <a:off x="7145869" y="2126439"/>
            <a:ext cx="1663991" cy="10328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169313" y="3198122"/>
            <a:ext cx="2013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CHELTUIELI</a:t>
            </a:r>
          </a:p>
          <a:p>
            <a:pPr algn="ctr"/>
            <a:r>
              <a:rPr lang="ro-RO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(precizat - 4 316,8 mil.lei)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47708" y="3597244"/>
            <a:ext cx="1892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VENITURI</a:t>
            </a:r>
          </a:p>
          <a:p>
            <a:pPr algn="ctr"/>
            <a:r>
              <a:rPr lang="ro-RO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(precizat - 3 989,6 mil. lei)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20272" y="1916832"/>
            <a:ext cx="1956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234,0 mil. lei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01556" y="2344960"/>
            <a:ext cx="2242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229,8 mil. lei</a:t>
            </a:r>
            <a:endParaRPr lang="ru-RU" sz="2000" dirty="0">
              <a:solidFill>
                <a:srgbClr val="002060"/>
              </a:solidFill>
            </a:endParaRPr>
          </a:p>
        </p:txBody>
      </p:sp>
      <p:grpSp>
        <p:nvGrpSpPr>
          <p:cNvPr id="13" name="Group 29"/>
          <p:cNvGrpSpPr/>
          <p:nvPr/>
        </p:nvGrpSpPr>
        <p:grpSpPr>
          <a:xfrm rot="21091142">
            <a:off x="3907259" y="2448737"/>
            <a:ext cx="3995060" cy="1320683"/>
            <a:chOff x="1991669" y="2240942"/>
            <a:chExt cx="5217646" cy="2102458"/>
          </a:xfrm>
        </p:grpSpPr>
        <p:pic>
          <p:nvPicPr>
            <p:cNvPr id="14" name="Picture 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02" t="20404" r="15995" b="44398"/>
            <a:stretch/>
          </p:blipFill>
          <p:spPr>
            <a:xfrm>
              <a:off x="1991669" y="2240942"/>
              <a:ext cx="5217646" cy="1688062"/>
            </a:xfrm>
            <a:prstGeom prst="rect">
              <a:avLst/>
            </a:prstGeom>
          </p:spPr>
        </p:pic>
        <p:sp>
          <p:nvSpPr>
            <p:cNvPr id="15" name="Rectangle 28"/>
            <p:cNvSpPr/>
            <p:nvPr/>
          </p:nvSpPr>
          <p:spPr>
            <a:xfrm>
              <a:off x="3701065" y="2240942"/>
              <a:ext cx="1981200" cy="210245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35461" y="937433"/>
            <a:ext cx="29645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      În bugetul municipal Chișinău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la situația din 30.06.2019 au fost încasate venituri în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sumă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de 2 219 830,6 mii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lei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sau la nivel de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55,6 la sută din prevederile bugetului precizat pe anul 2019 în sumă de 3 989 683,5 mii lei.</a:t>
            </a:r>
          </a:p>
          <a:p>
            <a:pPr algn="just"/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    Comparativ cu perioada respectivă a anului precedent, veniturile s-au majorat cu 282 537,4 mii lei sau 14,6 la sută, în fond din contul transferurilor de la bugetul de stat.</a:t>
            </a: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      Partea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cheltuieli a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fost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executată în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sumă de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234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054,3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mii lei   sau la nivel de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51,8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la sută din prevederile bugetului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precizat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în sumă 4 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316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870,66 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mii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lei.</a:t>
            </a:r>
          </a:p>
          <a:p>
            <a:pPr algn="just"/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	Comparativ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cu perioada respectivă a anului precedent, cheltuielile bugetului municipal sunt în creștere cu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504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331,7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mii lei sau cu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29,2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sută.</a:t>
            </a:r>
          </a:p>
          <a:p>
            <a:pPr algn="just"/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	Este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menționat că din contul transferurilor de la bugetul de stat s-au efectuat 57,4 la sută din totalul cheltuielilor executate.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одзаголовок 9"/>
          <p:cNvSpPr txBox="1">
            <a:spLocks/>
          </p:cNvSpPr>
          <p:nvPr/>
        </p:nvSpPr>
        <p:spPr>
          <a:xfrm>
            <a:off x="146533" y="6519752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rgbClr val="00206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rgbClr val="002060"/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1880" y="2126439"/>
            <a:ext cx="870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D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55,6%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37854" y="1685272"/>
            <a:ext cx="870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D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51,8%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ÐÐ°ÑÑÐ¸Ð½ÐºÐ¸ Ð¿Ð¾ Ð·Ð°Ð¿ÑÐ¾ÑÑ ÐÐÐ¥ÐÐÐ«"/>
          <p:cNvPicPr/>
          <p:nvPr/>
        </p:nvPicPr>
        <p:blipFill>
          <a:blip r:embed="rId3" cstate="print"/>
          <a:srcRect b="10360"/>
          <a:stretch>
            <a:fillRect/>
          </a:stretch>
        </p:blipFill>
        <p:spPr bwMode="auto">
          <a:xfrm>
            <a:off x="6064804" y="177954"/>
            <a:ext cx="3007188" cy="148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1170-1034-4C9F-B13F-A3BB4751B54B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79670"/>
            <a:ext cx="65849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sz="2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Executarea Veniturilor bugetului </a:t>
            </a:r>
          </a:p>
          <a:p>
            <a:r>
              <a:rPr lang="ro-RO" sz="2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municipal Chișinău, </a:t>
            </a:r>
            <a:r>
              <a:rPr lang="ro-RO" sz="1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mii lei</a:t>
            </a:r>
            <a:endParaRPr lang="ru-RU" sz="1400" b="1" cap="all" spc="0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12360" y="0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15063009"/>
              </p:ext>
            </p:extLst>
          </p:nvPr>
        </p:nvGraphicFramePr>
        <p:xfrm>
          <a:off x="395536" y="661281"/>
          <a:ext cx="8568952" cy="5929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69882" y="1815201"/>
            <a:ext cx="220657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MD" sz="1200" dirty="0" smtClean="0"/>
              <a:t>Precizat – 2 275 980,4</a:t>
            </a:r>
          </a:p>
          <a:p>
            <a:r>
              <a:rPr lang="ro-MD" sz="1200" dirty="0" smtClean="0"/>
              <a:t>Executat – 1 282 386,2 (56,3%)</a:t>
            </a:r>
          </a:p>
          <a:p>
            <a:r>
              <a:rPr lang="ro-MD" sz="1200" dirty="0" smtClean="0"/>
              <a:t>2019/2018 - 302 487,6 (30,9%)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69778" y="2977762"/>
            <a:ext cx="2206677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MD" sz="1200" dirty="0" smtClean="0"/>
              <a:t>Precizat – 1 115 840,1</a:t>
            </a:r>
          </a:p>
          <a:p>
            <a:r>
              <a:rPr lang="ro-MD" sz="1200" dirty="0" smtClean="0"/>
              <a:t>Executat – 588 873,8 (52,8%)</a:t>
            </a:r>
          </a:p>
          <a:p>
            <a:r>
              <a:rPr lang="ro-MD" sz="1200" dirty="0" smtClean="0"/>
              <a:t>2019/2018 – (-30 179,5 (-4,9%)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90637" y="3933056"/>
            <a:ext cx="218581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MD" sz="1200" dirty="0" smtClean="0"/>
              <a:t>Precizat – 478 703,1</a:t>
            </a:r>
          </a:p>
          <a:p>
            <a:r>
              <a:rPr lang="ro-MD" sz="1200" dirty="0" smtClean="0"/>
              <a:t>Executat – 291 503,0 (60,9%)</a:t>
            </a:r>
          </a:p>
          <a:p>
            <a:r>
              <a:rPr lang="ro-MD" sz="1200" dirty="0" smtClean="0"/>
              <a:t>2019/2018 - 5 467,4 (1,9%)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94787" y="6108427"/>
            <a:ext cx="21816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MD" sz="1200" dirty="0" smtClean="0"/>
              <a:t>Precizat</a:t>
            </a:r>
          </a:p>
          <a:p>
            <a:r>
              <a:rPr lang="ro-MD" sz="1200" dirty="0" smtClean="0"/>
              <a:t>Executat – 99,3</a:t>
            </a:r>
          </a:p>
          <a:p>
            <a:r>
              <a:rPr lang="ro-MD" sz="1200" dirty="0" smtClean="0"/>
              <a:t>2019/2018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469778" y="5116785"/>
            <a:ext cx="2206677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MD" sz="1200" dirty="0" smtClean="0"/>
              <a:t>Precizat – 119 159,9</a:t>
            </a:r>
          </a:p>
          <a:p>
            <a:r>
              <a:rPr lang="ro-MD" sz="1200" dirty="0" smtClean="0"/>
              <a:t>Executat – 56 968,3 (47,8%)</a:t>
            </a:r>
          </a:p>
          <a:p>
            <a:r>
              <a:rPr lang="ro-MD" sz="1200" dirty="0" smtClean="0"/>
              <a:t>2019/2018 – 4 672,6 (8,9%)</a:t>
            </a:r>
            <a:endParaRPr lang="ru-RU" sz="1200" dirty="0"/>
          </a:p>
        </p:txBody>
      </p:sp>
      <p:sp>
        <p:nvSpPr>
          <p:cNvPr id="16" name="TextBox 1"/>
          <p:cNvSpPr txBox="1"/>
          <p:nvPr/>
        </p:nvSpPr>
        <p:spPr>
          <a:xfrm>
            <a:off x="2123728" y="3201718"/>
            <a:ext cx="1984931" cy="13753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2 219 830,6 mii lei</a:t>
            </a:r>
          </a:p>
          <a:p>
            <a:pPr algn="ctr"/>
            <a:r>
              <a:rPr lang="ro-RO" sz="1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(14,6% sau cu 282 537,4 mii lei</a:t>
            </a:r>
          </a:p>
          <a:p>
            <a:pPr algn="ctr"/>
            <a:r>
              <a:rPr lang="ro-RO" sz="1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mai mult comparativ </a:t>
            </a:r>
          </a:p>
          <a:p>
            <a:pPr algn="ctr"/>
            <a:r>
              <a:rPr lang="ro-RO" sz="1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 30.06.2018)</a:t>
            </a:r>
          </a:p>
          <a:p>
            <a:pPr algn="ctr"/>
            <a:endParaRPr lang="ro-RO" sz="12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1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Executat – 55,6% </a:t>
            </a:r>
            <a:endParaRPr lang="ru-RU" sz="1200" b="1" kern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9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8612" y="174412"/>
            <a:ext cx="4321660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sz="2300" b="1" cap="all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VENITURI PROPRII</a:t>
            </a:r>
            <a:r>
              <a:rPr lang="ro-RO" sz="2300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– 13,1%</a:t>
            </a:r>
            <a:endParaRPr lang="ru-RU" sz="2300" b="1" cap="all" spc="0" dirty="0">
              <a:ln w="0"/>
              <a:solidFill>
                <a:schemeClr val="accent4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036632185"/>
              </p:ext>
            </p:extLst>
          </p:nvPr>
        </p:nvGraphicFramePr>
        <p:xfrm>
          <a:off x="2727508" y="647834"/>
          <a:ext cx="6336704" cy="5597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71600" y="2564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99592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08684" y="1784472"/>
            <a:ext cx="25191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/>
              <a:t>	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Venituri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proprii (încasări directe și integrale) au fost realizate în sumă totală de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291 503,0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lei, la nivel de 60,9 la sută față de veniturile bugetului precizat pe anul 2019 în sumă de 478 703,1 mii lei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	Comparativ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perioada respectivă a anului precedent, veniturile s-au majorat cu 5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467,5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  sau cu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1,9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sută.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875819"/>
            <a:ext cx="527993" cy="824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79512" y="174412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>
            <p:extLst/>
          </p:nvPr>
        </p:nvGraphicFramePr>
        <p:xfrm>
          <a:off x="3131840" y="543745"/>
          <a:ext cx="5903476" cy="596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71600" y="2564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99592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6907" y="736260"/>
            <a:ext cx="313694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Defalcări de la impozite și taxe de stat (impozitele pe venitul persoanelor fizice) au fost realizate în sumă totală de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588 873,8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lei, la nivel de 52,8 la sută față de prevederile precizate pe anul 2019 în sumă de 1 115 840,1 mii lei. Comparativ cu perioada respectivă a anului precedent, </a:t>
            </a:r>
            <a:r>
              <a:rPr lang="ro-RO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încasările s-au micșorat cu </a:t>
            </a:r>
            <a:r>
              <a:rPr lang="ro-RO" sz="1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30 179,5 </a:t>
            </a:r>
            <a:r>
              <a:rPr lang="ro-RO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 sau cu 4,9 la sută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 contul  </a:t>
            </a:r>
            <a:r>
              <a:rPr lang="ro-RO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încasărilor impozitului pe venitul reținut din salariu,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au fost realizate în sumă de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520 287,2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lei, la nivelul de 48,2 la sută față de prevederile planului precizat pe anul 2019 în sumă de 1 079 440,1 mii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lei, </a:t>
            </a:r>
            <a:r>
              <a:rPr lang="ro-RO" sz="1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micșorându-se </a:t>
            </a:r>
            <a:r>
              <a:rPr lang="ro-RO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față de încasările perioadei respective a anului precedent cu </a:t>
            </a:r>
            <a:r>
              <a:rPr lang="ro-RO" sz="1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49 082,3 </a:t>
            </a:r>
            <a:r>
              <a:rPr lang="ro-RO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 sau cu 8,6 la sută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(efectul Legii nr. 178 din 26.07.2018 „Cu privire la modificarea unor acte legislative”). </a:t>
            </a:r>
            <a:endParaRPr lang="ro-R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compensarea veniturilor ratate în urma aplicării reformei fiscale de la bugetul de stat au fost primite transferuri în sumă de 72 437,3 mii lei.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766" y="543744"/>
            <a:ext cx="527993" cy="824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79512" y="174412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31840" y="82079"/>
            <a:ext cx="31482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sz="2400" b="1" cap="all" spc="0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DEFALCĂRI – </a:t>
            </a:r>
            <a:r>
              <a:rPr lang="ro-RO" sz="24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26,5</a:t>
            </a:r>
            <a:r>
              <a:rPr lang="ro-RO" sz="2400" b="1" cap="all" spc="0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b="1" cap="all" spc="0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Подзаголовок 9"/>
          <p:cNvSpPr txBox="1">
            <a:spLocks/>
          </p:cNvSpPr>
          <p:nvPr/>
        </p:nvSpPr>
        <p:spPr>
          <a:xfrm>
            <a:off x="145766" y="6487907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8612" y="174412"/>
            <a:ext cx="4465676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sz="2300" b="1" cap="all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VENITURI </a:t>
            </a:r>
            <a:r>
              <a:rPr lang="en-US" sz="2300" b="1" cap="all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colectate</a:t>
            </a:r>
            <a:r>
              <a:rPr lang="ro-RO" sz="2300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– 2,6%</a:t>
            </a:r>
            <a:endParaRPr lang="ru-RU" sz="2300" b="1" cap="all" spc="0" dirty="0">
              <a:ln w="0"/>
              <a:solidFill>
                <a:schemeClr val="accent4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/>
          </p:nvPr>
        </p:nvGraphicFramePr>
        <p:xfrm>
          <a:off x="2843808" y="980728"/>
          <a:ext cx="58326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1988840"/>
            <a:ext cx="2843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Venituri colectate au fost încasate în sumă totală de 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56 968,3 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lei, la nivel de 47,8 la sută față de prevederile bugetului precizat în sumă de 119 159,9 mii lei.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 cu perioada respectivă a anului precedent, veniturile s-au majorat cu 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4 672,6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  sau cu 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8,9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sută.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556792"/>
            <a:ext cx="527993" cy="824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79512" y="174412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75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339752" y="167660"/>
            <a:ext cx="6804249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sz="2300" b="1" cap="all" spc="0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TRANSFERURI DIN BUGETUL DE STAT – 57,8%</a:t>
            </a:r>
            <a:endParaRPr lang="ru-RU" sz="2300" b="1" cap="all" spc="0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078397519"/>
              </p:ext>
            </p:extLst>
          </p:nvPr>
        </p:nvGraphicFramePr>
        <p:xfrm>
          <a:off x="2771801" y="692696"/>
          <a:ext cx="6372200" cy="5871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7484" y="1851800"/>
            <a:ext cx="26642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/>
            <a:r>
              <a:rPr lang="ro-RO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Total s-au încasat transferuri de la bugetul de stat în bugetul municipal Chişinău în sumă totală de 1 282 386,21 mii lei, la nivel de 56,3 la sută prevederile bugetului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precizat pe anul 2019 </a:t>
            </a:r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în sumă de 2 275 980,40 mii lei.</a:t>
            </a:r>
          </a:p>
          <a:p>
            <a:pPr algn="just" hangingPunct="0"/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hangingPunct="0"/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	Comparativ cu perioada respectivă a anului precedent, transferurile s-au majorat cu 302 487,6 mii lei sau cu 30,8 la sută.</a:t>
            </a:r>
          </a:p>
          <a:p>
            <a:pPr algn="just" hangingPunct="0"/>
            <a:r>
              <a:rPr lang="fr-FR" sz="1600" dirty="0"/>
              <a:t>	</a:t>
            </a:r>
            <a:endParaRPr lang="ru-RU" sz="1600" dirty="0"/>
          </a:p>
          <a:p>
            <a:pPr algn="just"/>
            <a:endParaRPr lang="ru-RU" sz="1600" dirty="0"/>
          </a:p>
        </p:txBody>
      </p:sp>
      <p:pic>
        <p:nvPicPr>
          <p:cNvPr id="1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6512" y="692696"/>
            <a:ext cx="527993" cy="824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23528" y="192477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8612" y="174412"/>
            <a:ext cx="633670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Mijloacele din vânzarea activelor fixe și a bunurilor materiale</a:t>
            </a:r>
            <a:endParaRPr lang="ru-RU" b="1" cap="all" spc="0" dirty="0">
              <a:ln w="0"/>
              <a:solidFill>
                <a:schemeClr val="accent4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703695757"/>
              </p:ext>
            </p:extLst>
          </p:nvPr>
        </p:nvGraphicFramePr>
        <p:xfrm>
          <a:off x="3131840" y="712059"/>
          <a:ext cx="5903476" cy="5597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71600" y="2564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99592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79512" y="1556792"/>
            <a:ext cx="29523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La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capitolul „Mijloacele din vânzarea activelor fixe și a bunurilor materiale” (veniturile din vânzarea și privatizarea bunurilor proprietatea publică) au fost încasate mijloace în sumă totală de 9 874,2 mii lei la nivel de 3,8 la sută față de prevederile precizate pe anul 2019 în sumă de 262 510,5 mii lei. </a:t>
            </a:r>
            <a:endParaRPr lang="ro-RO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perioada respectivă a anului precedent, încasările mijloacelor menționate s-au micșorat cu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2 875,5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mii lei sau cu 22,5 la sută.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875819"/>
            <a:ext cx="527993" cy="824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79512" y="174412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1170-1034-4C9F-B13F-A3BB4751B54B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76672"/>
            <a:ext cx="637220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o-RO" b="1" cap="all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CHELTUIELILE</a:t>
            </a:r>
            <a:r>
              <a:rPr lang="ro-RO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bugetului municipal Chișinău, </a:t>
            </a:r>
            <a:r>
              <a:rPr lang="ro-RO" sz="1600" b="1" cap="all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conform clasificației funcționale, mii lei</a:t>
            </a:r>
            <a:endParaRPr lang="ru-RU" sz="1600" b="1" cap="all" spc="0" dirty="0">
              <a:ln w="0"/>
              <a:solidFill>
                <a:schemeClr val="accent4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одзаголовок 9"/>
          <p:cNvSpPr txBox="1">
            <a:spLocks/>
          </p:cNvSpPr>
          <p:nvPr/>
        </p:nvSpPr>
        <p:spPr>
          <a:xfrm>
            <a:off x="0" y="6519446"/>
            <a:ext cx="5436096" cy="33855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Direc</a:t>
            </a:r>
            <a:r>
              <a:rPr kumimoji="0" lang="ro-RO" sz="1600" i="0" u="none" strike="noStrike" kern="1200" cap="none" spc="0" normalizeH="0" baseline="0" noProof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ția</a:t>
            </a:r>
            <a:r>
              <a:rPr kumimoji="0" lang="ro-RO" sz="1600" i="0" u="none" strike="noStrike" kern="1200" cap="none" spc="0" normalizeH="0" baseline="0" noProof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generală finanțe al Consiliului municipal Chișinău</a:t>
            </a:r>
            <a:endParaRPr kumimoji="0" lang="ru-RU" sz="1600" i="0" u="none" strike="noStrike" kern="1200" cap="none" spc="0" normalizeH="0" baseline="0" noProof="0" dirty="0">
              <a:ln w="11430"/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66289"/>
            <a:ext cx="2439796" cy="1662111"/>
          </a:xfrm>
          <a:prstGeom prst="rect">
            <a:avLst/>
          </a:prstGeom>
          <a:noFill/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292320532"/>
              </p:ext>
            </p:extLst>
          </p:nvPr>
        </p:nvGraphicFramePr>
        <p:xfrm>
          <a:off x="0" y="1397000"/>
          <a:ext cx="8748464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Овал 9"/>
          <p:cNvSpPr/>
          <p:nvPr/>
        </p:nvSpPr>
        <p:spPr>
          <a:xfrm>
            <a:off x="1493912" y="3429000"/>
            <a:ext cx="2448272" cy="14401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2 234 054,3 </a:t>
            </a:r>
            <a:r>
              <a:rPr lang="ro-RO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mii </a:t>
            </a:r>
            <a:r>
              <a:rPr lang="ro-RO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lei (51,8%)</a:t>
            </a:r>
            <a:endParaRPr lang="ro-RO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(+29,2% </a:t>
            </a:r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 cu </a:t>
            </a:r>
            <a:r>
              <a:rPr lang="ro-RO" sz="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504 331,7 </a:t>
            </a:r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mii lei</a:t>
            </a:r>
          </a:p>
          <a:p>
            <a:pPr algn="ctr"/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 mult comparativ </a:t>
            </a:r>
          </a:p>
          <a:p>
            <a:pPr algn="ctr"/>
            <a:r>
              <a:rPr lang="ro-RO" sz="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 30.06.2018</a:t>
            </a:r>
            <a:r>
              <a:rPr lang="ro-RO" sz="105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050" b="1" i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12360" y="144502"/>
            <a:ext cx="133164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o-RO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30.06.2019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237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17685</TotalTime>
  <Words>685</Words>
  <Application>Microsoft Office PowerPoint</Application>
  <PresentationFormat>Экран (4:3)</PresentationFormat>
  <Paragraphs>147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BUGETUL MUNICIPAL CHIȘINĂU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Bugetul pe anul 2017</dc:title>
  <dc:creator>Galina Semeniuc</dc:creator>
  <cp:lastModifiedBy>Olesea Psenitchi</cp:lastModifiedBy>
  <cp:revision>862</cp:revision>
  <cp:lastPrinted>2019-07-12T10:12:49Z</cp:lastPrinted>
  <dcterms:created xsi:type="dcterms:W3CDTF">2017-03-06T14:53:27Z</dcterms:created>
  <dcterms:modified xsi:type="dcterms:W3CDTF">2019-07-24T05:20:49Z</dcterms:modified>
</cp:coreProperties>
</file>