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6" r:id="rId3"/>
    <p:sldMasterId id="2147483709" r:id="rId4"/>
  </p:sldMasterIdLst>
  <p:notesMasterIdLst>
    <p:notesMasterId r:id="rId23"/>
  </p:notesMasterIdLst>
  <p:sldIdLst>
    <p:sldId id="702" r:id="rId5"/>
    <p:sldId id="735" r:id="rId6"/>
    <p:sldId id="545" r:id="rId7"/>
    <p:sldId id="767" r:id="rId8"/>
    <p:sldId id="805" r:id="rId9"/>
    <p:sldId id="768" r:id="rId10"/>
    <p:sldId id="550" r:id="rId11"/>
    <p:sldId id="751" r:id="rId12"/>
    <p:sldId id="755" r:id="rId13"/>
    <p:sldId id="746" r:id="rId14"/>
    <p:sldId id="745" r:id="rId15"/>
    <p:sldId id="753" r:id="rId16"/>
    <p:sldId id="802" r:id="rId17"/>
    <p:sldId id="738" r:id="rId18"/>
    <p:sldId id="739" r:id="rId19"/>
    <p:sldId id="754" r:id="rId20"/>
    <p:sldId id="732" r:id="rId21"/>
    <p:sldId id="7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u Marian" initials="RM" lastIdx="1" clrIdx="0"/>
  <p:cmAuthor id="2" name="Victor Dragutan" initials="V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F3B"/>
    <a:srgbClr val="DCE7EC"/>
    <a:srgbClr val="3A4255"/>
    <a:srgbClr val="4A7886"/>
    <a:srgbClr val="4A5D62"/>
    <a:srgbClr val="88BABE"/>
    <a:srgbClr val="FFFFFF"/>
    <a:srgbClr val="64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3600" autoAdjust="0"/>
  </p:normalViewPr>
  <p:slideViewPr>
    <p:cSldViewPr snapToGrid="0">
      <p:cViewPr varScale="1">
        <p:scale>
          <a:sx n="112" d="100"/>
          <a:sy n="112" d="100"/>
        </p:scale>
        <p:origin x="4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9AB81-CE5B-4423-948C-20F5D7E45B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20F052-9D18-4171-AF8A-860E7128DCBF}">
      <dgm:prSet phldrT="[Text]" custT="1"/>
      <dgm:spPr/>
      <dgm:t>
        <a:bodyPr/>
        <a:lstStyle/>
        <a:p>
          <a:r>
            <a:rPr lang="ro-RO" sz="2400" b="1" dirty="0">
              <a:latin typeface="Roboto Condensed" panose="02000000000000000000" pitchFamily="2" charset="0"/>
              <a:ea typeface="Roboto Condensed" panose="02000000000000000000" pitchFamily="2" charset="0"/>
            </a:rPr>
            <a:t>Consultare largă cu cetățenii</a:t>
          </a:r>
          <a:endParaRPr lang="en-US" sz="24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36DAF49-BC27-40BD-BDBF-891830DF29F2}" type="parTrans" cxnId="{716BB41A-0035-4D82-B28D-4053DCE0D8DB}">
      <dgm:prSet/>
      <dgm:spPr/>
      <dgm:t>
        <a:bodyPr/>
        <a:lstStyle/>
        <a:p>
          <a:endParaRPr lang="en-US" b="1"/>
        </a:p>
      </dgm:t>
    </dgm:pt>
    <dgm:pt modelId="{C50E5ED7-2425-4D8C-95EF-AAE14401D863}" type="sibTrans" cxnId="{716BB41A-0035-4D82-B28D-4053DCE0D8DB}">
      <dgm:prSet/>
      <dgm:spPr/>
      <dgm:t>
        <a:bodyPr/>
        <a:lstStyle/>
        <a:p>
          <a:endParaRPr lang="en-US" b="1"/>
        </a:p>
      </dgm:t>
    </dgm:pt>
    <dgm:pt modelId="{E1598C20-CEAA-4A2F-A1F9-1A819D68C737}">
      <dgm:prSet phldrT="[Text]" custT="1"/>
      <dgm:spPr/>
      <dgm:t>
        <a:bodyPr/>
        <a:lstStyle/>
        <a:p>
          <a:r>
            <a:rPr lang="ro-RO" sz="1600" b="1" noProof="0" dirty="0">
              <a:latin typeface="Roboto Condensed" panose="02000000000000000000" pitchFamily="2" charset="0"/>
            </a:rPr>
            <a:t>Asigurarea procesului de consultare publică cu cetățenii </a:t>
          </a:r>
          <a:endParaRPr lang="ro-RO" sz="1600" b="1" noProof="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D52BF5E5-85C0-441F-A1AB-50F5C3404345}" type="parTrans" cxnId="{D09A4DDA-EDD4-4987-8FC8-66C88168C641}">
      <dgm:prSet/>
      <dgm:spPr/>
      <dgm:t>
        <a:bodyPr/>
        <a:lstStyle/>
        <a:p>
          <a:endParaRPr lang="en-US" b="1"/>
        </a:p>
      </dgm:t>
    </dgm:pt>
    <dgm:pt modelId="{121B59E7-2C55-4CB8-8EDF-2DB5BAFDFBDB}" type="sibTrans" cxnId="{D09A4DDA-EDD4-4987-8FC8-66C88168C641}">
      <dgm:prSet/>
      <dgm:spPr/>
      <dgm:t>
        <a:bodyPr/>
        <a:lstStyle/>
        <a:p>
          <a:endParaRPr lang="en-US" b="1"/>
        </a:p>
      </dgm:t>
    </dgm:pt>
    <dgm:pt modelId="{8CE6B3EB-79FC-4799-85EF-7199F865340C}">
      <dgm:prSet phldrT="[Text]" custT="1"/>
      <dgm:spPr/>
      <dgm:t>
        <a:bodyPr/>
        <a:lstStyle/>
        <a:p>
          <a:r>
            <a:rPr lang="ro-RO" sz="2400" b="1" dirty="0">
              <a:latin typeface="Roboto Condensed" panose="02000000000000000000" pitchFamily="2" charset="0"/>
              <a:ea typeface="Roboto Condensed" panose="02000000000000000000" pitchFamily="2" charset="0"/>
            </a:rPr>
            <a:t>Selecții în condiții competitive </a:t>
          </a:r>
          <a:endParaRPr lang="en-US" sz="24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A316FC0C-11F3-40CB-B3CE-6D18BE4ABCC8}" type="parTrans" cxnId="{C8D396EA-7D00-423E-910B-A695F34B22A1}">
      <dgm:prSet/>
      <dgm:spPr/>
      <dgm:t>
        <a:bodyPr/>
        <a:lstStyle/>
        <a:p>
          <a:endParaRPr lang="en-US" b="1"/>
        </a:p>
      </dgm:t>
    </dgm:pt>
    <dgm:pt modelId="{423423BF-0AEC-4E81-8677-CB6721FA5586}" type="sibTrans" cxnId="{C8D396EA-7D00-423E-910B-A695F34B22A1}">
      <dgm:prSet/>
      <dgm:spPr/>
      <dgm:t>
        <a:bodyPr/>
        <a:lstStyle/>
        <a:p>
          <a:endParaRPr lang="en-US" b="1"/>
        </a:p>
      </dgm:t>
    </dgm:pt>
    <dgm:pt modelId="{C95FFDDF-72C5-408E-AE3C-DEE82D2EDA94}">
      <dgm:prSet phldrT="[Text]" custT="1"/>
      <dgm:spPr/>
      <dgm:t>
        <a:bodyPr/>
        <a:lstStyle/>
        <a:p>
          <a:r>
            <a:rPr lang="ro-RO" sz="1600" b="1" dirty="0">
              <a:latin typeface="Roboto Condensed" panose="02000000000000000000" pitchFamily="2" charset="0"/>
              <a:ea typeface="Roboto Condensed" panose="02000000000000000000" pitchFamily="2" charset="0"/>
            </a:rPr>
            <a:t>Selectarea intermediarului în bază de concurs deschis</a:t>
          </a:r>
          <a:endParaRPr lang="en-US" sz="16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67594CC-C785-4F36-84E1-168835A09A44}" type="parTrans" cxnId="{DD1C16E5-C6A5-4467-AFF4-988DBDA58574}">
      <dgm:prSet/>
      <dgm:spPr/>
      <dgm:t>
        <a:bodyPr/>
        <a:lstStyle/>
        <a:p>
          <a:endParaRPr lang="en-US" b="1"/>
        </a:p>
      </dgm:t>
    </dgm:pt>
    <dgm:pt modelId="{E4F07DAB-65E2-4993-A3A9-EE8A6D5B98FF}" type="sibTrans" cxnId="{DD1C16E5-C6A5-4467-AFF4-988DBDA58574}">
      <dgm:prSet/>
      <dgm:spPr/>
      <dgm:t>
        <a:bodyPr/>
        <a:lstStyle/>
        <a:p>
          <a:endParaRPr lang="en-US" b="1"/>
        </a:p>
      </dgm:t>
    </dgm:pt>
    <dgm:pt modelId="{EAF323C1-10EA-436C-99DC-391E79ABB9B4}">
      <dgm:prSet phldrT="[Text]" custT="1"/>
      <dgm:spPr/>
      <dgm:t>
        <a:bodyPr/>
        <a:lstStyle/>
        <a:p>
          <a:r>
            <a:rPr lang="ro-RO" sz="1600" b="1" dirty="0">
              <a:latin typeface="Roboto Condensed" panose="02000000000000000000" pitchFamily="2" charset="0"/>
              <a:ea typeface="Roboto Condensed" panose="02000000000000000000" pitchFamily="2" charset="0"/>
            </a:rPr>
            <a:t>Abordarea echitabilă a potențialilor investitori – aranjamente transparente</a:t>
          </a:r>
          <a:endParaRPr lang="en-US" sz="16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FB04D855-8D52-45BD-9113-2C2434AB3622}" type="parTrans" cxnId="{821A5694-1EDB-4811-9B24-CB7533498494}">
      <dgm:prSet/>
      <dgm:spPr/>
      <dgm:t>
        <a:bodyPr/>
        <a:lstStyle/>
        <a:p>
          <a:endParaRPr lang="en-US" b="1"/>
        </a:p>
      </dgm:t>
    </dgm:pt>
    <dgm:pt modelId="{B6CCDA0D-DCDD-4C76-9E6E-E98C5A88EC88}" type="sibTrans" cxnId="{821A5694-1EDB-4811-9B24-CB7533498494}">
      <dgm:prSet/>
      <dgm:spPr/>
      <dgm:t>
        <a:bodyPr/>
        <a:lstStyle/>
        <a:p>
          <a:endParaRPr lang="en-US" b="1"/>
        </a:p>
      </dgm:t>
    </dgm:pt>
    <dgm:pt modelId="{783A59C6-E833-47CE-A393-F3D9847F9889}">
      <dgm:prSet phldrT="[Text]" custT="1"/>
      <dgm:spPr/>
      <dgm:t>
        <a:bodyPr/>
        <a:lstStyle/>
        <a:p>
          <a:r>
            <a:rPr lang="ro-RO" sz="2400" b="1" dirty="0">
              <a:latin typeface="Roboto Condensed" panose="02000000000000000000" pitchFamily="2" charset="0"/>
              <a:ea typeface="Roboto Condensed" panose="02000000000000000000" pitchFamily="2" charset="0"/>
            </a:rPr>
            <a:t>Publicarea informațiilor-cheie </a:t>
          </a:r>
          <a:endParaRPr lang="en-US" sz="24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0A0F30D6-2EAF-4BF9-860A-F9C9B851B307}" type="parTrans" cxnId="{67C83297-E0EB-4A2B-85CD-94605F9368D0}">
      <dgm:prSet/>
      <dgm:spPr/>
      <dgm:t>
        <a:bodyPr/>
        <a:lstStyle/>
        <a:p>
          <a:endParaRPr lang="en-US" b="1"/>
        </a:p>
      </dgm:t>
    </dgm:pt>
    <dgm:pt modelId="{8AFCC531-2344-4761-B578-A831C2A56ECA}" type="sibTrans" cxnId="{67C83297-E0EB-4A2B-85CD-94605F9368D0}">
      <dgm:prSet/>
      <dgm:spPr/>
      <dgm:t>
        <a:bodyPr/>
        <a:lstStyle/>
        <a:p>
          <a:endParaRPr lang="en-US" b="1"/>
        </a:p>
      </dgm:t>
    </dgm:pt>
    <dgm:pt modelId="{AD31D797-A9C5-4594-8B9F-A3C6F8B4D602}">
      <dgm:prSet phldrT="[Text]" custT="1"/>
      <dgm:spPr/>
      <dgm:t>
        <a:bodyPr/>
        <a:lstStyle/>
        <a:p>
          <a:r>
            <a:rPr lang="ro-RO" sz="1600" b="1" dirty="0">
              <a:latin typeface="Roboto Condensed" panose="02000000000000000000" pitchFamily="2" charset="0"/>
              <a:ea typeface="Roboto Condensed" panose="02000000000000000000" pitchFamily="2" charset="0"/>
            </a:rPr>
            <a:t>Respectarea calendarului de emisiune </a:t>
          </a:r>
          <a:endParaRPr lang="en-US" sz="16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D62C01D2-05DA-45B4-8348-2315011A977E}" type="parTrans" cxnId="{4A6A397E-E912-4044-A8F4-D04BE3B8D36A}">
      <dgm:prSet/>
      <dgm:spPr/>
      <dgm:t>
        <a:bodyPr/>
        <a:lstStyle/>
        <a:p>
          <a:endParaRPr lang="en-US" b="1"/>
        </a:p>
      </dgm:t>
    </dgm:pt>
    <dgm:pt modelId="{FA435876-1464-43B1-881F-93A686987F41}" type="sibTrans" cxnId="{4A6A397E-E912-4044-A8F4-D04BE3B8D36A}">
      <dgm:prSet/>
      <dgm:spPr/>
      <dgm:t>
        <a:bodyPr/>
        <a:lstStyle/>
        <a:p>
          <a:endParaRPr lang="en-US" b="1"/>
        </a:p>
      </dgm:t>
    </dgm:pt>
    <dgm:pt modelId="{CD5A5A60-E24C-4922-8851-ED8BDC0F4512}">
      <dgm:prSet phldrT="[Text]" custT="1"/>
      <dgm:spPr/>
      <dgm:t>
        <a:bodyPr/>
        <a:lstStyle/>
        <a:p>
          <a:r>
            <a:rPr lang="ro-RO" sz="2400" b="1" dirty="0">
              <a:latin typeface="Roboto Condensed" panose="02000000000000000000" pitchFamily="2" charset="0"/>
              <a:ea typeface="Roboto Condensed" panose="02000000000000000000" pitchFamily="2" charset="0"/>
            </a:rPr>
            <a:t>Gestionarea intereselor (inclusiv conflictuale)</a:t>
          </a:r>
          <a:endParaRPr lang="en-US" sz="24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34A1E9F-A99B-4047-B994-3C49EB5F4E47}" type="parTrans" cxnId="{4AB5768F-2AA9-497D-8B7B-D2560C91DD72}">
      <dgm:prSet/>
      <dgm:spPr/>
      <dgm:t>
        <a:bodyPr/>
        <a:lstStyle/>
        <a:p>
          <a:endParaRPr lang="en-US" b="1"/>
        </a:p>
      </dgm:t>
    </dgm:pt>
    <dgm:pt modelId="{14AFB97A-7D89-4C1C-96F3-D1C515096B39}" type="sibTrans" cxnId="{4AB5768F-2AA9-497D-8B7B-D2560C91DD72}">
      <dgm:prSet/>
      <dgm:spPr/>
      <dgm:t>
        <a:bodyPr/>
        <a:lstStyle/>
        <a:p>
          <a:endParaRPr lang="en-US" b="1"/>
        </a:p>
      </dgm:t>
    </dgm:pt>
    <dgm:pt modelId="{A6E12738-40DC-4636-83B4-13F36250ACAB}">
      <dgm:prSet phldrT="[Text]" custT="1"/>
      <dgm:spPr/>
      <dgm:t>
        <a:bodyPr/>
        <a:lstStyle/>
        <a:p>
          <a:r>
            <a:rPr lang="ro-RO" sz="1400" b="1" dirty="0">
              <a:latin typeface="Roboto Condensed" panose="02000000000000000000" pitchFamily="2" charset="0"/>
              <a:ea typeface="Roboto Condensed" panose="02000000000000000000" pitchFamily="2" charset="0"/>
            </a:rPr>
            <a:t>Prezentarea persoanelor-cheie ale emitentului și interesele acestora</a:t>
          </a:r>
          <a:endParaRPr lang="en-US" sz="14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1D017BF-0723-4398-9300-B2F4006D7D77}" type="parTrans" cxnId="{E9D0DC3E-D3AE-4A49-A76D-94ECA3140DEB}">
      <dgm:prSet/>
      <dgm:spPr/>
      <dgm:t>
        <a:bodyPr/>
        <a:lstStyle/>
        <a:p>
          <a:endParaRPr lang="en-US" b="1"/>
        </a:p>
      </dgm:t>
    </dgm:pt>
    <dgm:pt modelId="{829EDAB2-19A1-4DB9-AFBA-DC63A4BB454B}" type="sibTrans" cxnId="{E9D0DC3E-D3AE-4A49-A76D-94ECA3140DEB}">
      <dgm:prSet/>
      <dgm:spPr/>
      <dgm:t>
        <a:bodyPr/>
        <a:lstStyle/>
        <a:p>
          <a:endParaRPr lang="en-US" b="1"/>
        </a:p>
      </dgm:t>
    </dgm:pt>
    <dgm:pt modelId="{93D1498F-3BBF-4FAD-B98B-02803CDB2F12}">
      <dgm:prSet phldrT="[Text]" custT="1"/>
      <dgm:spPr/>
      <dgm:t>
        <a:bodyPr/>
        <a:lstStyle/>
        <a:p>
          <a:r>
            <a:rPr lang="ro-RO" sz="1600" b="1" dirty="0">
              <a:latin typeface="Roboto Condensed" panose="02000000000000000000" pitchFamily="2" charset="0"/>
              <a:ea typeface="Roboto Condensed" panose="02000000000000000000" pitchFamily="2" charset="0"/>
            </a:rPr>
            <a:t>Efectuarea achizițiilor publice corecte la efectuarea investiției</a:t>
          </a:r>
          <a:endParaRPr lang="en-US" sz="16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6C854F9-F156-4E4B-B3E8-B856F5237962}" type="parTrans" cxnId="{267CDE14-10EE-4D97-8D38-BBEED7BFC964}">
      <dgm:prSet/>
      <dgm:spPr/>
      <dgm:t>
        <a:bodyPr/>
        <a:lstStyle/>
        <a:p>
          <a:endParaRPr lang="en-US"/>
        </a:p>
      </dgm:t>
    </dgm:pt>
    <dgm:pt modelId="{FF3DB15A-D293-4C50-8A79-0D51C12224BA}" type="sibTrans" cxnId="{267CDE14-10EE-4D97-8D38-BBEED7BFC964}">
      <dgm:prSet/>
      <dgm:spPr/>
      <dgm:t>
        <a:bodyPr/>
        <a:lstStyle/>
        <a:p>
          <a:endParaRPr lang="en-US"/>
        </a:p>
      </dgm:t>
    </dgm:pt>
    <dgm:pt modelId="{87F72EF3-5FBA-4343-BFF6-98A1E8F41D93}">
      <dgm:prSet phldrT="[Text]" custT="1"/>
      <dgm:spPr/>
      <dgm:t>
        <a:bodyPr/>
        <a:lstStyle/>
        <a:p>
          <a:r>
            <a:rPr lang="ro-RO" sz="1600" b="1" dirty="0">
              <a:latin typeface="Roboto Condensed" panose="02000000000000000000" pitchFamily="2" charset="0"/>
              <a:ea typeface="Roboto Condensed" panose="02000000000000000000" pitchFamily="2" charset="0"/>
            </a:rPr>
            <a:t>Publicarea Prospectului și altor documente în surse accesibile publicului larg</a:t>
          </a:r>
          <a:endParaRPr lang="en-US" sz="16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7DE8B744-8132-4620-A8C3-61BF933AA0DE}" type="parTrans" cxnId="{2F6DB1AC-5AA0-4446-99D9-86D314049AC3}">
      <dgm:prSet/>
      <dgm:spPr/>
      <dgm:t>
        <a:bodyPr/>
        <a:lstStyle/>
        <a:p>
          <a:endParaRPr lang="en-US"/>
        </a:p>
      </dgm:t>
    </dgm:pt>
    <dgm:pt modelId="{651730EE-103D-426C-AA9C-8C5A60BC4359}" type="sibTrans" cxnId="{2F6DB1AC-5AA0-4446-99D9-86D314049AC3}">
      <dgm:prSet/>
      <dgm:spPr/>
      <dgm:t>
        <a:bodyPr/>
        <a:lstStyle/>
        <a:p>
          <a:endParaRPr lang="en-US"/>
        </a:p>
      </dgm:t>
    </dgm:pt>
    <dgm:pt modelId="{F7F6C00D-5C4C-46FF-9EE4-1E394ACAF664}">
      <dgm:prSet phldrT="[Text]" custT="1"/>
      <dgm:spPr/>
      <dgm:t>
        <a:bodyPr/>
        <a:lstStyle/>
        <a:p>
          <a:r>
            <a:rPr lang="ro-RO" sz="1600" b="1" dirty="0">
              <a:latin typeface="Roboto Condensed" panose="02000000000000000000" pitchFamily="2" charset="0"/>
              <a:ea typeface="Roboto Condensed" panose="02000000000000000000" pitchFamily="2" charset="0"/>
            </a:rPr>
            <a:t>Prezentarea unor informații / date viabile (venituri, costuri, riscuri și </a:t>
          </a:r>
          <a:r>
            <a:rPr lang="ro-RO" sz="1600" b="1" dirty="0" err="1">
              <a:latin typeface="Roboto Condensed" panose="02000000000000000000" pitchFamily="2" charset="0"/>
              <a:ea typeface="Roboto Condensed" panose="02000000000000000000" pitchFamily="2" charset="0"/>
            </a:rPr>
            <a:t>mitigarea</a:t>
          </a:r>
          <a:r>
            <a:rPr lang="ro-RO" sz="1600" b="1" dirty="0">
              <a:latin typeface="Roboto Condensed" panose="02000000000000000000" pitchFamily="2" charset="0"/>
              <a:ea typeface="Roboto Condensed" panose="02000000000000000000" pitchFamily="2" charset="0"/>
            </a:rPr>
            <a:t> acestora)</a:t>
          </a:r>
          <a:endParaRPr lang="en-US" sz="16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10704F6F-DF56-491E-A068-B21344B5CA49}" type="parTrans" cxnId="{F74A3781-C908-4417-9CF9-F257363E2B46}">
      <dgm:prSet/>
      <dgm:spPr/>
      <dgm:t>
        <a:bodyPr/>
        <a:lstStyle/>
        <a:p>
          <a:endParaRPr lang="en-US"/>
        </a:p>
      </dgm:t>
    </dgm:pt>
    <dgm:pt modelId="{E3406BD5-CD83-4DCF-9E23-853079C90A03}" type="sibTrans" cxnId="{F74A3781-C908-4417-9CF9-F257363E2B46}">
      <dgm:prSet/>
      <dgm:spPr/>
      <dgm:t>
        <a:bodyPr/>
        <a:lstStyle/>
        <a:p>
          <a:endParaRPr lang="en-US"/>
        </a:p>
      </dgm:t>
    </dgm:pt>
    <dgm:pt modelId="{3A1E60BC-19D1-4DCA-B289-CEBD5F9B9F9B}">
      <dgm:prSet phldrT="[Text]" custT="1"/>
      <dgm:spPr/>
      <dgm:t>
        <a:bodyPr/>
        <a:lstStyle/>
        <a:p>
          <a:r>
            <a:rPr lang="ro-RO" sz="1400" b="1" dirty="0">
              <a:latin typeface="Roboto Condensed" panose="02000000000000000000" pitchFamily="2" charset="0"/>
              <a:ea typeface="Roboto Condensed" panose="02000000000000000000" pitchFamily="2" charset="0"/>
            </a:rPr>
            <a:t>Prezentarea persoanelor care au elaborat documentele de emisiune și interesele lor</a:t>
          </a:r>
          <a:endParaRPr lang="en-US" sz="14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E34727B-59AB-4AFE-873A-E37A0EE21579}" type="parTrans" cxnId="{544B0808-6CF6-48A3-8C0D-6288F7130A4C}">
      <dgm:prSet/>
      <dgm:spPr/>
      <dgm:t>
        <a:bodyPr/>
        <a:lstStyle/>
        <a:p>
          <a:endParaRPr lang="en-US"/>
        </a:p>
      </dgm:t>
    </dgm:pt>
    <dgm:pt modelId="{D3955632-E462-4321-9B79-EBFECC0C49C6}" type="sibTrans" cxnId="{544B0808-6CF6-48A3-8C0D-6288F7130A4C}">
      <dgm:prSet/>
      <dgm:spPr/>
      <dgm:t>
        <a:bodyPr/>
        <a:lstStyle/>
        <a:p>
          <a:endParaRPr lang="en-US"/>
        </a:p>
      </dgm:t>
    </dgm:pt>
    <dgm:pt modelId="{C2292550-9C94-414E-A7A3-D5850B5A366A}">
      <dgm:prSet custT="1"/>
      <dgm:spPr/>
      <dgm:t>
        <a:bodyPr/>
        <a:lstStyle/>
        <a:p>
          <a:r>
            <a:rPr lang="ro-RO" sz="1600" b="1" noProof="0" dirty="0">
              <a:latin typeface="Roboto Condensed" panose="02000000000000000000" pitchFamily="2" charset="0"/>
            </a:rPr>
            <a:t>Aliniere la prioritățile și necesitățile dezvoltării comunității</a:t>
          </a:r>
        </a:p>
      </dgm:t>
    </dgm:pt>
    <dgm:pt modelId="{C0C36E62-9A7E-4B0C-BB20-D618AF302844}" type="parTrans" cxnId="{CBD5A7EB-E490-4228-A6EA-28615EA91D54}">
      <dgm:prSet/>
      <dgm:spPr/>
      <dgm:t>
        <a:bodyPr/>
        <a:lstStyle/>
        <a:p>
          <a:endParaRPr lang="en-US"/>
        </a:p>
      </dgm:t>
    </dgm:pt>
    <dgm:pt modelId="{91D4215E-04F6-4AC9-B4ED-60F20A6611C8}" type="sibTrans" cxnId="{CBD5A7EB-E490-4228-A6EA-28615EA91D54}">
      <dgm:prSet/>
      <dgm:spPr/>
      <dgm:t>
        <a:bodyPr/>
        <a:lstStyle/>
        <a:p>
          <a:endParaRPr lang="en-US"/>
        </a:p>
      </dgm:t>
    </dgm:pt>
    <dgm:pt modelId="{C3371083-C07B-413E-94C9-84DAAAD82134}">
      <dgm:prSet custT="1"/>
      <dgm:spPr/>
      <dgm:t>
        <a:bodyPr/>
        <a:lstStyle/>
        <a:p>
          <a:r>
            <a:rPr lang="ro-RO" sz="1600" b="1" noProof="0" dirty="0">
              <a:latin typeface="Roboto Condensed" panose="02000000000000000000" pitchFamily="2" charset="0"/>
            </a:rPr>
            <a:t>Proiecte majore sunt votate de cetățeni (consultativ)</a:t>
          </a:r>
        </a:p>
      </dgm:t>
    </dgm:pt>
    <dgm:pt modelId="{5092CCCB-68CF-45DE-9684-21676C221E1B}" type="parTrans" cxnId="{BE65C26C-53CD-4EC2-9BF7-E6E2DB77D8F3}">
      <dgm:prSet/>
      <dgm:spPr/>
      <dgm:t>
        <a:bodyPr/>
        <a:lstStyle/>
        <a:p>
          <a:endParaRPr lang="en-US"/>
        </a:p>
      </dgm:t>
    </dgm:pt>
    <dgm:pt modelId="{10321F50-2670-4493-85BD-0FB0029E0E15}" type="sibTrans" cxnId="{BE65C26C-53CD-4EC2-9BF7-E6E2DB77D8F3}">
      <dgm:prSet/>
      <dgm:spPr/>
      <dgm:t>
        <a:bodyPr/>
        <a:lstStyle/>
        <a:p>
          <a:endParaRPr lang="en-US"/>
        </a:p>
      </dgm:t>
    </dgm:pt>
    <dgm:pt modelId="{BED64594-34E8-4781-A8FA-27ED325778D0}" type="pres">
      <dgm:prSet presAssocID="{0A99AB81-CE5B-4423-948C-20F5D7E45BCE}" presName="linear" presStyleCnt="0">
        <dgm:presLayoutVars>
          <dgm:dir/>
          <dgm:animLvl val="lvl"/>
          <dgm:resizeHandles val="exact"/>
        </dgm:presLayoutVars>
      </dgm:prSet>
      <dgm:spPr/>
    </dgm:pt>
    <dgm:pt modelId="{C140A5E2-7F07-49EB-8D9D-9307A6CFABB7}" type="pres">
      <dgm:prSet presAssocID="{1520F052-9D18-4171-AF8A-860E7128DCBF}" presName="parentLin" presStyleCnt="0"/>
      <dgm:spPr/>
    </dgm:pt>
    <dgm:pt modelId="{4C175CF3-9824-4730-83EA-55D033AE3158}" type="pres">
      <dgm:prSet presAssocID="{1520F052-9D18-4171-AF8A-860E7128DCBF}" presName="parentLeftMargin" presStyleLbl="node1" presStyleIdx="0" presStyleCnt="4"/>
      <dgm:spPr/>
    </dgm:pt>
    <dgm:pt modelId="{3ED5A75B-52C7-405E-A57D-CC64931E872C}" type="pres">
      <dgm:prSet presAssocID="{1520F052-9D18-4171-AF8A-860E7128DC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197C7F0-9188-41B1-B553-A234E17B4366}" type="pres">
      <dgm:prSet presAssocID="{1520F052-9D18-4171-AF8A-860E7128DCBF}" presName="negativeSpace" presStyleCnt="0"/>
      <dgm:spPr/>
    </dgm:pt>
    <dgm:pt modelId="{0CEB3E65-DABE-4D42-826E-F9595F38D6EB}" type="pres">
      <dgm:prSet presAssocID="{1520F052-9D18-4171-AF8A-860E7128DCBF}" presName="childText" presStyleLbl="conFgAcc1" presStyleIdx="0" presStyleCnt="4">
        <dgm:presLayoutVars>
          <dgm:bulletEnabled val="1"/>
        </dgm:presLayoutVars>
      </dgm:prSet>
      <dgm:spPr/>
    </dgm:pt>
    <dgm:pt modelId="{4E0B14E2-243B-4ED4-B9C7-16E7E9D82586}" type="pres">
      <dgm:prSet presAssocID="{C50E5ED7-2425-4D8C-95EF-AAE14401D863}" presName="spaceBetweenRectangles" presStyleCnt="0"/>
      <dgm:spPr/>
    </dgm:pt>
    <dgm:pt modelId="{F19904B6-D883-4F5B-A539-AC001248DC85}" type="pres">
      <dgm:prSet presAssocID="{8CE6B3EB-79FC-4799-85EF-7199F865340C}" presName="parentLin" presStyleCnt="0"/>
      <dgm:spPr/>
    </dgm:pt>
    <dgm:pt modelId="{CFD80DE8-BCEF-404C-B5AF-08ECF9462F01}" type="pres">
      <dgm:prSet presAssocID="{8CE6B3EB-79FC-4799-85EF-7199F865340C}" presName="parentLeftMargin" presStyleLbl="node1" presStyleIdx="0" presStyleCnt="4"/>
      <dgm:spPr/>
    </dgm:pt>
    <dgm:pt modelId="{6C459466-3894-453D-95B5-2079A3B5BE0C}" type="pres">
      <dgm:prSet presAssocID="{8CE6B3EB-79FC-4799-85EF-7199F865340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DAAA4E-3F47-4B7C-9CF9-71A347D80225}" type="pres">
      <dgm:prSet presAssocID="{8CE6B3EB-79FC-4799-85EF-7199F865340C}" presName="negativeSpace" presStyleCnt="0"/>
      <dgm:spPr/>
    </dgm:pt>
    <dgm:pt modelId="{D50575EB-3B46-4A84-8EF6-A7B22BCF9ACB}" type="pres">
      <dgm:prSet presAssocID="{8CE6B3EB-79FC-4799-85EF-7199F865340C}" presName="childText" presStyleLbl="conFgAcc1" presStyleIdx="1" presStyleCnt="4">
        <dgm:presLayoutVars>
          <dgm:bulletEnabled val="1"/>
        </dgm:presLayoutVars>
      </dgm:prSet>
      <dgm:spPr/>
    </dgm:pt>
    <dgm:pt modelId="{11EB05D6-58BB-4C86-A4B3-B83B4BAD2138}" type="pres">
      <dgm:prSet presAssocID="{423423BF-0AEC-4E81-8677-CB6721FA5586}" presName="spaceBetweenRectangles" presStyleCnt="0"/>
      <dgm:spPr/>
    </dgm:pt>
    <dgm:pt modelId="{342AFDF4-6D06-44AF-9D23-263EC34747E5}" type="pres">
      <dgm:prSet presAssocID="{783A59C6-E833-47CE-A393-F3D9847F9889}" presName="parentLin" presStyleCnt="0"/>
      <dgm:spPr/>
    </dgm:pt>
    <dgm:pt modelId="{162C2590-1E59-43D8-95CC-142485C05410}" type="pres">
      <dgm:prSet presAssocID="{783A59C6-E833-47CE-A393-F3D9847F9889}" presName="parentLeftMargin" presStyleLbl="node1" presStyleIdx="1" presStyleCnt="4"/>
      <dgm:spPr/>
    </dgm:pt>
    <dgm:pt modelId="{DCE192DB-2ABE-475C-B2EA-0A2096CCB98C}" type="pres">
      <dgm:prSet presAssocID="{783A59C6-E833-47CE-A393-F3D9847F98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5CBAC9-B82D-4288-84F7-FAC2623C5040}" type="pres">
      <dgm:prSet presAssocID="{783A59C6-E833-47CE-A393-F3D9847F9889}" presName="negativeSpace" presStyleCnt="0"/>
      <dgm:spPr/>
    </dgm:pt>
    <dgm:pt modelId="{123F950F-818C-4697-90FB-D8E3394F4667}" type="pres">
      <dgm:prSet presAssocID="{783A59C6-E833-47CE-A393-F3D9847F9889}" presName="childText" presStyleLbl="conFgAcc1" presStyleIdx="2" presStyleCnt="4">
        <dgm:presLayoutVars>
          <dgm:bulletEnabled val="1"/>
        </dgm:presLayoutVars>
      </dgm:prSet>
      <dgm:spPr/>
    </dgm:pt>
    <dgm:pt modelId="{C351E733-460D-4DF8-B9AB-7ED42449B45E}" type="pres">
      <dgm:prSet presAssocID="{8AFCC531-2344-4761-B578-A831C2A56ECA}" presName="spaceBetweenRectangles" presStyleCnt="0"/>
      <dgm:spPr/>
    </dgm:pt>
    <dgm:pt modelId="{C83C32BC-7D73-4048-8028-9EFAE2250D10}" type="pres">
      <dgm:prSet presAssocID="{CD5A5A60-E24C-4922-8851-ED8BDC0F4512}" presName="parentLin" presStyleCnt="0"/>
      <dgm:spPr/>
    </dgm:pt>
    <dgm:pt modelId="{32068E0F-3A0A-4EFA-8B33-293AAD291988}" type="pres">
      <dgm:prSet presAssocID="{CD5A5A60-E24C-4922-8851-ED8BDC0F4512}" presName="parentLeftMargin" presStyleLbl="node1" presStyleIdx="2" presStyleCnt="4"/>
      <dgm:spPr/>
    </dgm:pt>
    <dgm:pt modelId="{481A3C16-907E-49DD-8553-6E99C0564824}" type="pres">
      <dgm:prSet presAssocID="{CD5A5A60-E24C-4922-8851-ED8BDC0F451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0B236F5-045D-4011-BC11-E7E4EB4A1AAD}" type="pres">
      <dgm:prSet presAssocID="{CD5A5A60-E24C-4922-8851-ED8BDC0F4512}" presName="negativeSpace" presStyleCnt="0"/>
      <dgm:spPr/>
    </dgm:pt>
    <dgm:pt modelId="{A75D1F31-EE0E-46AE-A8D9-0D446E3344A5}" type="pres">
      <dgm:prSet presAssocID="{CD5A5A60-E24C-4922-8851-ED8BDC0F451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44B0808-6CF6-48A3-8C0D-6288F7130A4C}" srcId="{CD5A5A60-E24C-4922-8851-ED8BDC0F4512}" destId="{3A1E60BC-19D1-4DCA-B289-CEBD5F9B9F9B}" srcOrd="1" destOrd="0" parTransId="{8E34727B-59AB-4AFE-873A-E37A0EE21579}" sibTransId="{D3955632-E462-4321-9B79-EBFECC0C49C6}"/>
    <dgm:cxn modelId="{790F7F10-A8C7-4215-8A49-263084DFC7B4}" type="presOf" srcId="{C95FFDDF-72C5-408E-AE3C-DEE82D2EDA94}" destId="{D50575EB-3B46-4A84-8EF6-A7B22BCF9ACB}" srcOrd="0" destOrd="0" presId="urn:microsoft.com/office/officeart/2005/8/layout/list1"/>
    <dgm:cxn modelId="{D9572711-F383-4CAE-BD3D-E8CEC01FFD5C}" type="presOf" srcId="{AD31D797-A9C5-4594-8B9F-A3C6F8B4D602}" destId="{123F950F-818C-4697-90FB-D8E3394F4667}" srcOrd="0" destOrd="0" presId="urn:microsoft.com/office/officeart/2005/8/layout/list1"/>
    <dgm:cxn modelId="{267CDE14-10EE-4D97-8D38-BBEED7BFC964}" srcId="{8CE6B3EB-79FC-4799-85EF-7199F865340C}" destId="{93D1498F-3BBF-4FAD-B98B-02803CDB2F12}" srcOrd="2" destOrd="0" parTransId="{86C854F9-F156-4E4B-B3E8-B856F5237962}" sibTransId="{FF3DB15A-D293-4C50-8A79-0D51C12224BA}"/>
    <dgm:cxn modelId="{61751C18-5E66-4310-BBF5-859A580A3CA1}" type="presOf" srcId="{E1598C20-CEAA-4A2F-A1F9-1A819D68C737}" destId="{0CEB3E65-DABE-4D42-826E-F9595F38D6EB}" srcOrd="0" destOrd="0" presId="urn:microsoft.com/office/officeart/2005/8/layout/list1"/>
    <dgm:cxn modelId="{716BB41A-0035-4D82-B28D-4053DCE0D8DB}" srcId="{0A99AB81-CE5B-4423-948C-20F5D7E45BCE}" destId="{1520F052-9D18-4171-AF8A-860E7128DCBF}" srcOrd="0" destOrd="0" parTransId="{236DAF49-BC27-40BD-BDBF-891830DF29F2}" sibTransId="{C50E5ED7-2425-4D8C-95EF-AAE14401D863}"/>
    <dgm:cxn modelId="{263EBB1A-775C-4BC2-AAD6-42A4EDA5AA48}" type="presOf" srcId="{8CE6B3EB-79FC-4799-85EF-7199F865340C}" destId="{CFD80DE8-BCEF-404C-B5AF-08ECF9462F01}" srcOrd="0" destOrd="0" presId="urn:microsoft.com/office/officeart/2005/8/layout/list1"/>
    <dgm:cxn modelId="{F8E41423-D241-4F38-AE88-3A6326EFF107}" type="presOf" srcId="{A6E12738-40DC-4636-83B4-13F36250ACAB}" destId="{A75D1F31-EE0E-46AE-A8D9-0D446E3344A5}" srcOrd="0" destOrd="0" presId="urn:microsoft.com/office/officeart/2005/8/layout/list1"/>
    <dgm:cxn modelId="{D063BE27-A3B2-4C2B-AF11-3C6C393FE2EC}" type="presOf" srcId="{87F72EF3-5FBA-4343-BFF6-98A1E8F41D93}" destId="{123F950F-818C-4697-90FB-D8E3394F4667}" srcOrd="0" destOrd="1" presId="urn:microsoft.com/office/officeart/2005/8/layout/list1"/>
    <dgm:cxn modelId="{0A65782A-D470-4274-A070-4571AB245AD5}" type="presOf" srcId="{CD5A5A60-E24C-4922-8851-ED8BDC0F4512}" destId="{32068E0F-3A0A-4EFA-8B33-293AAD291988}" srcOrd="0" destOrd="0" presId="urn:microsoft.com/office/officeart/2005/8/layout/list1"/>
    <dgm:cxn modelId="{EC57522C-F51F-4A7A-B44E-29842405AA75}" type="presOf" srcId="{1520F052-9D18-4171-AF8A-860E7128DCBF}" destId="{3ED5A75B-52C7-405E-A57D-CC64931E872C}" srcOrd="1" destOrd="0" presId="urn:microsoft.com/office/officeart/2005/8/layout/list1"/>
    <dgm:cxn modelId="{D84E0534-CC18-492E-B314-0663DFEEBB39}" type="presOf" srcId="{1520F052-9D18-4171-AF8A-860E7128DCBF}" destId="{4C175CF3-9824-4730-83EA-55D033AE3158}" srcOrd="0" destOrd="0" presId="urn:microsoft.com/office/officeart/2005/8/layout/list1"/>
    <dgm:cxn modelId="{E9D0DC3E-D3AE-4A49-A76D-94ECA3140DEB}" srcId="{CD5A5A60-E24C-4922-8851-ED8BDC0F4512}" destId="{A6E12738-40DC-4636-83B4-13F36250ACAB}" srcOrd="0" destOrd="0" parTransId="{21D017BF-0723-4398-9300-B2F4006D7D77}" sibTransId="{829EDAB2-19A1-4DB9-AFBA-DC63A4BB454B}"/>
    <dgm:cxn modelId="{6414085B-161C-4DB2-A926-9F0FD549A92E}" type="presOf" srcId="{C3371083-C07B-413E-94C9-84DAAAD82134}" destId="{0CEB3E65-DABE-4D42-826E-F9595F38D6EB}" srcOrd="0" destOrd="2" presId="urn:microsoft.com/office/officeart/2005/8/layout/list1"/>
    <dgm:cxn modelId="{F76A665C-A879-449D-981C-7280A23F4C49}" type="presOf" srcId="{0A99AB81-CE5B-4423-948C-20F5D7E45BCE}" destId="{BED64594-34E8-4781-A8FA-27ED325778D0}" srcOrd="0" destOrd="0" presId="urn:microsoft.com/office/officeart/2005/8/layout/list1"/>
    <dgm:cxn modelId="{BE65C26C-53CD-4EC2-9BF7-E6E2DB77D8F3}" srcId="{1520F052-9D18-4171-AF8A-860E7128DCBF}" destId="{C3371083-C07B-413E-94C9-84DAAAD82134}" srcOrd="2" destOrd="0" parTransId="{5092CCCB-68CF-45DE-9684-21676C221E1B}" sibTransId="{10321F50-2670-4493-85BD-0FB0029E0E15}"/>
    <dgm:cxn modelId="{6046DB6D-754C-44EC-9B60-AEA363D9ADD8}" type="presOf" srcId="{783A59C6-E833-47CE-A393-F3D9847F9889}" destId="{DCE192DB-2ABE-475C-B2EA-0A2096CCB98C}" srcOrd="1" destOrd="0" presId="urn:microsoft.com/office/officeart/2005/8/layout/list1"/>
    <dgm:cxn modelId="{54C08C59-1831-4CD6-A697-A440B30EDF8F}" type="presOf" srcId="{F7F6C00D-5C4C-46FF-9EE4-1E394ACAF664}" destId="{123F950F-818C-4697-90FB-D8E3394F4667}" srcOrd="0" destOrd="2" presId="urn:microsoft.com/office/officeart/2005/8/layout/list1"/>
    <dgm:cxn modelId="{3737957C-9B43-408F-AC2F-6ADD5FF07790}" type="presOf" srcId="{3A1E60BC-19D1-4DCA-B289-CEBD5F9B9F9B}" destId="{A75D1F31-EE0E-46AE-A8D9-0D446E3344A5}" srcOrd="0" destOrd="1" presId="urn:microsoft.com/office/officeart/2005/8/layout/list1"/>
    <dgm:cxn modelId="{4A6A397E-E912-4044-A8F4-D04BE3B8D36A}" srcId="{783A59C6-E833-47CE-A393-F3D9847F9889}" destId="{AD31D797-A9C5-4594-8B9F-A3C6F8B4D602}" srcOrd="0" destOrd="0" parTransId="{D62C01D2-05DA-45B4-8348-2315011A977E}" sibTransId="{FA435876-1464-43B1-881F-93A686987F41}"/>
    <dgm:cxn modelId="{F74A3781-C908-4417-9CF9-F257363E2B46}" srcId="{783A59C6-E833-47CE-A393-F3D9847F9889}" destId="{F7F6C00D-5C4C-46FF-9EE4-1E394ACAF664}" srcOrd="2" destOrd="0" parTransId="{10704F6F-DF56-491E-A068-B21344B5CA49}" sibTransId="{E3406BD5-CD83-4DCF-9E23-853079C90A03}"/>
    <dgm:cxn modelId="{4AB5768F-2AA9-497D-8B7B-D2560C91DD72}" srcId="{0A99AB81-CE5B-4423-948C-20F5D7E45BCE}" destId="{CD5A5A60-E24C-4922-8851-ED8BDC0F4512}" srcOrd="3" destOrd="0" parTransId="{B34A1E9F-A99B-4047-B994-3C49EB5F4E47}" sibTransId="{14AFB97A-7D89-4C1C-96F3-D1C515096B39}"/>
    <dgm:cxn modelId="{821A5694-1EDB-4811-9B24-CB7533498494}" srcId="{8CE6B3EB-79FC-4799-85EF-7199F865340C}" destId="{EAF323C1-10EA-436C-99DC-391E79ABB9B4}" srcOrd="1" destOrd="0" parTransId="{FB04D855-8D52-45BD-9113-2C2434AB3622}" sibTransId="{B6CCDA0D-DCDD-4C76-9E6E-E98C5A88EC88}"/>
    <dgm:cxn modelId="{67C83297-E0EB-4A2B-85CD-94605F9368D0}" srcId="{0A99AB81-CE5B-4423-948C-20F5D7E45BCE}" destId="{783A59C6-E833-47CE-A393-F3D9847F9889}" srcOrd="2" destOrd="0" parTransId="{0A0F30D6-2EAF-4BF9-860A-F9C9B851B307}" sibTransId="{8AFCC531-2344-4761-B578-A831C2A56ECA}"/>
    <dgm:cxn modelId="{A25D76A6-BA99-494F-8D50-DB78D9F56A91}" type="presOf" srcId="{CD5A5A60-E24C-4922-8851-ED8BDC0F4512}" destId="{481A3C16-907E-49DD-8553-6E99C0564824}" srcOrd="1" destOrd="0" presId="urn:microsoft.com/office/officeart/2005/8/layout/list1"/>
    <dgm:cxn modelId="{27E12DA9-7731-4667-8C64-50C0E700E3AE}" type="presOf" srcId="{EAF323C1-10EA-436C-99DC-391E79ABB9B4}" destId="{D50575EB-3B46-4A84-8EF6-A7B22BCF9ACB}" srcOrd="0" destOrd="1" presId="urn:microsoft.com/office/officeart/2005/8/layout/list1"/>
    <dgm:cxn modelId="{2F6DB1AC-5AA0-4446-99D9-86D314049AC3}" srcId="{783A59C6-E833-47CE-A393-F3D9847F9889}" destId="{87F72EF3-5FBA-4343-BFF6-98A1E8F41D93}" srcOrd="1" destOrd="0" parTransId="{7DE8B744-8132-4620-A8C3-61BF933AA0DE}" sibTransId="{651730EE-103D-426C-AA9C-8C5A60BC4359}"/>
    <dgm:cxn modelId="{ABEA81D9-53DB-427E-AF2B-CF0EA114FF19}" type="presOf" srcId="{783A59C6-E833-47CE-A393-F3D9847F9889}" destId="{162C2590-1E59-43D8-95CC-142485C05410}" srcOrd="0" destOrd="0" presId="urn:microsoft.com/office/officeart/2005/8/layout/list1"/>
    <dgm:cxn modelId="{D09A4DDA-EDD4-4987-8FC8-66C88168C641}" srcId="{1520F052-9D18-4171-AF8A-860E7128DCBF}" destId="{E1598C20-CEAA-4A2F-A1F9-1A819D68C737}" srcOrd="0" destOrd="0" parTransId="{D52BF5E5-85C0-441F-A1AB-50F5C3404345}" sibTransId="{121B59E7-2C55-4CB8-8EDF-2DB5BAFDFBDB}"/>
    <dgm:cxn modelId="{C652D6DF-0DD2-4D5F-9C0D-02E9754B3A80}" type="presOf" srcId="{C2292550-9C94-414E-A7A3-D5850B5A366A}" destId="{0CEB3E65-DABE-4D42-826E-F9595F38D6EB}" srcOrd="0" destOrd="1" presId="urn:microsoft.com/office/officeart/2005/8/layout/list1"/>
    <dgm:cxn modelId="{8387C5E3-1C03-4C27-891C-F0FC915EE2F4}" type="presOf" srcId="{8CE6B3EB-79FC-4799-85EF-7199F865340C}" destId="{6C459466-3894-453D-95B5-2079A3B5BE0C}" srcOrd="1" destOrd="0" presId="urn:microsoft.com/office/officeart/2005/8/layout/list1"/>
    <dgm:cxn modelId="{DD1C16E5-C6A5-4467-AFF4-988DBDA58574}" srcId="{8CE6B3EB-79FC-4799-85EF-7199F865340C}" destId="{C95FFDDF-72C5-408E-AE3C-DEE82D2EDA94}" srcOrd="0" destOrd="0" parTransId="{267594CC-C785-4F36-84E1-168835A09A44}" sibTransId="{E4F07DAB-65E2-4993-A3A9-EE8A6D5B98FF}"/>
    <dgm:cxn modelId="{C8D396EA-7D00-423E-910B-A695F34B22A1}" srcId="{0A99AB81-CE5B-4423-948C-20F5D7E45BCE}" destId="{8CE6B3EB-79FC-4799-85EF-7199F865340C}" srcOrd="1" destOrd="0" parTransId="{A316FC0C-11F3-40CB-B3CE-6D18BE4ABCC8}" sibTransId="{423423BF-0AEC-4E81-8677-CB6721FA5586}"/>
    <dgm:cxn modelId="{CBD5A7EB-E490-4228-A6EA-28615EA91D54}" srcId="{1520F052-9D18-4171-AF8A-860E7128DCBF}" destId="{C2292550-9C94-414E-A7A3-D5850B5A366A}" srcOrd="1" destOrd="0" parTransId="{C0C36E62-9A7E-4B0C-BB20-D618AF302844}" sibTransId="{91D4215E-04F6-4AC9-B4ED-60F20A6611C8}"/>
    <dgm:cxn modelId="{5608E4F3-D365-4268-843C-555434C3E350}" type="presOf" srcId="{93D1498F-3BBF-4FAD-B98B-02803CDB2F12}" destId="{D50575EB-3B46-4A84-8EF6-A7B22BCF9ACB}" srcOrd="0" destOrd="2" presId="urn:microsoft.com/office/officeart/2005/8/layout/list1"/>
    <dgm:cxn modelId="{AC8C615E-4BA8-43ED-A9AA-4D673CA85B3C}" type="presParOf" srcId="{BED64594-34E8-4781-A8FA-27ED325778D0}" destId="{C140A5E2-7F07-49EB-8D9D-9307A6CFABB7}" srcOrd="0" destOrd="0" presId="urn:microsoft.com/office/officeart/2005/8/layout/list1"/>
    <dgm:cxn modelId="{8066EC63-E84A-4266-A8C8-ADBA195EB4EB}" type="presParOf" srcId="{C140A5E2-7F07-49EB-8D9D-9307A6CFABB7}" destId="{4C175CF3-9824-4730-83EA-55D033AE3158}" srcOrd="0" destOrd="0" presId="urn:microsoft.com/office/officeart/2005/8/layout/list1"/>
    <dgm:cxn modelId="{C07C60F1-3290-476D-8D66-67D2BB917B40}" type="presParOf" srcId="{C140A5E2-7F07-49EB-8D9D-9307A6CFABB7}" destId="{3ED5A75B-52C7-405E-A57D-CC64931E872C}" srcOrd="1" destOrd="0" presId="urn:microsoft.com/office/officeart/2005/8/layout/list1"/>
    <dgm:cxn modelId="{A02F6EF8-E325-40FC-BE0A-993A24F2F1C2}" type="presParOf" srcId="{BED64594-34E8-4781-A8FA-27ED325778D0}" destId="{6197C7F0-9188-41B1-B553-A234E17B4366}" srcOrd="1" destOrd="0" presId="urn:microsoft.com/office/officeart/2005/8/layout/list1"/>
    <dgm:cxn modelId="{DDF11A5B-87B9-4049-8453-D69258319E86}" type="presParOf" srcId="{BED64594-34E8-4781-A8FA-27ED325778D0}" destId="{0CEB3E65-DABE-4D42-826E-F9595F38D6EB}" srcOrd="2" destOrd="0" presId="urn:microsoft.com/office/officeart/2005/8/layout/list1"/>
    <dgm:cxn modelId="{0B1A3391-59AA-429E-A5F7-91BE38340DEA}" type="presParOf" srcId="{BED64594-34E8-4781-A8FA-27ED325778D0}" destId="{4E0B14E2-243B-4ED4-B9C7-16E7E9D82586}" srcOrd="3" destOrd="0" presId="urn:microsoft.com/office/officeart/2005/8/layout/list1"/>
    <dgm:cxn modelId="{3C064140-C0D2-4D22-AE02-3CA1E827EAB8}" type="presParOf" srcId="{BED64594-34E8-4781-A8FA-27ED325778D0}" destId="{F19904B6-D883-4F5B-A539-AC001248DC85}" srcOrd="4" destOrd="0" presId="urn:microsoft.com/office/officeart/2005/8/layout/list1"/>
    <dgm:cxn modelId="{F298F53F-01C7-4094-B165-E8A8752B5669}" type="presParOf" srcId="{F19904B6-D883-4F5B-A539-AC001248DC85}" destId="{CFD80DE8-BCEF-404C-B5AF-08ECF9462F01}" srcOrd="0" destOrd="0" presId="urn:microsoft.com/office/officeart/2005/8/layout/list1"/>
    <dgm:cxn modelId="{CD0D228D-5D32-4DC9-8A4C-A1FE067A3446}" type="presParOf" srcId="{F19904B6-D883-4F5B-A539-AC001248DC85}" destId="{6C459466-3894-453D-95B5-2079A3B5BE0C}" srcOrd="1" destOrd="0" presId="urn:microsoft.com/office/officeart/2005/8/layout/list1"/>
    <dgm:cxn modelId="{AF48BBCC-4283-4B33-8723-438958ACAC97}" type="presParOf" srcId="{BED64594-34E8-4781-A8FA-27ED325778D0}" destId="{4DDAAA4E-3F47-4B7C-9CF9-71A347D80225}" srcOrd="5" destOrd="0" presId="urn:microsoft.com/office/officeart/2005/8/layout/list1"/>
    <dgm:cxn modelId="{98E3BA68-F77F-470A-9ACE-26064EC19370}" type="presParOf" srcId="{BED64594-34E8-4781-A8FA-27ED325778D0}" destId="{D50575EB-3B46-4A84-8EF6-A7B22BCF9ACB}" srcOrd="6" destOrd="0" presId="urn:microsoft.com/office/officeart/2005/8/layout/list1"/>
    <dgm:cxn modelId="{4275EBEE-1E2A-4E35-9EC9-B73769944AA2}" type="presParOf" srcId="{BED64594-34E8-4781-A8FA-27ED325778D0}" destId="{11EB05D6-58BB-4C86-A4B3-B83B4BAD2138}" srcOrd="7" destOrd="0" presId="urn:microsoft.com/office/officeart/2005/8/layout/list1"/>
    <dgm:cxn modelId="{AC438818-9407-4BCA-82C5-D1DE9BE0B594}" type="presParOf" srcId="{BED64594-34E8-4781-A8FA-27ED325778D0}" destId="{342AFDF4-6D06-44AF-9D23-263EC34747E5}" srcOrd="8" destOrd="0" presId="urn:microsoft.com/office/officeart/2005/8/layout/list1"/>
    <dgm:cxn modelId="{FB98E284-9807-43CC-9929-6F36F9163CB4}" type="presParOf" srcId="{342AFDF4-6D06-44AF-9D23-263EC34747E5}" destId="{162C2590-1E59-43D8-95CC-142485C05410}" srcOrd="0" destOrd="0" presId="urn:microsoft.com/office/officeart/2005/8/layout/list1"/>
    <dgm:cxn modelId="{E631DEE4-4E4E-4111-BF24-9A037D8DBB40}" type="presParOf" srcId="{342AFDF4-6D06-44AF-9D23-263EC34747E5}" destId="{DCE192DB-2ABE-475C-B2EA-0A2096CCB98C}" srcOrd="1" destOrd="0" presId="urn:microsoft.com/office/officeart/2005/8/layout/list1"/>
    <dgm:cxn modelId="{350D24C9-1649-40DB-A361-EE9675164DDE}" type="presParOf" srcId="{BED64594-34E8-4781-A8FA-27ED325778D0}" destId="{CF5CBAC9-B82D-4288-84F7-FAC2623C5040}" srcOrd="9" destOrd="0" presId="urn:microsoft.com/office/officeart/2005/8/layout/list1"/>
    <dgm:cxn modelId="{F224ED66-94D1-4317-AED2-6FBA39CDF76A}" type="presParOf" srcId="{BED64594-34E8-4781-A8FA-27ED325778D0}" destId="{123F950F-818C-4697-90FB-D8E3394F4667}" srcOrd="10" destOrd="0" presId="urn:microsoft.com/office/officeart/2005/8/layout/list1"/>
    <dgm:cxn modelId="{3A9D3567-2859-4E54-97B0-843BE6B76240}" type="presParOf" srcId="{BED64594-34E8-4781-A8FA-27ED325778D0}" destId="{C351E733-460D-4DF8-B9AB-7ED42449B45E}" srcOrd="11" destOrd="0" presId="urn:microsoft.com/office/officeart/2005/8/layout/list1"/>
    <dgm:cxn modelId="{90850B9C-5722-41A1-B39B-51C819F82941}" type="presParOf" srcId="{BED64594-34E8-4781-A8FA-27ED325778D0}" destId="{C83C32BC-7D73-4048-8028-9EFAE2250D10}" srcOrd="12" destOrd="0" presId="urn:microsoft.com/office/officeart/2005/8/layout/list1"/>
    <dgm:cxn modelId="{478CA7A0-0DB4-419C-A5EF-56FDB4208B94}" type="presParOf" srcId="{C83C32BC-7D73-4048-8028-9EFAE2250D10}" destId="{32068E0F-3A0A-4EFA-8B33-293AAD291988}" srcOrd="0" destOrd="0" presId="urn:microsoft.com/office/officeart/2005/8/layout/list1"/>
    <dgm:cxn modelId="{696B83BA-CD1F-442E-954D-A266CEE55191}" type="presParOf" srcId="{C83C32BC-7D73-4048-8028-9EFAE2250D10}" destId="{481A3C16-907E-49DD-8553-6E99C0564824}" srcOrd="1" destOrd="0" presId="urn:microsoft.com/office/officeart/2005/8/layout/list1"/>
    <dgm:cxn modelId="{846BC3EB-EB86-4E01-A875-F95A2F6C05F0}" type="presParOf" srcId="{BED64594-34E8-4781-A8FA-27ED325778D0}" destId="{90B236F5-045D-4011-BC11-E7E4EB4A1AAD}" srcOrd="13" destOrd="0" presId="urn:microsoft.com/office/officeart/2005/8/layout/list1"/>
    <dgm:cxn modelId="{EB7ED56C-B626-4D46-AAE0-6FF5925EF9F3}" type="presParOf" srcId="{BED64594-34E8-4781-A8FA-27ED325778D0}" destId="{A75D1F31-EE0E-46AE-A8D9-0D446E3344A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B3E65-DABE-4D42-826E-F9595F38D6EB}">
      <dsp:nvSpPr>
        <dsp:cNvPr id="0" name=""/>
        <dsp:cNvSpPr/>
      </dsp:nvSpPr>
      <dsp:spPr>
        <a:xfrm>
          <a:off x="0" y="245638"/>
          <a:ext cx="10948505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726" tIns="291592" rIns="84972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noProof="0" dirty="0">
              <a:latin typeface="Roboto Condensed" panose="02000000000000000000" pitchFamily="2" charset="0"/>
            </a:rPr>
            <a:t>Asigurarea procesului de consultare publică cu cetățenii </a:t>
          </a:r>
          <a:endParaRPr lang="ro-RO" sz="1600" b="1" kern="1200" noProof="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noProof="0" dirty="0">
              <a:latin typeface="Roboto Condensed" panose="02000000000000000000" pitchFamily="2" charset="0"/>
            </a:rPr>
            <a:t>Aliniere la prioritățile și necesitățile dezvoltării comunității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noProof="0" dirty="0">
              <a:latin typeface="Roboto Condensed" panose="02000000000000000000" pitchFamily="2" charset="0"/>
            </a:rPr>
            <a:t>Proiecte majore sunt votate de cetățeni (consultativ)</a:t>
          </a:r>
        </a:p>
      </dsp:txBody>
      <dsp:txXfrm>
        <a:off x="0" y="245638"/>
        <a:ext cx="10948505" cy="1146600"/>
      </dsp:txXfrm>
    </dsp:sp>
    <dsp:sp modelId="{3ED5A75B-52C7-405E-A57D-CC64931E872C}">
      <dsp:nvSpPr>
        <dsp:cNvPr id="0" name=""/>
        <dsp:cNvSpPr/>
      </dsp:nvSpPr>
      <dsp:spPr>
        <a:xfrm>
          <a:off x="547425" y="38998"/>
          <a:ext cx="766395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79" tIns="0" rIns="28967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Consultare largă cu cetățenii</a:t>
          </a:r>
          <a:endParaRPr lang="en-US" sz="24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67600" y="59173"/>
        <a:ext cx="7623603" cy="372930"/>
      </dsp:txXfrm>
    </dsp:sp>
    <dsp:sp modelId="{D50575EB-3B46-4A84-8EF6-A7B22BCF9ACB}">
      <dsp:nvSpPr>
        <dsp:cNvPr id="0" name=""/>
        <dsp:cNvSpPr/>
      </dsp:nvSpPr>
      <dsp:spPr>
        <a:xfrm>
          <a:off x="0" y="1674478"/>
          <a:ext cx="10948505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726" tIns="291592" rIns="84972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Selectarea intermediarului în bază de concurs deschis</a:t>
          </a:r>
          <a:endParaRPr lang="en-US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Abordarea echitabilă a potențialilor investitori – aranjamente transparente</a:t>
          </a:r>
          <a:endParaRPr lang="en-US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Efectuarea achizițiilor publice corecte la efectuarea investiției</a:t>
          </a:r>
          <a:endParaRPr lang="en-US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0" y="1674478"/>
        <a:ext cx="10948505" cy="1146600"/>
      </dsp:txXfrm>
    </dsp:sp>
    <dsp:sp modelId="{6C459466-3894-453D-95B5-2079A3B5BE0C}">
      <dsp:nvSpPr>
        <dsp:cNvPr id="0" name=""/>
        <dsp:cNvSpPr/>
      </dsp:nvSpPr>
      <dsp:spPr>
        <a:xfrm>
          <a:off x="547425" y="1467838"/>
          <a:ext cx="766395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79" tIns="0" rIns="28967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Selecții în condiții competitive </a:t>
          </a:r>
          <a:endParaRPr lang="en-US" sz="24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67600" y="1488013"/>
        <a:ext cx="7623603" cy="372930"/>
      </dsp:txXfrm>
    </dsp:sp>
    <dsp:sp modelId="{123F950F-818C-4697-90FB-D8E3394F4667}">
      <dsp:nvSpPr>
        <dsp:cNvPr id="0" name=""/>
        <dsp:cNvSpPr/>
      </dsp:nvSpPr>
      <dsp:spPr>
        <a:xfrm>
          <a:off x="0" y="3103318"/>
          <a:ext cx="10948505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726" tIns="291592" rIns="84972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Respectarea calendarului de emisiune </a:t>
          </a:r>
          <a:endParaRPr lang="en-US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Publicarea Prospectului și altor documente în surse accesibile publicului larg</a:t>
          </a:r>
          <a:endParaRPr lang="en-US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Prezentarea unor informații / date viabile (venituri, costuri, riscuri și </a:t>
          </a:r>
          <a:r>
            <a:rPr lang="ro-RO" sz="1600" b="1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mitigarea</a:t>
          </a:r>
          <a:r>
            <a:rPr lang="ro-RO" sz="16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acestora)</a:t>
          </a:r>
          <a:endParaRPr lang="en-US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0" y="3103318"/>
        <a:ext cx="10948505" cy="1146600"/>
      </dsp:txXfrm>
    </dsp:sp>
    <dsp:sp modelId="{DCE192DB-2ABE-475C-B2EA-0A2096CCB98C}">
      <dsp:nvSpPr>
        <dsp:cNvPr id="0" name=""/>
        <dsp:cNvSpPr/>
      </dsp:nvSpPr>
      <dsp:spPr>
        <a:xfrm>
          <a:off x="547425" y="2896678"/>
          <a:ext cx="766395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79" tIns="0" rIns="28967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Publicarea informațiilor-cheie </a:t>
          </a:r>
          <a:endParaRPr lang="en-US" sz="24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67600" y="2916853"/>
        <a:ext cx="7623603" cy="372930"/>
      </dsp:txXfrm>
    </dsp:sp>
    <dsp:sp modelId="{A75D1F31-EE0E-46AE-A8D9-0D446E3344A5}">
      <dsp:nvSpPr>
        <dsp:cNvPr id="0" name=""/>
        <dsp:cNvSpPr/>
      </dsp:nvSpPr>
      <dsp:spPr>
        <a:xfrm>
          <a:off x="0" y="4532159"/>
          <a:ext cx="10948505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726" tIns="291592" rIns="8497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Prezentarea persoanelor-cheie ale emitentului și interesele acestora</a:t>
          </a:r>
          <a:endParaRPr lang="en-US" sz="14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Prezentarea persoanelor care au elaborat documentele de emisiune și interesele lor</a:t>
          </a:r>
          <a:endParaRPr lang="en-US" sz="14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0" y="4532159"/>
        <a:ext cx="10948505" cy="815850"/>
      </dsp:txXfrm>
    </dsp:sp>
    <dsp:sp modelId="{481A3C16-907E-49DD-8553-6E99C0564824}">
      <dsp:nvSpPr>
        <dsp:cNvPr id="0" name=""/>
        <dsp:cNvSpPr/>
      </dsp:nvSpPr>
      <dsp:spPr>
        <a:xfrm>
          <a:off x="547425" y="4325519"/>
          <a:ext cx="766395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79" tIns="0" rIns="28967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Gestionarea intereselor (inclusiv conflictuale)</a:t>
          </a:r>
          <a:endParaRPr lang="en-US" sz="24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67600" y="4345694"/>
        <a:ext cx="762360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ECFEC-1BD0-4CF9-9F8B-F35B85F24C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DC3AE-A2F9-4867-A299-83299780DA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5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7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749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5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21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78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67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31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23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19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93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6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55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49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86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962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24588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9785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4249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668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72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125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676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384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7731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736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12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3823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33737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947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406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701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0603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0776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3709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151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662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45752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58783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173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1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19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271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181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7896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312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7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0174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742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55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0496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7561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3421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94537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35833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886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3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951D95-83A3-4D53-852D-A406B07200F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20EA-03C7-4147-BD6D-1010D328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08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79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xpert-grup.org" TargetMode="External"/><Relationship Id="rId7" Type="http://schemas.openxmlformats.org/officeDocument/2006/relationships/hyperlink" Target="mailto:sergiugaibu@expert-grup.or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8.xml"/><Relationship Id="rId6" Type="http://schemas.openxmlformats.org/officeDocument/2006/relationships/hyperlink" Target="mailto:stas@expert-grup.org" TargetMode="External"/><Relationship Id="rId5" Type="http://schemas.openxmlformats.org/officeDocument/2006/relationships/hyperlink" Target="mailto:dumitrupintea@expert-grup.org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36F8D2-EAF6-434A-8C50-E4CC4D072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AB6BE79-C8C9-4309-A510-1ACBBAEF4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525" y="2126967"/>
            <a:ext cx="10305135" cy="3329580"/>
          </a:xfrm>
        </p:spPr>
        <p:txBody>
          <a:bodyPr/>
          <a:lstStyle/>
          <a:p>
            <a:pPr algn="ctr"/>
            <a:r>
              <a:rPr lang="it-IT" sz="6000" b="1" dirty="0">
                <a:solidFill>
                  <a:schemeClr val="tx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Obligațiunile municipale</a:t>
            </a:r>
            <a:r>
              <a:rPr lang="ro-RO" sz="6000" b="1" dirty="0">
                <a:solidFill>
                  <a:schemeClr val="tx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br>
              <a:rPr lang="ro-RO" sz="5400" b="1" dirty="0">
                <a:solidFill>
                  <a:schemeClr val="tx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o-RO" sz="5400" dirty="0">
                <a:solidFill>
                  <a:schemeClr val="tx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instrument de dezvoltare a comunităților locale</a:t>
            </a:r>
            <a:endParaRPr lang="it-IT" sz="5400" dirty="0">
              <a:solidFill>
                <a:schemeClr val="tx1">
                  <a:lumMod val="9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1B8E21-9890-4570-9A11-6288F2024A65}"/>
              </a:ext>
            </a:extLst>
          </p:cNvPr>
          <p:cNvSpPr/>
          <p:nvPr/>
        </p:nvSpPr>
        <p:spPr>
          <a:xfrm>
            <a:off x="-12000" y="281709"/>
            <a:ext cx="12204000" cy="1512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EC139-8A1E-408D-BF8C-82A1DEFBF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4" t="12288" r="1" b="25317"/>
          <a:stretch/>
        </p:blipFill>
        <p:spPr>
          <a:xfrm>
            <a:off x="0" y="281705"/>
            <a:ext cx="3806145" cy="151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668842-0010-4CC2-93AC-4B7D8362019D}"/>
              </a:ext>
            </a:extLst>
          </p:cNvPr>
          <p:cNvPicPr/>
          <p:nvPr/>
        </p:nvPicPr>
        <p:blipFill rotWithShape="1">
          <a:blip r:embed="rId4"/>
          <a:srcRect l="2948"/>
          <a:stretch/>
        </p:blipFill>
        <p:spPr bwMode="auto">
          <a:xfrm>
            <a:off x="8592458" y="700439"/>
            <a:ext cx="3253178" cy="778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131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90DB4-C9A3-4556-97E1-DB2F15F2004C}"/>
              </a:ext>
            </a:extLst>
          </p:cNvPr>
          <p:cNvSpPr txBox="1"/>
          <p:nvPr/>
        </p:nvSpPr>
        <p:spPr>
          <a:xfrm>
            <a:off x="2375621" y="3009846"/>
            <a:ext cx="93535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Avantajele și oportunitățile emisiunii de obligațiuni municipale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AD6E56-8EFD-4CA6-90E3-E173E82B45B4}"/>
              </a:ext>
            </a:extLst>
          </p:cNvPr>
          <p:cNvSpPr/>
          <p:nvPr/>
        </p:nvSpPr>
        <p:spPr>
          <a:xfrm>
            <a:off x="368878" y="249425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9AC7-AC20-44C9-9BD7-CE76B5C1A3C8}"/>
              </a:ext>
            </a:extLst>
          </p:cNvPr>
          <p:cNvSpPr txBox="1"/>
          <p:nvPr/>
        </p:nvSpPr>
        <p:spPr>
          <a:xfrm>
            <a:off x="900979" y="2731076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>
                <a:solidFill>
                  <a:srgbClr val="4A5D6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4A5D62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49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5">
            <a:extLst>
              <a:ext uri="{FF2B5EF4-FFF2-40B4-BE49-F238E27FC236}">
                <a16:creationId xmlns:a16="http://schemas.microsoft.com/office/drawing/2014/main" id="{7C9204D9-576E-4578-A6D8-476FD89C8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" name="Text Placeholder 1">
            <a:extLst>
              <a:ext uri="{FF2B5EF4-FFF2-40B4-BE49-F238E27FC236}">
                <a16:creationId xmlns:a16="http://schemas.microsoft.com/office/drawing/2014/main" id="{36153DD5-C91D-4E62-9B5C-A76C8F9EA814}"/>
              </a:ext>
            </a:extLst>
          </p:cNvPr>
          <p:cNvSpPr txBox="1">
            <a:spLocks/>
          </p:cNvSpPr>
          <p:nvPr/>
        </p:nvSpPr>
        <p:spPr>
          <a:xfrm>
            <a:off x="118814" y="95534"/>
            <a:ext cx="11665836" cy="1414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Avantajele obligațiunilor municipale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335C48B-B809-4543-89DB-6CA90D41EF47}"/>
              </a:ext>
            </a:extLst>
          </p:cNvPr>
          <p:cNvSpPr txBox="1"/>
          <p:nvPr/>
        </p:nvSpPr>
        <p:spPr>
          <a:xfrm>
            <a:off x="461433" y="2897098"/>
            <a:ext cx="372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altLang="ko-KR" sz="1600" b="1" dirty="0">
              <a:solidFill>
                <a:prstClr val="black"/>
              </a:solidFill>
              <a:latin typeface="Roboto Condensed"/>
            </a:endParaRPr>
          </a:p>
        </p:txBody>
      </p:sp>
      <p:grpSp>
        <p:nvGrpSpPr>
          <p:cNvPr id="81" name="그룹 61">
            <a:extLst>
              <a:ext uri="{FF2B5EF4-FFF2-40B4-BE49-F238E27FC236}">
                <a16:creationId xmlns:a16="http://schemas.microsoft.com/office/drawing/2014/main" id="{E4C6D259-3FF1-4117-8834-7E8878AC0C3C}"/>
              </a:ext>
            </a:extLst>
          </p:cNvPr>
          <p:cNvGrpSpPr/>
          <p:nvPr/>
        </p:nvGrpSpPr>
        <p:grpSpPr>
          <a:xfrm>
            <a:off x="8274050" y="1778000"/>
            <a:ext cx="3409950" cy="3539674"/>
            <a:chOff x="4440672" y="1511354"/>
            <a:chExt cx="3343265" cy="3378518"/>
          </a:xfrm>
        </p:grpSpPr>
        <p:sp>
          <p:nvSpPr>
            <p:cNvPr id="82" name="자유형: 도형 19">
              <a:extLst>
                <a:ext uri="{FF2B5EF4-FFF2-40B4-BE49-F238E27FC236}">
                  <a16:creationId xmlns:a16="http://schemas.microsoft.com/office/drawing/2014/main" id="{200EAF74-E94E-47F6-B62C-1D83DEC5CB3E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rgbClr val="4A7886"/>
            </a:solidFill>
            <a:ln w="1905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grpSp>
          <p:nvGrpSpPr>
            <p:cNvPr id="83" name="그룹 60">
              <a:extLst>
                <a:ext uri="{FF2B5EF4-FFF2-40B4-BE49-F238E27FC236}">
                  <a16:creationId xmlns:a16="http://schemas.microsoft.com/office/drawing/2014/main" id="{88671226-FFFA-4DF7-91E7-7537C3FA88BE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84" name="그룹 49">
                <a:extLst>
                  <a:ext uri="{FF2B5EF4-FFF2-40B4-BE49-F238E27FC236}">
                    <a16:creationId xmlns:a16="http://schemas.microsoft.com/office/drawing/2014/main" id="{23EB9FF3-27B5-4A39-8E25-5C8F0BB0CA54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rgbClr val="C01F3B"/>
              </a:solidFill>
            </p:grpSpPr>
            <p:sp>
              <p:nvSpPr>
                <p:cNvPr id="117" name="타원 50">
                  <a:extLst>
                    <a:ext uri="{FF2B5EF4-FFF2-40B4-BE49-F238E27FC236}">
                      <a16:creationId xmlns:a16="http://schemas.microsoft.com/office/drawing/2014/main" id="{CF4FDD74-41A0-42B4-B591-5123B2E7DDE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rgbClr val="BF1F3B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타원 51">
                  <a:extLst>
                    <a:ext uri="{FF2B5EF4-FFF2-40B4-BE49-F238E27FC236}">
                      <a16:creationId xmlns:a16="http://schemas.microsoft.com/office/drawing/2014/main" id="{C4828E83-FA86-4500-AEFE-0D27FB5E9D7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rgbClr val="3A4255"/>
                </a:solidFill>
                <a:ln w="1905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Block Arc 11">
                  <a:extLst>
                    <a:ext uri="{FF2B5EF4-FFF2-40B4-BE49-F238E27FC236}">
                      <a16:creationId xmlns:a16="http://schemas.microsoft.com/office/drawing/2014/main" id="{29418276-0304-4FB6-91A7-31690426A81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그룹 21">
                <a:extLst>
                  <a:ext uri="{FF2B5EF4-FFF2-40B4-BE49-F238E27FC236}">
                    <a16:creationId xmlns:a16="http://schemas.microsoft.com/office/drawing/2014/main" id="{91A54A81-5E6A-414D-BA01-97EE9F5BB444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rgbClr val="C01F3B"/>
              </a:solidFill>
            </p:grpSpPr>
            <p:sp>
              <p:nvSpPr>
                <p:cNvPr id="114" name="타원 22">
                  <a:extLst>
                    <a:ext uri="{FF2B5EF4-FFF2-40B4-BE49-F238E27FC236}">
                      <a16:creationId xmlns:a16="http://schemas.microsoft.com/office/drawing/2014/main" id="{2F9A3B53-F3DA-462B-B87F-139A2CE818E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rgbClr val="BF1F3B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타원 23">
                  <a:extLst>
                    <a:ext uri="{FF2B5EF4-FFF2-40B4-BE49-F238E27FC236}">
                      <a16:creationId xmlns:a16="http://schemas.microsoft.com/office/drawing/2014/main" id="{29047231-CC78-4D23-AB90-A87318B638C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rgbClr val="3A4255"/>
                </a:solidFill>
                <a:ln w="1905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Block Arc 11">
                  <a:extLst>
                    <a:ext uri="{FF2B5EF4-FFF2-40B4-BE49-F238E27FC236}">
                      <a16:creationId xmlns:a16="http://schemas.microsoft.com/office/drawing/2014/main" id="{4D096D5E-F7CA-42C7-BCA9-306F155C43C9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그룹 25">
                <a:extLst>
                  <a:ext uri="{FF2B5EF4-FFF2-40B4-BE49-F238E27FC236}">
                    <a16:creationId xmlns:a16="http://schemas.microsoft.com/office/drawing/2014/main" id="{C90FE063-BEB8-414A-8ECF-87E4A62C7F72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rgbClr val="C01F3B"/>
              </a:solidFill>
            </p:grpSpPr>
            <p:sp>
              <p:nvSpPr>
                <p:cNvPr id="111" name="타원 26">
                  <a:extLst>
                    <a:ext uri="{FF2B5EF4-FFF2-40B4-BE49-F238E27FC236}">
                      <a16:creationId xmlns:a16="http://schemas.microsoft.com/office/drawing/2014/main" id="{C428EBB7-BB59-4501-AFBC-47C190414B7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rgbClr val="BF1F3B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타원 27">
                  <a:extLst>
                    <a:ext uri="{FF2B5EF4-FFF2-40B4-BE49-F238E27FC236}">
                      <a16:creationId xmlns:a16="http://schemas.microsoft.com/office/drawing/2014/main" id="{9D6187C8-0F6C-43FE-89CC-83D032ABAF5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rgbClr val="3A4255"/>
                </a:solidFill>
                <a:ln w="1905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Block Arc 11">
                  <a:extLst>
                    <a:ext uri="{FF2B5EF4-FFF2-40B4-BE49-F238E27FC236}">
                      <a16:creationId xmlns:a16="http://schemas.microsoft.com/office/drawing/2014/main" id="{00CD7E24-DDFE-488E-B194-7BC2E79F33F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" name="그룹 29">
                <a:extLst>
                  <a:ext uri="{FF2B5EF4-FFF2-40B4-BE49-F238E27FC236}">
                    <a16:creationId xmlns:a16="http://schemas.microsoft.com/office/drawing/2014/main" id="{531ECCA5-BAA8-46B2-A78D-5E5D19AAD9EF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rgbClr val="C01F3B"/>
              </a:solidFill>
            </p:grpSpPr>
            <p:sp>
              <p:nvSpPr>
                <p:cNvPr id="108" name="타원 30">
                  <a:extLst>
                    <a:ext uri="{FF2B5EF4-FFF2-40B4-BE49-F238E27FC236}">
                      <a16:creationId xmlns:a16="http://schemas.microsoft.com/office/drawing/2014/main" id="{D3042E3D-40B4-46F9-BFAC-EBFBDD597B6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rgbClr val="BF1F3B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타원 31">
                  <a:extLst>
                    <a:ext uri="{FF2B5EF4-FFF2-40B4-BE49-F238E27FC236}">
                      <a16:creationId xmlns:a16="http://schemas.microsoft.com/office/drawing/2014/main" id="{43EA3019-F07B-42B5-9CBA-B81B1C2A5B9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rgbClr val="3A4255"/>
                </a:solidFill>
                <a:ln w="1905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Block Arc 11">
                  <a:extLst>
                    <a:ext uri="{FF2B5EF4-FFF2-40B4-BE49-F238E27FC236}">
                      <a16:creationId xmlns:a16="http://schemas.microsoft.com/office/drawing/2014/main" id="{41F00AAD-A17E-47B8-8E78-CBDDA3ADA3BC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" name="그룹 33">
                <a:extLst>
                  <a:ext uri="{FF2B5EF4-FFF2-40B4-BE49-F238E27FC236}">
                    <a16:creationId xmlns:a16="http://schemas.microsoft.com/office/drawing/2014/main" id="{26C5C8E0-54FC-4B75-AB39-A745D3253600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rgbClr val="C01F3B"/>
              </a:solidFill>
            </p:grpSpPr>
            <p:sp>
              <p:nvSpPr>
                <p:cNvPr id="105" name="타원 34">
                  <a:extLst>
                    <a:ext uri="{FF2B5EF4-FFF2-40B4-BE49-F238E27FC236}">
                      <a16:creationId xmlns:a16="http://schemas.microsoft.com/office/drawing/2014/main" id="{7B117FCB-30B8-446A-812B-8128E93A00E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rgbClr val="BF1F3B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타원 35">
                  <a:extLst>
                    <a:ext uri="{FF2B5EF4-FFF2-40B4-BE49-F238E27FC236}">
                      <a16:creationId xmlns:a16="http://schemas.microsoft.com/office/drawing/2014/main" id="{2780D491-B002-40EE-8E6F-9D737F0C838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rgbClr val="3A4255"/>
                </a:solidFill>
                <a:ln w="1905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Block Arc 11">
                  <a:extLst>
                    <a:ext uri="{FF2B5EF4-FFF2-40B4-BE49-F238E27FC236}">
                      <a16:creationId xmlns:a16="http://schemas.microsoft.com/office/drawing/2014/main" id="{B5A4AEE1-B9F6-4259-9F2F-3739AA7ABE2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" name="그룹 37">
                <a:extLst>
                  <a:ext uri="{FF2B5EF4-FFF2-40B4-BE49-F238E27FC236}">
                    <a16:creationId xmlns:a16="http://schemas.microsoft.com/office/drawing/2014/main" id="{796A9DB1-83D9-4FF6-BAA0-CE0D62C03116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rgbClr val="C01F3B"/>
              </a:solidFill>
            </p:grpSpPr>
            <p:sp>
              <p:nvSpPr>
                <p:cNvPr id="100" name="타원 38">
                  <a:extLst>
                    <a:ext uri="{FF2B5EF4-FFF2-40B4-BE49-F238E27FC236}">
                      <a16:creationId xmlns:a16="http://schemas.microsoft.com/office/drawing/2014/main" id="{A739220A-19D7-4D06-A21B-412C56008392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rgbClr val="BF1F3B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타원 39">
                  <a:extLst>
                    <a:ext uri="{FF2B5EF4-FFF2-40B4-BE49-F238E27FC236}">
                      <a16:creationId xmlns:a16="http://schemas.microsoft.com/office/drawing/2014/main" id="{804C7B63-988F-44A8-B30F-F4C8B6C6B93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rgbClr val="3A4255"/>
                </a:solidFill>
                <a:ln w="1905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Block Arc 11">
                  <a:extLst>
                    <a:ext uri="{FF2B5EF4-FFF2-40B4-BE49-F238E27FC236}">
                      <a16:creationId xmlns:a16="http://schemas.microsoft.com/office/drawing/2014/main" id="{6197A6CA-BF0B-49E8-8BC6-7D04F3F1AB22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그룹 41">
                <a:extLst>
                  <a:ext uri="{FF2B5EF4-FFF2-40B4-BE49-F238E27FC236}">
                    <a16:creationId xmlns:a16="http://schemas.microsoft.com/office/drawing/2014/main" id="{0B05DD53-27EC-4E05-AC4B-CF5CC33F6507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rgbClr val="C01F3B"/>
              </a:solidFill>
            </p:grpSpPr>
            <p:sp>
              <p:nvSpPr>
                <p:cNvPr id="97" name="타원 42">
                  <a:extLst>
                    <a:ext uri="{FF2B5EF4-FFF2-40B4-BE49-F238E27FC236}">
                      <a16:creationId xmlns:a16="http://schemas.microsoft.com/office/drawing/2014/main" id="{2D929C9C-56B3-4B91-825D-871530226B4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rgbClr val="BF1F3B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타원 43">
                  <a:extLst>
                    <a:ext uri="{FF2B5EF4-FFF2-40B4-BE49-F238E27FC236}">
                      <a16:creationId xmlns:a16="http://schemas.microsoft.com/office/drawing/2014/main" id="{B12BF959-6ACB-4C5C-9AF8-7CFA1E11329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rgbClr val="3A4255"/>
                </a:solidFill>
                <a:ln w="1905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Block Arc 11">
                  <a:extLst>
                    <a:ext uri="{FF2B5EF4-FFF2-40B4-BE49-F238E27FC236}">
                      <a16:creationId xmlns:a16="http://schemas.microsoft.com/office/drawing/2014/main" id="{16F3F8B0-3792-46F2-8D71-6843C65BDEF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그룹 45">
                <a:extLst>
                  <a:ext uri="{FF2B5EF4-FFF2-40B4-BE49-F238E27FC236}">
                    <a16:creationId xmlns:a16="http://schemas.microsoft.com/office/drawing/2014/main" id="{FDC3466B-7093-48F9-9BAD-9332CB4AEE3B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rgbClr val="C01F3B"/>
              </a:solidFill>
            </p:grpSpPr>
            <p:sp>
              <p:nvSpPr>
                <p:cNvPr id="94" name="타원 46">
                  <a:extLst>
                    <a:ext uri="{FF2B5EF4-FFF2-40B4-BE49-F238E27FC236}">
                      <a16:creationId xmlns:a16="http://schemas.microsoft.com/office/drawing/2014/main" id="{5850EC1A-731D-47BC-B0A6-1C5FE4894728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rgbClr val="BF1F3B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타원 47">
                  <a:extLst>
                    <a:ext uri="{FF2B5EF4-FFF2-40B4-BE49-F238E27FC236}">
                      <a16:creationId xmlns:a16="http://schemas.microsoft.com/office/drawing/2014/main" id="{263A1A0F-F6A6-463C-9552-89C79ABF3F4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rgbClr val="3A4255"/>
                </a:solidFill>
                <a:ln w="1905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Block Arc 11">
                  <a:extLst>
                    <a:ext uri="{FF2B5EF4-FFF2-40B4-BE49-F238E27FC236}">
                      <a16:creationId xmlns:a16="http://schemas.microsoft.com/office/drawing/2014/main" id="{96E936B8-56D0-40E0-91A6-EDD60093F5E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이등변 삼각형 58">
                <a:extLst>
                  <a:ext uri="{FF2B5EF4-FFF2-40B4-BE49-F238E27FC236}">
                    <a16:creationId xmlns:a16="http://schemas.microsoft.com/office/drawing/2014/main" id="{2FB337D3-2227-4D2C-B703-96B6780BC761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rgbClr val="3A4255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93" name="직사각형 59">
                <a:extLst>
                  <a:ext uri="{FF2B5EF4-FFF2-40B4-BE49-F238E27FC236}">
                    <a16:creationId xmlns:a16="http://schemas.microsoft.com/office/drawing/2014/main" id="{50F057EA-D43A-4619-8B8E-0CA04D268102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rgbClr val="3A4255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E9B44F27-5798-4047-92FA-090338C48575}"/>
              </a:ext>
            </a:extLst>
          </p:cNvPr>
          <p:cNvSpPr txBox="1"/>
          <p:nvPr/>
        </p:nvSpPr>
        <p:spPr>
          <a:xfrm>
            <a:off x="154339" y="1142964"/>
            <a:ext cx="11389961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750">
              <a:lnSpc>
                <a:spcPts val="3000"/>
              </a:lnSpc>
            </a:pPr>
            <a:r>
              <a:rPr lang="ro-RO" altLang="ko-KR" sz="2400" b="1" dirty="0">
                <a:solidFill>
                  <a:srgbClr val="BF1F3B"/>
                </a:solidFill>
                <a:latin typeface="Roboto Condensed"/>
                <a:cs typeface="Calibri" panose="020F0502020204030204" pitchFamily="34" charset="0"/>
              </a:rPr>
              <a:t>Avantaje sunt atât de partea autorităților locale, cât și de partea cetățenilor și alte părți interesate</a:t>
            </a:r>
          </a:p>
        </p:txBody>
      </p:sp>
      <p:sp>
        <p:nvSpPr>
          <p:cNvPr id="121" name="Oval 10">
            <a:extLst>
              <a:ext uri="{FF2B5EF4-FFF2-40B4-BE49-F238E27FC236}">
                <a16:creationId xmlns:a16="http://schemas.microsoft.com/office/drawing/2014/main" id="{2B80BB9A-6396-47DA-8D4F-571BAAEB3CF1}"/>
              </a:ext>
            </a:extLst>
          </p:cNvPr>
          <p:cNvSpPr/>
          <p:nvPr/>
        </p:nvSpPr>
        <p:spPr>
          <a:xfrm>
            <a:off x="323235" y="2155707"/>
            <a:ext cx="532746" cy="532746"/>
          </a:xfrm>
          <a:prstGeom prst="ellipse">
            <a:avLst/>
          </a:prstGeom>
          <a:solidFill>
            <a:srgbClr val="3A4255"/>
          </a:solidFill>
          <a:ln w="25400" cap="rnd" cmpd="sng" algn="ctr">
            <a:solidFill>
              <a:srgbClr val="3A425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8FD8739-C4CE-418C-B6E4-75164DC3F532}"/>
              </a:ext>
            </a:extLst>
          </p:cNvPr>
          <p:cNvSpPr txBox="1"/>
          <p:nvPr/>
        </p:nvSpPr>
        <p:spPr>
          <a:xfrm>
            <a:off x="354456" y="2231549"/>
            <a:ext cx="4703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Calibri" panose="020F0502020204030204" pitchFamily="34" charset="0"/>
              </a:rPr>
              <a:t>01</a:t>
            </a:r>
            <a:endParaRPr lang="ko-KR" altLang="en-US" sz="2000" b="1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Roboto Condensed"/>
              <a:cs typeface="Calibri" panose="020F0502020204030204" pitchFamily="34" charset="0"/>
            </a:endParaRPr>
          </a:p>
        </p:txBody>
      </p:sp>
      <p:grpSp>
        <p:nvGrpSpPr>
          <p:cNvPr id="123" name="Group 22">
            <a:extLst>
              <a:ext uri="{FF2B5EF4-FFF2-40B4-BE49-F238E27FC236}">
                <a16:creationId xmlns:a16="http://schemas.microsoft.com/office/drawing/2014/main" id="{E5857DA0-D2CF-4A52-898A-C871730F2F3D}"/>
              </a:ext>
            </a:extLst>
          </p:cNvPr>
          <p:cNvGrpSpPr/>
          <p:nvPr/>
        </p:nvGrpSpPr>
        <p:grpSpPr>
          <a:xfrm>
            <a:off x="975010" y="2068673"/>
            <a:ext cx="5686170" cy="711260"/>
            <a:chOff x="6210998" y="1433695"/>
            <a:chExt cx="1457346" cy="711260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1F048F4-2836-425E-8759-389B8DC68B1F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b="1" dirty="0">
                  <a:solidFill>
                    <a:prstClr val="black"/>
                  </a:solidFill>
                  <a:latin typeface="Roboto Condensed"/>
                  <a:cs typeface="Calibri" panose="020F0502020204030204" pitchFamily="34" charset="0"/>
                </a:rPr>
                <a:t>Flexibilitate</a:t>
              </a:r>
              <a:endParaRPr lang="ko-KR" altLang="en-US" sz="1400" b="1" dirty="0">
                <a:solidFill>
                  <a:prstClr val="black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01D84BD-5863-4D68-9FE7-8A183912ABEB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dirty="0">
                  <a:solidFill>
                    <a:prstClr val="black"/>
                  </a:solidFill>
                  <a:latin typeface="Roboto Condensed"/>
                  <a:cs typeface="Calibri" panose="020F0502020204030204" pitchFamily="34" charset="0"/>
                </a:rPr>
                <a:t>Termenii și condițiile de rambursare sunt setate de către autoritatea locală în baza capacităților financiare existente la moment și cele prognozate în perioada următoare.</a:t>
              </a:r>
              <a:endParaRPr lang="ko-KR" altLang="en-US" sz="1200" dirty="0">
                <a:solidFill>
                  <a:prstClr val="black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</p:grpSp>
      <p:sp>
        <p:nvSpPr>
          <p:cNvPr id="126" name="Oval 10">
            <a:extLst>
              <a:ext uri="{FF2B5EF4-FFF2-40B4-BE49-F238E27FC236}">
                <a16:creationId xmlns:a16="http://schemas.microsoft.com/office/drawing/2014/main" id="{E761E551-4EFF-4E97-83A6-D2FE80DF1C9F}"/>
              </a:ext>
            </a:extLst>
          </p:cNvPr>
          <p:cNvSpPr/>
          <p:nvPr/>
        </p:nvSpPr>
        <p:spPr>
          <a:xfrm>
            <a:off x="321277" y="2841507"/>
            <a:ext cx="532746" cy="532746"/>
          </a:xfrm>
          <a:prstGeom prst="ellipse">
            <a:avLst/>
          </a:prstGeom>
          <a:solidFill>
            <a:srgbClr val="3A4255"/>
          </a:solidFill>
          <a:ln w="25400" cap="rnd" cmpd="sng" algn="ctr">
            <a:solidFill>
              <a:srgbClr val="3A425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27" name="Oval 10">
            <a:extLst>
              <a:ext uri="{FF2B5EF4-FFF2-40B4-BE49-F238E27FC236}">
                <a16:creationId xmlns:a16="http://schemas.microsoft.com/office/drawing/2014/main" id="{9D416349-A8B9-4741-A234-0D6F29DE6B11}"/>
              </a:ext>
            </a:extLst>
          </p:cNvPr>
          <p:cNvSpPr/>
          <p:nvPr/>
        </p:nvSpPr>
        <p:spPr>
          <a:xfrm>
            <a:off x="322257" y="5664556"/>
            <a:ext cx="532746" cy="532746"/>
          </a:xfrm>
          <a:prstGeom prst="ellipse">
            <a:avLst/>
          </a:prstGeom>
          <a:solidFill>
            <a:srgbClr val="3A4255"/>
          </a:solidFill>
          <a:ln w="25400" cap="rnd" cmpd="sng" algn="ctr">
            <a:solidFill>
              <a:srgbClr val="3A425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28" name="Oval 10">
            <a:extLst>
              <a:ext uri="{FF2B5EF4-FFF2-40B4-BE49-F238E27FC236}">
                <a16:creationId xmlns:a16="http://schemas.microsoft.com/office/drawing/2014/main" id="{8E5155E8-F96C-40F7-8F8C-43A96911B267}"/>
              </a:ext>
            </a:extLst>
          </p:cNvPr>
          <p:cNvSpPr/>
          <p:nvPr/>
        </p:nvSpPr>
        <p:spPr>
          <a:xfrm>
            <a:off x="312732" y="4973861"/>
            <a:ext cx="532746" cy="532746"/>
          </a:xfrm>
          <a:prstGeom prst="ellipse">
            <a:avLst/>
          </a:prstGeom>
          <a:solidFill>
            <a:srgbClr val="3A4255"/>
          </a:solidFill>
          <a:ln w="25400" cap="rnd" cmpd="sng" algn="ctr">
            <a:solidFill>
              <a:srgbClr val="3A425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29" name="Oval 10">
            <a:extLst>
              <a:ext uri="{FF2B5EF4-FFF2-40B4-BE49-F238E27FC236}">
                <a16:creationId xmlns:a16="http://schemas.microsoft.com/office/drawing/2014/main" id="{71624634-3514-4105-ACBF-4AFBAE885E33}"/>
              </a:ext>
            </a:extLst>
          </p:cNvPr>
          <p:cNvSpPr/>
          <p:nvPr/>
        </p:nvSpPr>
        <p:spPr>
          <a:xfrm>
            <a:off x="328844" y="4245332"/>
            <a:ext cx="532746" cy="532746"/>
          </a:xfrm>
          <a:prstGeom prst="ellipse">
            <a:avLst/>
          </a:prstGeom>
          <a:solidFill>
            <a:srgbClr val="3A4255"/>
          </a:solidFill>
          <a:ln w="25400" cap="rnd" cmpd="sng" algn="ctr">
            <a:solidFill>
              <a:srgbClr val="3A425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30" name="Oval 10">
            <a:extLst>
              <a:ext uri="{FF2B5EF4-FFF2-40B4-BE49-F238E27FC236}">
                <a16:creationId xmlns:a16="http://schemas.microsoft.com/office/drawing/2014/main" id="{B28A0AFB-19DA-4AF6-93F9-F24DD1B8564C}"/>
              </a:ext>
            </a:extLst>
          </p:cNvPr>
          <p:cNvSpPr/>
          <p:nvPr/>
        </p:nvSpPr>
        <p:spPr>
          <a:xfrm>
            <a:off x="321278" y="3559531"/>
            <a:ext cx="532746" cy="532746"/>
          </a:xfrm>
          <a:prstGeom prst="ellipse">
            <a:avLst/>
          </a:prstGeom>
          <a:solidFill>
            <a:srgbClr val="3A4255"/>
          </a:solidFill>
          <a:ln w="25400" cap="rnd" cmpd="sng" algn="ctr">
            <a:solidFill>
              <a:srgbClr val="3A425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E6EDB6E-9285-441A-9E3E-559D47D3FDCE}"/>
              </a:ext>
            </a:extLst>
          </p:cNvPr>
          <p:cNvSpPr txBox="1"/>
          <p:nvPr/>
        </p:nvSpPr>
        <p:spPr>
          <a:xfrm>
            <a:off x="352498" y="289829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Arial" pitchFamily="34" charset="0"/>
              </a:rPr>
              <a:t>0</a:t>
            </a:r>
            <a:r>
              <a:rPr lang="ro-RO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Arial" pitchFamily="34" charset="0"/>
              </a:rPr>
              <a:t>2</a:t>
            </a:r>
            <a:endParaRPr lang="ko-KR" altLang="en-US" sz="2000" b="1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Roboto Condensed"/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6A543AE-3B7E-4E87-A07F-0DA207D9A8AC}"/>
              </a:ext>
            </a:extLst>
          </p:cNvPr>
          <p:cNvSpPr txBox="1"/>
          <p:nvPr/>
        </p:nvSpPr>
        <p:spPr>
          <a:xfrm>
            <a:off x="342974" y="3616323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Arial" pitchFamily="34" charset="0"/>
              </a:rPr>
              <a:t>0</a:t>
            </a:r>
            <a:r>
              <a:rPr lang="ro-RO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Arial" pitchFamily="34" charset="0"/>
              </a:rPr>
              <a:t>3</a:t>
            </a:r>
            <a:endParaRPr lang="ko-KR" altLang="en-US" sz="2000" b="1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Roboto Condensed"/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9FFE83D-885E-4EE1-BCD0-1AAF3DD4EA0E}"/>
              </a:ext>
            </a:extLst>
          </p:cNvPr>
          <p:cNvSpPr txBox="1"/>
          <p:nvPr/>
        </p:nvSpPr>
        <p:spPr>
          <a:xfrm>
            <a:off x="360065" y="431164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Arial" pitchFamily="34" charset="0"/>
              </a:rPr>
              <a:t>0</a:t>
            </a:r>
            <a:r>
              <a:rPr lang="ro-RO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Arial" pitchFamily="34" charset="0"/>
              </a:rPr>
              <a:t>4</a:t>
            </a:r>
            <a:endParaRPr lang="ko-KR" altLang="en-US" sz="2000" b="1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Roboto Condensed"/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4E22B72-71E2-4E1F-8EDA-9D4E3499C581}"/>
              </a:ext>
            </a:extLst>
          </p:cNvPr>
          <p:cNvSpPr txBox="1"/>
          <p:nvPr/>
        </p:nvSpPr>
        <p:spPr>
          <a:xfrm>
            <a:off x="341994" y="505824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Arial" pitchFamily="34" charset="0"/>
              </a:rPr>
              <a:t>0</a:t>
            </a:r>
            <a:r>
              <a:rPr lang="ro-RO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Arial" pitchFamily="34" charset="0"/>
              </a:rPr>
              <a:t>5</a:t>
            </a:r>
            <a:endParaRPr lang="ko-KR" altLang="en-US" sz="2000" b="1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Roboto Condensed"/>
              <a:cs typeface="Arial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79D6704-C1F9-4EEB-A24A-F1A013477A7D}"/>
              </a:ext>
            </a:extLst>
          </p:cNvPr>
          <p:cNvSpPr txBox="1"/>
          <p:nvPr/>
        </p:nvSpPr>
        <p:spPr>
          <a:xfrm>
            <a:off x="369590" y="5729895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Arial" pitchFamily="34" charset="0"/>
              </a:rPr>
              <a:t>0</a:t>
            </a:r>
            <a:r>
              <a:rPr lang="ro-RO" altLang="ko-KR" sz="2000" b="1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Roboto Condensed"/>
                <a:cs typeface="Arial" pitchFamily="34" charset="0"/>
              </a:rPr>
              <a:t>6</a:t>
            </a:r>
            <a:endParaRPr lang="ko-KR" altLang="en-US" sz="2000" b="1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Roboto Condensed"/>
              <a:cs typeface="Arial" pitchFamily="34" charset="0"/>
            </a:endParaRPr>
          </a:p>
        </p:txBody>
      </p:sp>
      <p:grpSp>
        <p:nvGrpSpPr>
          <p:cNvPr id="136" name="Group 22">
            <a:extLst>
              <a:ext uri="{FF2B5EF4-FFF2-40B4-BE49-F238E27FC236}">
                <a16:creationId xmlns:a16="http://schemas.microsoft.com/office/drawing/2014/main" id="{C6DC2D43-7FBF-46B2-8B2B-549AD78F034F}"/>
              </a:ext>
            </a:extLst>
          </p:cNvPr>
          <p:cNvGrpSpPr/>
          <p:nvPr/>
        </p:nvGrpSpPr>
        <p:grpSpPr>
          <a:xfrm>
            <a:off x="965485" y="2770585"/>
            <a:ext cx="5686170" cy="711260"/>
            <a:chOff x="6210998" y="1433695"/>
            <a:chExt cx="1457346" cy="711260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D79475B-2450-4337-B90B-9F5246CB045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b="1" dirty="0">
                  <a:solidFill>
                    <a:prstClr val="black"/>
                  </a:solidFill>
                  <a:latin typeface="Roboto Condensed"/>
                  <a:cs typeface="Calibri" panose="020F0502020204030204" pitchFamily="34" charset="0"/>
                </a:rPr>
                <a:t>Maturitate extinsă</a:t>
              </a:r>
              <a:endParaRPr lang="ko-KR" altLang="en-US" sz="1400" b="1" dirty="0">
                <a:solidFill>
                  <a:prstClr val="black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1220259-9969-49C2-AFA2-FBF8406ECB21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dirty="0">
                  <a:solidFill>
                    <a:prstClr val="black"/>
                  </a:solidFill>
                  <a:latin typeface="Roboto Condensed"/>
                  <a:cs typeface="Calibri" panose="020F0502020204030204" pitchFamily="34" charset="0"/>
                </a:rPr>
                <a:t>De regulă, durata de viață a obligațiunilor este mai îndelungată decât în cazul creditelor bancare fapt ce micșorează presiunea financiară pe bugetul local.</a:t>
              </a:r>
              <a:endParaRPr lang="ko-KR" altLang="en-US" sz="1200" dirty="0">
                <a:solidFill>
                  <a:prstClr val="black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</p:grpSp>
      <p:grpSp>
        <p:nvGrpSpPr>
          <p:cNvPr id="139" name="Group 22">
            <a:extLst>
              <a:ext uri="{FF2B5EF4-FFF2-40B4-BE49-F238E27FC236}">
                <a16:creationId xmlns:a16="http://schemas.microsoft.com/office/drawing/2014/main" id="{F1B7FCCA-BBD2-4493-9763-16CD25C06284}"/>
              </a:ext>
            </a:extLst>
          </p:cNvPr>
          <p:cNvGrpSpPr/>
          <p:nvPr/>
        </p:nvGrpSpPr>
        <p:grpSpPr>
          <a:xfrm>
            <a:off x="927385" y="3480065"/>
            <a:ext cx="5686170" cy="711260"/>
            <a:chOff x="6210998" y="1433695"/>
            <a:chExt cx="1457346" cy="711260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63F06CB-F9AF-4F08-8659-B91C9036BF3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b="1" dirty="0">
                  <a:solidFill>
                    <a:prstClr val="black"/>
                  </a:solidFill>
                  <a:latin typeface="Roboto Condensed"/>
                  <a:cs typeface="Calibri" panose="020F0502020204030204" pitchFamily="34" charset="0"/>
                </a:rPr>
                <a:t>Concurență</a:t>
              </a:r>
              <a:endParaRPr lang="ko-KR" altLang="en-US" sz="1400" b="1" dirty="0">
                <a:solidFill>
                  <a:prstClr val="black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D8EEC8A-3B24-4A20-BACA-B2C474A7D66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dirty="0">
                  <a:latin typeface="Roboto Condensed"/>
                  <a:cs typeface="Calibri" panose="020F0502020204030204" pitchFamily="34" charset="0"/>
                </a:rPr>
                <a:t>Grupul de investitori este mult mai diversificat și competitiv fapt ce poate determina costuri de finanțare mai reduse decât în cazul altor instrumente financiare.</a:t>
              </a:r>
              <a:endParaRPr lang="ko-KR" altLang="en-US" sz="1200" dirty="0">
                <a:solidFill>
                  <a:srgbClr val="FF0000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</p:grpSp>
      <p:grpSp>
        <p:nvGrpSpPr>
          <p:cNvPr id="142" name="Group 22">
            <a:extLst>
              <a:ext uri="{FF2B5EF4-FFF2-40B4-BE49-F238E27FC236}">
                <a16:creationId xmlns:a16="http://schemas.microsoft.com/office/drawing/2014/main" id="{B2E6DA5B-EBF6-4679-A997-820D2B30D4CC}"/>
              </a:ext>
            </a:extLst>
          </p:cNvPr>
          <p:cNvGrpSpPr/>
          <p:nvPr/>
        </p:nvGrpSpPr>
        <p:grpSpPr>
          <a:xfrm>
            <a:off x="908335" y="4180999"/>
            <a:ext cx="5686170" cy="711260"/>
            <a:chOff x="6210998" y="1433695"/>
            <a:chExt cx="1457346" cy="711260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1471ED5-165E-41BB-B486-BDD1F50C5181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b="1" dirty="0">
                  <a:solidFill>
                    <a:prstClr val="black"/>
                  </a:solidFill>
                  <a:latin typeface="Roboto Condensed"/>
                  <a:cs typeface="Calibri" panose="020F0502020204030204" pitchFamily="34" charset="0"/>
                </a:rPr>
                <a:t>Autonomiei mai mare</a:t>
              </a:r>
              <a:endParaRPr lang="ko-KR" altLang="en-US" sz="1400" b="1" dirty="0">
                <a:solidFill>
                  <a:prstClr val="black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986EA42-13AC-4484-95F4-AB24AD0CF275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dirty="0">
                  <a:latin typeface="Roboto Condensed"/>
                  <a:cs typeface="Calibri" panose="020F0502020204030204" pitchFamily="34" charset="0"/>
                </a:rPr>
                <a:t>Independență extinsă față de Guvern în ceea ce privește stabilirea priorităților investiționale și modalitatea de finanțare a acestora</a:t>
              </a:r>
              <a:endParaRPr lang="ko-KR" altLang="en-US" sz="1200" dirty="0">
                <a:latin typeface="Roboto Condensed"/>
                <a:cs typeface="Calibri" panose="020F0502020204030204" pitchFamily="34" charset="0"/>
              </a:endParaRPr>
            </a:p>
          </p:txBody>
        </p:sp>
      </p:grpSp>
      <p:grpSp>
        <p:nvGrpSpPr>
          <p:cNvPr id="148" name="Group 22">
            <a:extLst>
              <a:ext uri="{FF2B5EF4-FFF2-40B4-BE49-F238E27FC236}">
                <a16:creationId xmlns:a16="http://schemas.microsoft.com/office/drawing/2014/main" id="{0E6AE527-45E0-4236-A77E-B5DC3BBEB1FA}"/>
              </a:ext>
            </a:extLst>
          </p:cNvPr>
          <p:cNvGrpSpPr/>
          <p:nvPr/>
        </p:nvGrpSpPr>
        <p:grpSpPr>
          <a:xfrm>
            <a:off x="907356" y="4873831"/>
            <a:ext cx="5686170" cy="711260"/>
            <a:chOff x="6210998" y="1433695"/>
            <a:chExt cx="1457346" cy="711260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6645599-B72D-4801-86D2-EB5F5D1AE2D0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b="1" dirty="0">
                  <a:solidFill>
                    <a:prstClr val="black"/>
                  </a:solidFill>
                  <a:latin typeface="Roboto Condensed"/>
                  <a:cs typeface="Calibri" panose="020F0502020204030204" pitchFamily="34" charset="0"/>
                </a:rPr>
                <a:t>Vizibilitate sporită</a:t>
              </a:r>
              <a:endParaRPr lang="ko-KR" altLang="en-US" sz="1400" b="1" dirty="0">
                <a:solidFill>
                  <a:prstClr val="black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A8D5AEF2-F66C-4BC9-B7F6-E12AEDA8A25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dirty="0">
                  <a:solidFill>
                    <a:prstClr val="black"/>
                  </a:solidFill>
                  <a:latin typeface="Roboto Condensed"/>
                  <a:cs typeface="Calibri" panose="020F0502020204030204" pitchFamily="34" charset="0"/>
                </a:rPr>
                <a:t>Autoritatea locală poate </a:t>
              </a:r>
              <a:r>
                <a:rPr lang="it-IT" altLang="ko-KR" sz="1200" dirty="0">
                  <a:solidFill>
                    <a:prstClr val="black"/>
                  </a:solidFill>
                  <a:latin typeface="Roboto Condensed"/>
                  <a:cs typeface="Calibri" panose="020F0502020204030204" pitchFamily="34" charset="0"/>
                </a:rPr>
                <a:t>fructifica un capital de încredere mai mare din partea populației, dar și a investitorilor pentru a atrage noi proiecte de dezvoltare.</a:t>
              </a:r>
              <a:endParaRPr lang="ko-KR" altLang="en-US" sz="1200" dirty="0">
                <a:solidFill>
                  <a:prstClr val="black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</p:grpSp>
      <p:grpSp>
        <p:nvGrpSpPr>
          <p:cNvPr id="151" name="그룹 7">
            <a:extLst>
              <a:ext uri="{FF2B5EF4-FFF2-40B4-BE49-F238E27FC236}">
                <a16:creationId xmlns:a16="http://schemas.microsoft.com/office/drawing/2014/main" id="{62239C38-13E0-4131-A094-2F252B1EF417}"/>
              </a:ext>
            </a:extLst>
          </p:cNvPr>
          <p:cNvGrpSpPr/>
          <p:nvPr/>
        </p:nvGrpSpPr>
        <p:grpSpPr>
          <a:xfrm rot="11352932" flipH="1" flipV="1">
            <a:off x="7620896" y="5155075"/>
            <a:ext cx="3996965" cy="1191273"/>
            <a:chOff x="1541839" y="2217893"/>
            <a:chExt cx="2159832" cy="928031"/>
          </a:xfrm>
          <a:solidFill>
            <a:srgbClr val="C01F3B"/>
          </a:solidFill>
        </p:grpSpPr>
        <p:grpSp>
          <p:nvGrpSpPr>
            <p:cNvPr id="152" name="그룹 8">
              <a:extLst>
                <a:ext uri="{FF2B5EF4-FFF2-40B4-BE49-F238E27FC236}">
                  <a16:creationId xmlns:a16="http://schemas.microsoft.com/office/drawing/2014/main" id="{8E027027-4F7C-4790-BB21-06A49010B857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54" name="Freeform 18">
                <a:extLst>
                  <a:ext uri="{FF2B5EF4-FFF2-40B4-BE49-F238E27FC236}">
                    <a16:creationId xmlns:a16="http://schemas.microsoft.com/office/drawing/2014/main" id="{C168D6A5-C055-461A-B7A2-FBBF469D8C6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55" name="Freeform 19">
                <a:extLst>
                  <a:ext uri="{FF2B5EF4-FFF2-40B4-BE49-F238E27FC236}">
                    <a16:creationId xmlns:a16="http://schemas.microsoft.com/office/drawing/2014/main" id="{966A5F49-1680-466A-B127-BAAD62F07A32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</p:grpSp>
        <p:sp>
          <p:nvSpPr>
            <p:cNvPr id="153" name="직사각형 9">
              <a:extLst>
                <a:ext uri="{FF2B5EF4-FFF2-40B4-BE49-F238E27FC236}">
                  <a16:creationId xmlns:a16="http://schemas.microsoft.com/office/drawing/2014/main" id="{E74879E8-7676-4DAD-8D9E-7FC4E464DBE5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rgbClr val="3A4255"/>
            </a:solidFill>
            <a:ln w="19050" cap="rnd" cmpd="sng" algn="ctr">
              <a:noFill/>
              <a:prstDash val="solid"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</p:grpSp>
      <p:grpSp>
        <p:nvGrpSpPr>
          <p:cNvPr id="156" name="Group 22">
            <a:extLst>
              <a:ext uri="{FF2B5EF4-FFF2-40B4-BE49-F238E27FC236}">
                <a16:creationId xmlns:a16="http://schemas.microsoft.com/office/drawing/2014/main" id="{AE92F7A8-1AD8-4E2B-995C-6FE7F0B5FFDB}"/>
              </a:ext>
            </a:extLst>
          </p:cNvPr>
          <p:cNvGrpSpPr/>
          <p:nvPr/>
        </p:nvGrpSpPr>
        <p:grpSpPr>
          <a:xfrm>
            <a:off x="889819" y="5574675"/>
            <a:ext cx="5686170" cy="711260"/>
            <a:chOff x="6210998" y="1433695"/>
            <a:chExt cx="1457346" cy="711260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7E2A8F8-FC8C-4AC0-B1E9-220769F58830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b="1" dirty="0">
                  <a:latin typeface="Roboto Condensed"/>
                  <a:cs typeface="Calibri" panose="020F0502020204030204" pitchFamily="34" charset="0"/>
                </a:rPr>
                <a:t>Dezvoltare locală</a:t>
              </a:r>
              <a:endParaRPr lang="ko-KR" altLang="en-US" sz="1400" b="1" dirty="0"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6D5A81E-8E67-4D80-8494-959848131279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dirty="0">
                  <a:solidFill>
                    <a:prstClr val="black"/>
                  </a:solidFill>
                  <a:latin typeface="Roboto Condensed"/>
                  <a:cs typeface="Calibri" panose="020F0502020204030204" pitchFamily="34" charset="0"/>
                </a:rPr>
                <a:t>Realizarea unor proiecte investiționale stringente pentru care nu este acoperire financiară în cadrul transferurilor de la bugetul de stat</a:t>
              </a:r>
              <a:endParaRPr lang="ko-KR" altLang="en-US" sz="1200" dirty="0">
                <a:solidFill>
                  <a:prstClr val="black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59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90DB4-C9A3-4556-97E1-DB2F15F2004C}"/>
              </a:ext>
            </a:extLst>
          </p:cNvPr>
          <p:cNvSpPr txBox="1"/>
          <p:nvPr/>
        </p:nvSpPr>
        <p:spPr>
          <a:xfrm>
            <a:off x="2372385" y="2942386"/>
            <a:ext cx="93535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Principii pe care le urmărim pe tot parcursul procesului de emisiune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AD6E56-8EFD-4CA6-90E3-E173E82B45B4}"/>
              </a:ext>
            </a:extLst>
          </p:cNvPr>
          <p:cNvSpPr/>
          <p:nvPr/>
        </p:nvSpPr>
        <p:spPr>
          <a:xfrm>
            <a:off x="368878" y="249425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9AC7-AC20-44C9-9BD7-CE76B5C1A3C8}"/>
              </a:ext>
            </a:extLst>
          </p:cNvPr>
          <p:cNvSpPr txBox="1"/>
          <p:nvPr/>
        </p:nvSpPr>
        <p:spPr>
          <a:xfrm>
            <a:off x="900979" y="2731076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>
                <a:solidFill>
                  <a:srgbClr val="4A5D6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4A5D62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42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5">
            <a:extLst>
              <a:ext uri="{FF2B5EF4-FFF2-40B4-BE49-F238E27FC236}">
                <a16:creationId xmlns:a16="http://schemas.microsoft.com/office/drawing/2014/main" id="{7C9204D9-576E-4578-A6D8-476FD89C8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" name="Text Placeholder 1">
            <a:extLst>
              <a:ext uri="{FF2B5EF4-FFF2-40B4-BE49-F238E27FC236}">
                <a16:creationId xmlns:a16="http://schemas.microsoft.com/office/drawing/2014/main" id="{36153DD5-C91D-4E62-9B5C-A76C8F9EA814}"/>
              </a:ext>
            </a:extLst>
          </p:cNvPr>
          <p:cNvSpPr txBox="1">
            <a:spLocks/>
          </p:cNvSpPr>
          <p:nvPr/>
        </p:nvSpPr>
        <p:spPr>
          <a:xfrm>
            <a:off x="118814" y="95534"/>
            <a:ext cx="11144932" cy="1414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Cum asigurăm integritatea și transparența procesului</a:t>
            </a:r>
            <a:endParaRPr kumimoji="0" lang="pt-BR" sz="4000" b="1" i="0" u="none" strike="noStrike" kern="1200" cap="none" spc="0" normalizeH="0" baseline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30C144D-0E89-455C-9086-AB6A812D4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15938"/>
              </p:ext>
            </p:extLst>
          </p:nvPr>
        </p:nvGraphicFramePr>
        <p:xfrm>
          <a:off x="621244" y="1030959"/>
          <a:ext cx="10948505" cy="538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172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90DB4-C9A3-4556-97E1-DB2F15F2004C}"/>
              </a:ext>
            </a:extLst>
          </p:cNvPr>
          <p:cNvSpPr txBox="1"/>
          <p:nvPr/>
        </p:nvSpPr>
        <p:spPr>
          <a:xfrm>
            <a:off x="2389476" y="2923741"/>
            <a:ext cx="93535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Practica României în emisiunea de obligațiuni municipale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AD6E56-8EFD-4CA6-90E3-E173E82B45B4}"/>
              </a:ext>
            </a:extLst>
          </p:cNvPr>
          <p:cNvSpPr/>
          <p:nvPr/>
        </p:nvSpPr>
        <p:spPr>
          <a:xfrm>
            <a:off x="368878" y="249425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9AC7-AC20-44C9-9BD7-CE76B5C1A3C8}"/>
              </a:ext>
            </a:extLst>
          </p:cNvPr>
          <p:cNvSpPr txBox="1"/>
          <p:nvPr/>
        </p:nvSpPr>
        <p:spPr>
          <a:xfrm>
            <a:off x="900979" y="2731076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>
                <a:solidFill>
                  <a:srgbClr val="4A5D6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4A5D62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86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5">
            <a:extLst>
              <a:ext uri="{FF2B5EF4-FFF2-40B4-BE49-F238E27FC236}">
                <a16:creationId xmlns:a16="http://schemas.microsoft.com/office/drawing/2014/main" id="{7C9204D9-576E-4578-A6D8-476FD89C8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" name="Text Placeholder 1">
            <a:extLst>
              <a:ext uri="{FF2B5EF4-FFF2-40B4-BE49-F238E27FC236}">
                <a16:creationId xmlns:a16="http://schemas.microsoft.com/office/drawing/2014/main" id="{36153DD5-C91D-4E62-9B5C-A76C8F9EA814}"/>
              </a:ext>
            </a:extLst>
          </p:cNvPr>
          <p:cNvSpPr txBox="1">
            <a:spLocks/>
          </p:cNvSpPr>
          <p:nvPr/>
        </p:nvSpPr>
        <p:spPr>
          <a:xfrm>
            <a:off x="118813" y="95534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România: avantajul unei piețe de capital robuste</a:t>
            </a:r>
          </a:p>
        </p:txBody>
      </p:sp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763806BC-946C-4DD3-8ECC-75F2DF61C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98940"/>
              </p:ext>
            </p:extLst>
          </p:nvPr>
        </p:nvGraphicFramePr>
        <p:xfrm>
          <a:off x="272473" y="1177636"/>
          <a:ext cx="11684000" cy="5208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927">
                  <a:extLst>
                    <a:ext uri="{9D8B030D-6E8A-4147-A177-3AD203B41FA5}">
                      <a16:colId xmlns:a16="http://schemas.microsoft.com/office/drawing/2014/main" val="4016676633"/>
                    </a:ext>
                  </a:extLst>
                </a:gridCol>
                <a:gridCol w="8756073">
                  <a:extLst>
                    <a:ext uri="{9D8B030D-6E8A-4147-A177-3AD203B41FA5}">
                      <a16:colId xmlns:a16="http://schemas.microsoft.com/office/drawing/2014/main" val="318816969"/>
                    </a:ext>
                  </a:extLst>
                </a:gridCol>
              </a:tblGrid>
              <a:tr h="734291">
                <a:tc>
                  <a:txBody>
                    <a:bodyPr/>
                    <a:lstStyle/>
                    <a:p>
                      <a:pPr lvl="0" algn="l" fontAlgn="ctr"/>
                      <a:r>
                        <a:rPr lang="ro-RO" sz="20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Roboto Condensed"/>
                        </a:rPr>
                        <a:t>Caracteristici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A7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88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o-RO" sz="20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Roboto Condensed"/>
                        </a:rPr>
                        <a:t>Detalii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4A7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3747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Amploarea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38 de emisiuni înregistrate în 2019, din care 37 disponibile la BVB pentru investitori. Volum de 3,3 </a:t>
                      </a:r>
                      <a:r>
                        <a:rPr lang="ro-RO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mlrd</a:t>
                      </a:r>
                      <a:r>
                        <a:rPr lang="ro-RO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. RON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9349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Scadența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5-20 ani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6547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Emitenți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Localități mari și/sau cu spațiu fiscal ridicat / competențe în administrare. București - 2/3 din valoarea emisiunilor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540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Obiectul investițiilor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Investiții publice de interes local, refinanțarea datoriei publice locale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53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Investitori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Bănci și Fonduri Deschise de Investiții (persoane fizice)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5991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Controlul public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Avizul Ministerului Finanțelor Publice și limita de îndatorare de 30%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18434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Cadrul fiscal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Scutite de impozitul pe venit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4751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 Siguranța rambursării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/>
                        </a:rPr>
                        <a:t>Legea insolvenței primăriilor și Acordul de garantare 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868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7671B87-5819-482F-B951-9918610A5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49" y="138546"/>
            <a:ext cx="1206524" cy="8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3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90DB4-C9A3-4556-97E1-DB2F15F2004C}"/>
              </a:ext>
            </a:extLst>
          </p:cNvPr>
          <p:cNvSpPr txBox="1"/>
          <p:nvPr/>
        </p:nvSpPr>
        <p:spPr>
          <a:xfrm>
            <a:off x="2403330" y="2882177"/>
            <a:ext cx="93535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Mai multe informații despre emisiunea de obligațiuni municipale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AD6E56-8EFD-4CA6-90E3-E173E82B45B4}"/>
              </a:ext>
            </a:extLst>
          </p:cNvPr>
          <p:cNvSpPr/>
          <p:nvPr/>
        </p:nvSpPr>
        <p:spPr>
          <a:xfrm>
            <a:off x="368878" y="249425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9AC7-AC20-44C9-9BD7-CE76B5C1A3C8}"/>
              </a:ext>
            </a:extLst>
          </p:cNvPr>
          <p:cNvSpPr txBox="1"/>
          <p:nvPr/>
        </p:nvSpPr>
        <p:spPr>
          <a:xfrm>
            <a:off x="900979" y="2731076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>
                <a:solidFill>
                  <a:srgbClr val="4A5D6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4A5D62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83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Content Placeholder 5">
            <a:extLst>
              <a:ext uri="{FF2B5EF4-FFF2-40B4-BE49-F238E27FC236}">
                <a16:creationId xmlns:a16="http://schemas.microsoft.com/office/drawing/2014/main" id="{5D7C05F0-AE16-4C3B-A176-F14F1EBA4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FC4B1C-B86C-4CB1-9F0F-90E9418B4753}"/>
              </a:ext>
            </a:extLst>
          </p:cNvPr>
          <p:cNvSpPr txBox="1">
            <a:spLocks/>
          </p:cNvSpPr>
          <p:nvPr/>
        </p:nvSpPr>
        <p:spPr>
          <a:xfrm>
            <a:off x="118813" y="95534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 Condensed" panose="02000000000000000000"/>
                <a:ea typeface="+mn-ea"/>
                <a:cs typeface="+mn-cs"/>
              </a:rPr>
              <a:t>Studiul realizat de Expert-Grup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4F6B6C-DF61-4E4D-BEFA-C11AE0C28D95}"/>
              </a:ext>
            </a:extLst>
          </p:cNvPr>
          <p:cNvGrpSpPr/>
          <p:nvPr/>
        </p:nvGrpSpPr>
        <p:grpSpPr>
          <a:xfrm>
            <a:off x="5801824" y="2057254"/>
            <a:ext cx="6104901" cy="3704733"/>
            <a:chOff x="4567071" y="1844824"/>
            <a:chExt cx="6113041" cy="3704733"/>
          </a:xfrm>
          <a:gradFill flip="none" rotWithShape="1">
            <a:gsLst>
              <a:gs pos="0">
                <a:srgbClr val="4A7886">
                  <a:tint val="66000"/>
                  <a:satMod val="160000"/>
                </a:srgbClr>
              </a:gs>
              <a:gs pos="50000">
                <a:srgbClr val="4A7886">
                  <a:tint val="44500"/>
                  <a:satMod val="160000"/>
                </a:srgbClr>
              </a:gs>
              <a:gs pos="100000">
                <a:srgbClr val="4A7886">
                  <a:tint val="23500"/>
                  <a:satMod val="160000"/>
                </a:srgbClr>
              </a:gs>
            </a:gsLst>
            <a:lin ang="10800000" scaled="1"/>
            <a:tileRect/>
          </a:gradFill>
        </p:grpSpPr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41F1C762-A659-4833-844C-F25E3887D27C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8" name="Rectangle 4">
              <a:extLst>
                <a:ext uri="{FF2B5EF4-FFF2-40B4-BE49-F238E27FC236}">
                  <a16:creationId xmlns:a16="http://schemas.microsoft.com/office/drawing/2014/main" id="{17D1933B-E8FB-4155-8AE0-A05089EA6D5B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570C29-4265-408F-A47A-5E36C47DFBBA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6F769317-DD6F-42D9-B01C-42F0346AB102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DF7F314-782F-47A2-B2E7-EAF47B2D0FBE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627FCB-5E85-4470-9A01-67B46771540E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F6491BE-DB69-4483-9662-1397A4B408C8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34" name="Rectangle 4">
              <a:extLst>
                <a:ext uri="{FF2B5EF4-FFF2-40B4-BE49-F238E27FC236}">
                  <a16:creationId xmlns:a16="http://schemas.microsoft.com/office/drawing/2014/main" id="{B7E1A4C7-90CD-4E1E-9A63-9AE8957BB840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DE9F69C-AF34-412E-AF4C-ACFECE7AF763}"/>
              </a:ext>
            </a:extLst>
          </p:cNvPr>
          <p:cNvSpPr txBox="1"/>
          <p:nvPr/>
        </p:nvSpPr>
        <p:spPr>
          <a:xfrm>
            <a:off x="7655009" y="2342865"/>
            <a:ext cx="4250851" cy="369332"/>
          </a:xfrm>
          <a:prstGeom prst="rect">
            <a:avLst/>
          </a:prstGeom>
          <a:gradFill flip="none" rotWithShape="1">
            <a:gsLst>
              <a:gs pos="0">
                <a:srgbClr val="4A7886">
                  <a:tint val="66000"/>
                  <a:satMod val="160000"/>
                </a:srgbClr>
              </a:gs>
              <a:gs pos="50000">
                <a:srgbClr val="4A7886">
                  <a:tint val="44500"/>
                  <a:satMod val="160000"/>
                </a:srgbClr>
              </a:gs>
              <a:gs pos="100000">
                <a:srgbClr val="4A788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rPr>
              <a:t>Aspecte legale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3892125-2911-4B11-B501-23F0D0DB09F6}"/>
              </a:ext>
            </a:extLst>
          </p:cNvPr>
          <p:cNvGrpSpPr/>
          <p:nvPr/>
        </p:nvGrpSpPr>
        <p:grpSpPr>
          <a:xfrm>
            <a:off x="4684523" y="2797798"/>
            <a:ext cx="2237674" cy="2237674"/>
            <a:chOff x="3467528" y="2657377"/>
            <a:chExt cx="2237674" cy="2237674"/>
          </a:xfrm>
          <a:solidFill>
            <a:srgbClr val="4A7886"/>
          </a:solidFill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BF948CE-C98D-4A0F-9764-8B087399F154}"/>
                </a:ext>
              </a:extLst>
            </p:cNvPr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  <a:grpFill/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B99120C-DD3A-4607-9CD5-3B616759803F}"/>
                  </a:ext>
                </a:extLst>
              </p:cNvPr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grpFill/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Roboto" panose="02000000000000000000" pitchFamily="2" charset="0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CEE39EE-793D-4EFA-B294-24E55FDF5B46}"/>
                  </a:ext>
                </a:extLst>
              </p:cNvPr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Roboto" panose="02000000000000000000" pitchFamily="2" charset="0"/>
                  <a:cs typeface="+mn-cs"/>
                </a:endParaRPr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33D6566-172E-4C5F-BC72-C25040EEAE88}"/>
                </a:ext>
              </a:extLst>
            </p:cNvPr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B401FCF3-DD34-41E8-A520-FAFA5367DE17}"/>
              </a:ext>
            </a:extLst>
          </p:cNvPr>
          <p:cNvSpPr txBox="1"/>
          <p:nvPr/>
        </p:nvSpPr>
        <p:spPr>
          <a:xfrm>
            <a:off x="4952481" y="3537338"/>
            <a:ext cx="1680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Obligațiuni Municipale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D2EF2-E3BE-4422-B367-C81768634585}"/>
              </a:ext>
            </a:extLst>
          </p:cNvPr>
          <p:cNvSpPr txBox="1"/>
          <p:nvPr/>
        </p:nvSpPr>
        <p:spPr>
          <a:xfrm>
            <a:off x="7648789" y="3288367"/>
            <a:ext cx="4250851" cy="369332"/>
          </a:xfrm>
          <a:prstGeom prst="rect">
            <a:avLst/>
          </a:prstGeom>
          <a:gradFill flip="none" rotWithShape="1">
            <a:gsLst>
              <a:gs pos="0">
                <a:srgbClr val="4A7886">
                  <a:tint val="66000"/>
                  <a:satMod val="160000"/>
                </a:srgbClr>
              </a:gs>
              <a:gs pos="50000">
                <a:srgbClr val="4A7886">
                  <a:tint val="44500"/>
                  <a:satMod val="160000"/>
                </a:srgbClr>
              </a:gs>
              <a:gs pos="100000">
                <a:srgbClr val="4A788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rPr>
              <a:t>Practici internaționale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FAA34E9-E17D-4B67-A092-E952F53CF11B}"/>
              </a:ext>
            </a:extLst>
          </p:cNvPr>
          <p:cNvSpPr txBox="1"/>
          <p:nvPr/>
        </p:nvSpPr>
        <p:spPr>
          <a:xfrm>
            <a:off x="7630409" y="4230759"/>
            <a:ext cx="4250851" cy="369332"/>
          </a:xfrm>
          <a:prstGeom prst="rect">
            <a:avLst/>
          </a:prstGeom>
          <a:gradFill flip="none" rotWithShape="1">
            <a:gsLst>
              <a:gs pos="0">
                <a:srgbClr val="4A7886">
                  <a:tint val="66000"/>
                  <a:satMod val="160000"/>
                </a:srgbClr>
              </a:gs>
              <a:gs pos="50000">
                <a:srgbClr val="4A7886">
                  <a:tint val="44500"/>
                  <a:satMod val="160000"/>
                </a:srgbClr>
              </a:gs>
              <a:gs pos="100000">
                <a:srgbClr val="4A788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rPr>
              <a:t>Finanțele publice locale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ABD7279-B5CD-4402-9D83-F2AC0E529D05}"/>
              </a:ext>
            </a:extLst>
          </p:cNvPr>
          <p:cNvSpPr txBox="1"/>
          <p:nvPr/>
        </p:nvSpPr>
        <p:spPr>
          <a:xfrm>
            <a:off x="7630127" y="5173150"/>
            <a:ext cx="4250851" cy="369332"/>
          </a:xfrm>
          <a:prstGeom prst="rect">
            <a:avLst/>
          </a:prstGeom>
          <a:gradFill flip="none" rotWithShape="1">
            <a:gsLst>
              <a:gs pos="0">
                <a:srgbClr val="4A7886">
                  <a:tint val="66000"/>
                  <a:satMod val="160000"/>
                </a:srgbClr>
              </a:gs>
              <a:gs pos="50000">
                <a:srgbClr val="4A7886">
                  <a:tint val="44500"/>
                  <a:satMod val="160000"/>
                </a:srgbClr>
              </a:gs>
              <a:gs pos="100000">
                <a:srgbClr val="4A788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+mn-cs"/>
              </a:rPr>
              <a:t>Proiecte investiționale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600147ED-7C66-4D00-9801-9A4D35B4C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26" y="4043942"/>
            <a:ext cx="696008" cy="696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57DEA6-14D5-438F-B64C-056FF7A63A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/>
          <a:stretch/>
        </p:blipFill>
        <p:spPr>
          <a:xfrm>
            <a:off x="159657" y="1103085"/>
            <a:ext cx="3887572" cy="5526494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73BD37-4C01-4089-8785-77290DCCEA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4" t="12288" r="1" b="25317"/>
          <a:stretch/>
        </p:blipFill>
        <p:spPr>
          <a:xfrm>
            <a:off x="187368" y="1204686"/>
            <a:ext cx="1625600" cy="6457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A059D3-E733-439D-A066-22C79465BA49}"/>
              </a:ext>
            </a:extLst>
          </p:cNvPr>
          <p:cNvSpPr txBox="1"/>
          <p:nvPr/>
        </p:nvSpPr>
        <p:spPr>
          <a:xfrm>
            <a:off x="4934857" y="6183085"/>
            <a:ext cx="634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https://www.expert-grup.org/ro/biblioteca/item/2064-obligatiunile-municipale-instrument-de-dezvltare-a-comunitatilor-locale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1F713-32D3-4D10-85B2-477532B8F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27" y="2029691"/>
            <a:ext cx="914399" cy="914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34041C-93AD-4203-8F37-EBD0ED23B5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437" y="3054588"/>
            <a:ext cx="769267" cy="769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5EB450-4808-4A07-8699-5226683FA8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763" y="4833087"/>
            <a:ext cx="985823" cy="9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3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EEA44-C1A9-46A5-83D2-FA3A73BD7E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4849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CBE2E-0B09-4B46-A6DD-EB89D4354802}"/>
              </a:ext>
            </a:extLst>
          </p:cNvPr>
          <p:cNvSpPr txBox="1"/>
          <p:nvPr/>
        </p:nvSpPr>
        <p:spPr>
          <a:xfrm>
            <a:off x="1209529" y="2466423"/>
            <a:ext cx="667370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Expert</a:t>
            </a:r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Grup</a:t>
            </a:r>
          </a:p>
          <a:p>
            <a:endParaRPr lang="x-none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x-none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+373 22 929 994</a:t>
            </a:r>
          </a:p>
          <a:p>
            <a:endParaRPr lang="x-none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x-none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x-none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str. A. Bernardazzi 45</a:t>
            </a:r>
          </a:p>
          <a:p>
            <a:r>
              <a:rPr lang="x-none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MD-2012, Chișinău</a:t>
            </a:r>
          </a:p>
          <a:p>
            <a:r>
              <a:rPr lang="x-none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Republica Moldova</a:t>
            </a:r>
          </a:p>
          <a:p>
            <a:r>
              <a:rPr lang="x-none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info@expert-grup.org</a:t>
            </a:r>
            <a:endParaRPr lang="ro-RO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o-RO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o-RO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www.expert-grup.org</a:t>
            </a:r>
            <a:endParaRPr lang="en-US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5565B-A325-4490-880D-40A9296EF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8" y="790427"/>
            <a:ext cx="3898900" cy="1443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84EB32-564D-44F1-8BEE-C4E0AFF44E75}"/>
              </a:ext>
            </a:extLst>
          </p:cNvPr>
          <p:cNvSpPr txBox="1"/>
          <p:nvPr/>
        </p:nvSpPr>
        <p:spPr>
          <a:xfrm>
            <a:off x="5352040" y="2424857"/>
            <a:ext cx="6673707" cy="311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Autori: </a:t>
            </a:r>
          </a:p>
          <a:p>
            <a:endParaRPr lang="ro-RO" sz="16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o-RO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Dumitru Pîntea</a:t>
            </a:r>
          </a:p>
          <a:p>
            <a:pPr>
              <a:spcAft>
                <a:spcPts val="800"/>
              </a:spcAft>
            </a:pPr>
            <a:r>
              <a:rPr lang="ro-RO" sz="1600" noProof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dumitrupintea@expert-grup.org</a:t>
            </a:r>
            <a:endParaRPr lang="ro-RO" sz="1600" noProof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o-RO" sz="1600" noProof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Stas Madan</a:t>
            </a:r>
          </a:p>
          <a:p>
            <a:pPr>
              <a:spcAft>
                <a:spcPts val="800"/>
              </a:spcAft>
            </a:pPr>
            <a:r>
              <a:rPr lang="ro-RO" sz="1600" noProof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6"/>
              </a:rPr>
              <a:t>stas@expert-grup.org</a:t>
            </a:r>
            <a:endParaRPr lang="ro-RO" sz="1600" noProof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o-RO" sz="1600" noProof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Sergiu Gaibu</a:t>
            </a:r>
          </a:p>
          <a:p>
            <a:pPr>
              <a:spcAft>
                <a:spcPts val="800"/>
              </a:spcAft>
            </a:pPr>
            <a:r>
              <a:rPr lang="ro-RO" sz="1600" noProof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7"/>
              </a:rPr>
              <a:t>sergiugaibu@expert-grup.org</a:t>
            </a:r>
            <a:endParaRPr lang="ro-RO" sz="1600" noProof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o-RO" sz="1600" noProof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Tatiana Savva</a:t>
            </a:r>
          </a:p>
          <a:p>
            <a:r>
              <a:rPr lang="ro-RO" sz="1600" u="sng" noProof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tatiana@expert-grup.org</a:t>
            </a:r>
          </a:p>
          <a:p>
            <a:endParaRPr lang="en-US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0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90DB4-C9A3-4556-97E1-DB2F15F2004C}"/>
              </a:ext>
            </a:extLst>
          </p:cNvPr>
          <p:cNvSpPr txBox="1"/>
          <p:nvPr/>
        </p:nvSpPr>
        <p:spPr>
          <a:xfrm>
            <a:off x="2334058" y="2854469"/>
            <a:ext cx="93535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Esența obligațiunilor municipale – aspecte conceptuale și legale</a:t>
            </a:r>
            <a:endParaRPr lang="en-GB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AD6E56-8EFD-4CA6-90E3-E173E82B45B4}"/>
              </a:ext>
            </a:extLst>
          </p:cNvPr>
          <p:cNvSpPr/>
          <p:nvPr/>
        </p:nvSpPr>
        <p:spPr>
          <a:xfrm>
            <a:off x="368878" y="249425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9AC7-AC20-44C9-9BD7-CE76B5C1A3C8}"/>
              </a:ext>
            </a:extLst>
          </p:cNvPr>
          <p:cNvSpPr txBox="1"/>
          <p:nvPr/>
        </p:nvSpPr>
        <p:spPr>
          <a:xfrm>
            <a:off x="900979" y="2731076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0" b="1" dirty="0">
                <a:solidFill>
                  <a:srgbClr val="4A5D6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en-GB" sz="8000" b="1" dirty="0">
              <a:solidFill>
                <a:srgbClr val="4A5D6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6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Content Placeholder 5">
            <a:extLst>
              <a:ext uri="{FF2B5EF4-FFF2-40B4-BE49-F238E27FC236}">
                <a16:creationId xmlns:a16="http://schemas.microsoft.com/office/drawing/2014/main" id="{10C1E16A-3BD3-495D-B52A-0DCFB7A8C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1C3A331-50ED-4AA0-B149-94D8763F4B5C}"/>
              </a:ext>
            </a:extLst>
          </p:cNvPr>
          <p:cNvSpPr/>
          <p:nvPr/>
        </p:nvSpPr>
        <p:spPr>
          <a:xfrm>
            <a:off x="7200489" y="1462281"/>
            <a:ext cx="4012004" cy="3156876"/>
          </a:xfrm>
          <a:custGeom>
            <a:avLst/>
            <a:gdLst>
              <a:gd name="connsiteX0" fmla="*/ 935369 w 4012004"/>
              <a:gd name="connsiteY0" fmla="*/ 1848105 h 3156876"/>
              <a:gd name="connsiteX1" fmla="*/ 945185 w 4012004"/>
              <a:gd name="connsiteY1" fmla="*/ 1857921 h 3156876"/>
              <a:gd name="connsiteX2" fmla="*/ 945185 w 4012004"/>
              <a:gd name="connsiteY2" fmla="*/ 2044195 h 3156876"/>
              <a:gd name="connsiteX3" fmla="*/ 948513 w 4012004"/>
              <a:gd name="connsiteY3" fmla="*/ 2043523 h 3156876"/>
              <a:gd name="connsiteX4" fmla="*/ 1037128 w 4012004"/>
              <a:gd name="connsiteY4" fmla="*/ 2132138 h 3156876"/>
              <a:gd name="connsiteX5" fmla="*/ 1037128 w 4012004"/>
              <a:gd name="connsiteY5" fmla="*/ 2473212 h 3156876"/>
              <a:gd name="connsiteX6" fmla="*/ 948513 w 4012004"/>
              <a:gd name="connsiteY6" fmla="*/ 2561827 h 3156876"/>
              <a:gd name="connsiteX7" fmla="*/ 945185 w 4012004"/>
              <a:gd name="connsiteY7" fmla="*/ 2561155 h 3156876"/>
              <a:gd name="connsiteX8" fmla="*/ 945185 w 4012004"/>
              <a:gd name="connsiteY8" fmla="*/ 3147060 h 3156876"/>
              <a:gd name="connsiteX9" fmla="*/ 935369 w 4012004"/>
              <a:gd name="connsiteY9" fmla="*/ 3156876 h 3156876"/>
              <a:gd name="connsiteX10" fmla="*/ 925553 w 4012004"/>
              <a:gd name="connsiteY10" fmla="*/ 3147060 h 3156876"/>
              <a:gd name="connsiteX11" fmla="*/ 925553 w 4012004"/>
              <a:gd name="connsiteY11" fmla="*/ 2557192 h 3156876"/>
              <a:gd name="connsiteX12" fmla="*/ 914020 w 4012004"/>
              <a:gd name="connsiteY12" fmla="*/ 2554863 h 3156876"/>
              <a:gd name="connsiteX13" fmla="*/ 859898 w 4012004"/>
              <a:gd name="connsiteY13" fmla="*/ 2473212 h 3156876"/>
              <a:gd name="connsiteX14" fmla="*/ 859898 w 4012004"/>
              <a:gd name="connsiteY14" fmla="*/ 2132138 h 3156876"/>
              <a:gd name="connsiteX15" fmla="*/ 914020 w 4012004"/>
              <a:gd name="connsiteY15" fmla="*/ 2050487 h 3156876"/>
              <a:gd name="connsiteX16" fmla="*/ 925553 w 4012004"/>
              <a:gd name="connsiteY16" fmla="*/ 2048159 h 3156876"/>
              <a:gd name="connsiteX17" fmla="*/ 925553 w 4012004"/>
              <a:gd name="connsiteY17" fmla="*/ 1857921 h 3156876"/>
              <a:gd name="connsiteX18" fmla="*/ 935369 w 4012004"/>
              <a:gd name="connsiteY18" fmla="*/ 1848105 h 3156876"/>
              <a:gd name="connsiteX19" fmla="*/ 88615 w 4012004"/>
              <a:gd name="connsiteY19" fmla="*/ 1565010 h 3156876"/>
              <a:gd name="connsiteX20" fmla="*/ 98431 w 4012004"/>
              <a:gd name="connsiteY20" fmla="*/ 1574826 h 3156876"/>
              <a:gd name="connsiteX21" fmla="*/ 98431 w 4012004"/>
              <a:gd name="connsiteY21" fmla="*/ 2000946 h 3156876"/>
              <a:gd name="connsiteX22" fmla="*/ 123108 w 4012004"/>
              <a:gd name="connsiteY22" fmla="*/ 2005928 h 3156876"/>
              <a:gd name="connsiteX23" fmla="*/ 177230 w 4012004"/>
              <a:gd name="connsiteY23" fmla="*/ 2087579 h 3156876"/>
              <a:gd name="connsiteX24" fmla="*/ 177230 w 4012004"/>
              <a:gd name="connsiteY24" fmla="*/ 2510024 h 3156876"/>
              <a:gd name="connsiteX25" fmla="*/ 123108 w 4012004"/>
              <a:gd name="connsiteY25" fmla="*/ 2591675 h 3156876"/>
              <a:gd name="connsiteX26" fmla="*/ 98431 w 4012004"/>
              <a:gd name="connsiteY26" fmla="*/ 2596658 h 3156876"/>
              <a:gd name="connsiteX27" fmla="*/ 98431 w 4012004"/>
              <a:gd name="connsiteY27" fmla="*/ 2863965 h 3156876"/>
              <a:gd name="connsiteX28" fmla="*/ 88615 w 4012004"/>
              <a:gd name="connsiteY28" fmla="*/ 2873781 h 3156876"/>
              <a:gd name="connsiteX29" fmla="*/ 78799 w 4012004"/>
              <a:gd name="connsiteY29" fmla="*/ 2863965 h 3156876"/>
              <a:gd name="connsiteX30" fmla="*/ 78799 w 4012004"/>
              <a:gd name="connsiteY30" fmla="*/ 2596658 h 3156876"/>
              <a:gd name="connsiteX31" fmla="*/ 54122 w 4012004"/>
              <a:gd name="connsiteY31" fmla="*/ 2591675 h 3156876"/>
              <a:gd name="connsiteX32" fmla="*/ 0 w 4012004"/>
              <a:gd name="connsiteY32" fmla="*/ 2510024 h 3156876"/>
              <a:gd name="connsiteX33" fmla="*/ 0 w 4012004"/>
              <a:gd name="connsiteY33" fmla="*/ 2087579 h 3156876"/>
              <a:gd name="connsiteX34" fmla="*/ 54122 w 4012004"/>
              <a:gd name="connsiteY34" fmla="*/ 2005928 h 3156876"/>
              <a:gd name="connsiteX35" fmla="*/ 78799 w 4012004"/>
              <a:gd name="connsiteY35" fmla="*/ 2000946 h 3156876"/>
              <a:gd name="connsiteX36" fmla="*/ 78799 w 4012004"/>
              <a:gd name="connsiteY36" fmla="*/ 1574826 h 3156876"/>
              <a:gd name="connsiteX37" fmla="*/ 88615 w 4012004"/>
              <a:gd name="connsiteY37" fmla="*/ 1565010 h 3156876"/>
              <a:gd name="connsiteX38" fmla="*/ 1586411 w 4012004"/>
              <a:gd name="connsiteY38" fmla="*/ 1177255 h 3156876"/>
              <a:gd name="connsiteX39" fmla="*/ 1596227 w 4012004"/>
              <a:gd name="connsiteY39" fmla="*/ 1187071 h 3156876"/>
              <a:gd name="connsiteX40" fmla="*/ 1596227 w 4012004"/>
              <a:gd name="connsiteY40" fmla="*/ 1351438 h 3156876"/>
              <a:gd name="connsiteX41" fmla="*/ 1620904 w 4012004"/>
              <a:gd name="connsiteY41" fmla="*/ 1356420 h 3156876"/>
              <a:gd name="connsiteX42" fmla="*/ 1675026 w 4012004"/>
              <a:gd name="connsiteY42" fmla="*/ 1438071 h 3156876"/>
              <a:gd name="connsiteX43" fmla="*/ 1675026 w 4012004"/>
              <a:gd name="connsiteY43" fmla="*/ 1701703 h 3156876"/>
              <a:gd name="connsiteX44" fmla="*/ 1620904 w 4012004"/>
              <a:gd name="connsiteY44" fmla="*/ 1783354 h 3156876"/>
              <a:gd name="connsiteX45" fmla="*/ 1596227 w 4012004"/>
              <a:gd name="connsiteY45" fmla="*/ 1788336 h 3156876"/>
              <a:gd name="connsiteX46" fmla="*/ 1596227 w 4012004"/>
              <a:gd name="connsiteY46" fmla="*/ 1952702 h 3156876"/>
              <a:gd name="connsiteX47" fmla="*/ 1586411 w 4012004"/>
              <a:gd name="connsiteY47" fmla="*/ 1962518 h 3156876"/>
              <a:gd name="connsiteX48" fmla="*/ 1576595 w 4012004"/>
              <a:gd name="connsiteY48" fmla="*/ 1952702 h 3156876"/>
              <a:gd name="connsiteX49" fmla="*/ 1576595 w 4012004"/>
              <a:gd name="connsiteY49" fmla="*/ 1788336 h 3156876"/>
              <a:gd name="connsiteX50" fmla="*/ 1551918 w 4012004"/>
              <a:gd name="connsiteY50" fmla="*/ 1783354 h 3156876"/>
              <a:gd name="connsiteX51" fmla="*/ 1497796 w 4012004"/>
              <a:gd name="connsiteY51" fmla="*/ 1701703 h 3156876"/>
              <a:gd name="connsiteX52" fmla="*/ 1497796 w 4012004"/>
              <a:gd name="connsiteY52" fmla="*/ 1438071 h 3156876"/>
              <a:gd name="connsiteX53" fmla="*/ 1551918 w 4012004"/>
              <a:gd name="connsiteY53" fmla="*/ 1356420 h 3156876"/>
              <a:gd name="connsiteX54" fmla="*/ 1576595 w 4012004"/>
              <a:gd name="connsiteY54" fmla="*/ 1351438 h 3156876"/>
              <a:gd name="connsiteX55" fmla="*/ 1576595 w 4012004"/>
              <a:gd name="connsiteY55" fmla="*/ 1187071 h 3156876"/>
              <a:gd name="connsiteX56" fmla="*/ 1586411 w 4012004"/>
              <a:gd name="connsiteY56" fmla="*/ 1177255 h 3156876"/>
              <a:gd name="connsiteX57" fmla="*/ 2426794 w 4012004"/>
              <a:gd name="connsiteY57" fmla="*/ 488999 h 3156876"/>
              <a:gd name="connsiteX58" fmla="*/ 2436610 w 4012004"/>
              <a:gd name="connsiteY58" fmla="*/ 498815 h 3156876"/>
              <a:gd name="connsiteX59" fmla="*/ 2436610 w 4012004"/>
              <a:gd name="connsiteY59" fmla="*/ 589710 h 3156876"/>
              <a:gd name="connsiteX60" fmla="*/ 2465450 w 4012004"/>
              <a:gd name="connsiteY60" fmla="*/ 595532 h 3156876"/>
              <a:gd name="connsiteX61" fmla="*/ 2515409 w 4012004"/>
              <a:gd name="connsiteY61" fmla="*/ 670903 h 3156876"/>
              <a:gd name="connsiteX62" fmla="*/ 2515409 w 4012004"/>
              <a:gd name="connsiteY62" fmla="*/ 1726684 h 3156876"/>
              <a:gd name="connsiteX63" fmla="*/ 2465450 w 4012004"/>
              <a:gd name="connsiteY63" fmla="*/ 1802055 h 3156876"/>
              <a:gd name="connsiteX64" fmla="*/ 2436610 w 4012004"/>
              <a:gd name="connsiteY64" fmla="*/ 1807877 h 3156876"/>
              <a:gd name="connsiteX65" fmla="*/ 2436610 w 4012004"/>
              <a:gd name="connsiteY65" fmla="*/ 1984270 h 3156876"/>
              <a:gd name="connsiteX66" fmla="*/ 2426794 w 4012004"/>
              <a:gd name="connsiteY66" fmla="*/ 1994086 h 3156876"/>
              <a:gd name="connsiteX67" fmla="*/ 2416978 w 4012004"/>
              <a:gd name="connsiteY67" fmla="*/ 1984270 h 3156876"/>
              <a:gd name="connsiteX68" fmla="*/ 2416978 w 4012004"/>
              <a:gd name="connsiteY68" fmla="*/ 1807877 h 3156876"/>
              <a:gd name="connsiteX69" fmla="*/ 2388138 w 4012004"/>
              <a:gd name="connsiteY69" fmla="*/ 1802055 h 3156876"/>
              <a:gd name="connsiteX70" fmla="*/ 2338179 w 4012004"/>
              <a:gd name="connsiteY70" fmla="*/ 1726684 h 3156876"/>
              <a:gd name="connsiteX71" fmla="*/ 2338179 w 4012004"/>
              <a:gd name="connsiteY71" fmla="*/ 670903 h 3156876"/>
              <a:gd name="connsiteX72" fmla="*/ 2388138 w 4012004"/>
              <a:gd name="connsiteY72" fmla="*/ 595532 h 3156876"/>
              <a:gd name="connsiteX73" fmla="*/ 2416978 w 4012004"/>
              <a:gd name="connsiteY73" fmla="*/ 589710 h 3156876"/>
              <a:gd name="connsiteX74" fmla="*/ 2416978 w 4012004"/>
              <a:gd name="connsiteY74" fmla="*/ 498815 h 3156876"/>
              <a:gd name="connsiteX75" fmla="*/ 2426794 w 4012004"/>
              <a:gd name="connsiteY75" fmla="*/ 488999 h 3156876"/>
              <a:gd name="connsiteX76" fmla="*/ 3058591 w 4012004"/>
              <a:gd name="connsiteY76" fmla="*/ 20757 h 3156876"/>
              <a:gd name="connsiteX77" fmla="*/ 3068407 w 4012004"/>
              <a:gd name="connsiteY77" fmla="*/ 30573 h 3156876"/>
              <a:gd name="connsiteX78" fmla="*/ 3068407 w 4012004"/>
              <a:gd name="connsiteY78" fmla="*/ 236262 h 3156876"/>
              <a:gd name="connsiteX79" fmla="*/ 3093084 w 4012004"/>
              <a:gd name="connsiteY79" fmla="*/ 241244 h 3156876"/>
              <a:gd name="connsiteX80" fmla="*/ 3147206 w 4012004"/>
              <a:gd name="connsiteY80" fmla="*/ 322895 h 3156876"/>
              <a:gd name="connsiteX81" fmla="*/ 3147206 w 4012004"/>
              <a:gd name="connsiteY81" fmla="*/ 871974 h 3156876"/>
              <a:gd name="connsiteX82" fmla="*/ 3093084 w 4012004"/>
              <a:gd name="connsiteY82" fmla="*/ 953625 h 3156876"/>
              <a:gd name="connsiteX83" fmla="*/ 3068407 w 4012004"/>
              <a:gd name="connsiteY83" fmla="*/ 958607 h 3156876"/>
              <a:gd name="connsiteX84" fmla="*/ 3068407 w 4012004"/>
              <a:gd name="connsiteY84" fmla="*/ 1319712 h 3156876"/>
              <a:gd name="connsiteX85" fmla="*/ 3058591 w 4012004"/>
              <a:gd name="connsiteY85" fmla="*/ 1329528 h 3156876"/>
              <a:gd name="connsiteX86" fmla="*/ 3048775 w 4012004"/>
              <a:gd name="connsiteY86" fmla="*/ 1319712 h 3156876"/>
              <a:gd name="connsiteX87" fmla="*/ 3048775 w 4012004"/>
              <a:gd name="connsiteY87" fmla="*/ 958607 h 3156876"/>
              <a:gd name="connsiteX88" fmla="*/ 3024098 w 4012004"/>
              <a:gd name="connsiteY88" fmla="*/ 953625 h 3156876"/>
              <a:gd name="connsiteX89" fmla="*/ 2969976 w 4012004"/>
              <a:gd name="connsiteY89" fmla="*/ 871974 h 3156876"/>
              <a:gd name="connsiteX90" fmla="*/ 2969976 w 4012004"/>
              <a:gd name="connsiteY90" fmla="*/ 322895 h 3156876"/>
              <a:gd name="connsiteX91" fmla="*/ 3024098 w 4012004"/>
              <a:gd name="connsiteY91" fmla="*/ 241244 h 3156876"/>
              <a:gd name="connsiteX92" fmla="*/ 3048775 w 4012004"/>
              <a:gd name="connsiteY92" fmla="*/ 236262 h 3156876"/>
              <a:gd name="connsiteX93" fmla="*/ 3048775 w 4012004"/>
              <a:gd name="connsiteY93" fmla="*/ 30573 h 3156876"/>
              <a:gd name="connsiteX94" fmla="*/ 3058591 w 4012004"/>
              <a:gd name="connsiteY94" fmla="*/ 20757 h 3156876"/>
              <a:gd name="connsiteX95" fmla="*/ 3923389 w 4012004"/>
              <a:gd name="connsiteY95" fmla="*/ 0 h 3156876"/>
              <a:gd name="connsiteX96" fmla="*/ 3933205 w 4012004"/>
              <a:gd name="connsiteY96" fmla="*/ 9816 h 3156876"/>
              <a:gd name="connsiteX97" fmla="*/ 3933205 w 4012004"/>
              <a:gd name="connsiteY97" fmla="*/ 58587 h 3156876"/>
              <a:gd name="connsiteX98" fmla="*/ 3957882 w 4012004"/>
              <a:gd name="connsiteY98" fmla="*/ 63569 h 3156876"/>
              <a:gd name="connsiteX99" fmla="*/ 4012004 w 4012004"/>
              <a:gd name="connsiteY99" fmla="*/ 145220 h 3156876"/>
              <a:gd name="connsiteX100" fmla="*/ 4012004 w 4012004"/>
              <a:gd name="connsiteY100" fmla="*/ 467633 h 3156876"/>
              <a:gd name="connsiteX101" fmla="*/ 3957882 w 4012004"/>
              <a:gd name="connsiteY101" fmla="*/ 549284 h 3156876"/>
              <a:gd name="connsiteX102" fmla="*/ 3933205 w 4012004"/>
              <a:gd name="connsiteY102" fmla="*/ 554266 h 3156876"/>
              <a:gd name="connsiteX103" fmla="*/ 3933205 w 4012004"/>
              <a:gd name="connsiteY103" fmla="*/ 775447 h 3156876"/>
              <a:gd name="connsiteX104" fmla="*/ 3923389 w 4012004"/>
              <a:gd name="connsiteY104" fmla="*/ 785263 h 3156876"/>
              <a:gd name="connsiteX105" fmla="*/ 3913573 w 4012004"/>
              <a:gd name="connsiteY105" fmla="*/ 775447 h 3156876"/>
              <a:gd name="connsiteX106" fmla="*/ 3913573 w 4012004"/>
              <a:gd name="connsiteY106" fmla="*/ 554266 h 3156876"/>
              <a:gd name="connsiteX107" fmla="*/ 3888896 w 4012004"/>
              <a:gd name="connsiteY107" fmla="*/ 549284 h 3156876"/>
              <a:gd name="connsiteX108" fmla="*/ 3834774 w 4012004"/>
              <a:gd name="connsiteY108" fmla="*/ 467633 h 3156876"/>
              <a:gd name="connsiteX109" fmla="*/ 3834774 w 4012004"/>
              <a:gd name="connsiteY109" fmla="*/ 145220 h 3156876"/>
              <a:gd name="connsiteX110" fmla="*/ 3888896 w 4012004"/>
              <a:gd name="connsiteY110" fmla="*/ 63569 h 3156876"/>
              <a:gd name="connsiteX111" fmla="*/ 3913573 w 4012004"/>
              <a:gd name="connsiteY111" fmla="*/ 58587 h 3156876"/>
              <a:gd name="connsiteX112" fmla="*/ 3913573 w 4012004"/>
              <a:gd name="connsiteY112" fmla="*/ 9816 h 3156876"/>
              <a:gd name="connsiteX113" fmla="*/ 3923389 w 4012004"/>
              <a:gd name="connsiteY113" fmla="*/ 0 h 315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012004" h="3156876">
                <a:moveTo>
                  <a:pt x="935369" y="1848105"/>
                </a:moveTo>
                <a:cubicBezTo>
                  <a:pt x="940790" y="1848105"/>
                  <a:pt x="945185" y="1852500"/>
                  <a:pt x="945185" y="1857921"/>
                </a:cubicBezTo>
                <a:lnTo>
                  <a:pt x="945185" y="2044195"/>
                </a:lnTo>
                <a:lnTo>
                  <a:pt x="948513" y="2043523"/>
                </a:lnTo>
                <a:cubicBezTo>
                  <a:pt x="997454" y="2043523"/>
                  <a:pt x="1037128" y="2083197"/>
                  <a:pt x="1037128" y="2132138"/>
                </a:cubicBezTo>
                <a:lnTo>
                  <a:pt x="1037128" y="2473212"/>
                </a:lnTo>
                <a:cubicBezTo>
                  <a:pt x="1037128" y="2522153"/>
                  <a:pt x="997454" y="2561827"/>
                  <a:pt x="948513" y="2561827"/>
                </a:cubicBezTo>
                <a:lnTo>
                  <a:pt x="945185" y="2561155"/>
                </a:lnTo>
                <a:lnTo>
                  <a:pt x="945185" y="3147060"/>
                </a:lnTo>
                <a:cubicBezTo>
                  <a:pt x="945185" y="3152481"/>
                  <a:pt x="940790" y="3156876"/>
                  <a:pt x="935369" y="3156876"/>
                </a:cubicBezTo>
                <a:cubicBezTo>
                  <a:pt x="929948" y="3156876"/>
                  <a:pt x="925553" y="3152481"/>
                  <a:pt x="925553" y="3147060"/>
                </a:cubicBezTo>
                <a:lnTo>
                  <a:pt x="925553" y="2557192"/>
                </a:lnTo>
                <a:lnTo>
                  <a:pt x="914020" y="2554863"/>
                </a:lnTo>
                <a:cubicBezTo>
                  <a:pt x="882214" y="2541411"/>
                  <a:pt x="859898" y="2509918"/>
                  <a:pt x="859898" y="2473212"/>
                </a:cubicBezTo>
                <a:lnTo>
                  <a:pt x="859898" y="2132138"/>
                </a:lnTo>
                <a:cubicBezTo>
                  <a:pt x="859898" y="2095432"/>
                  <a:pt x="882214" y="2063939"/>
                  <a:pt x="914020" y="2050487"/>
                </a:cubicBezTo>
                <a:lnTo>
                  <a:pt x="925553" y="2048159"/>
                </a:lnTo>
                <a:lnTo>
                  <a:pt x="925553" y="1857921"/>
                </a:lnTo>
                <a:cubicBezTo>
                  <a:pt x="925553" y="1852500"/>
                  <a:pt x="929948" y="1848105"/>
                  <a:pt x="935369" y="1848105"/>
                </a:cubicBezTo>
                <a:close/>
                <a:moveTo>
                  <a:pt x="88615" y="1565010"/>
                </a:moveTo>
                <a:cubicBezTo>
                  <a:pt x="94036" y="1565010"/>
                  <a:pt x="98431" y="1569405"/>
                  <a:pt x="98431" y="1574826"/>
                </a:cubicBezTo>
                <a:lnTo>
                  <a:pt x="98431" y="2000946"/>
                </a:lnTo>
                <a:lnTo>
                  <a:pt x="123108" y="2005928"/>
                </a:lnTo>
                <a:cubicBezTo>
                  <a:pt x="154913" y="2019380"/>
                  <a:pt x="177230" y="2050873"/>
                  <a:pt x="177230" y="2087579"/>
                </a:cubicBezTo>
                <a:lnTo>
                  <a:pt x="177230" y="2510024"/>
                </a:lnTo>
                <a:cubicBezTo>
                  <a:pt x="177230" y="2546730"/>
                  <a:pt x="154913" y="2578223"/>
                  <a:pt x="123108" y="2591675"/>
                </a:cubicBezTo>
                <a:lnTo>
                  <a:pt x="98431" y="2596658"/>
                </a:lnTo>
                <a:lnTo>
                  <a:pt x="98431" y="2863965"/>
                </a:lnTo>
                <a:cubicBezTo>
                  <a:pt x="98431" y="2869386"/>
                  <a:pt x="94036" y="2873781"/>
                  <a:pt x="88615" y="2873781"/>
                </a:cubicBezTo>
                <a:cubicBezTo>
                  <a:pt x="83194" y="2873781"/>
                  <a:pt x="78799" y="2869386"/>
                  <a:pt x="78799" y="2863965"/>
                </a:cubicBezTo>
                <a:lnTo>
                  <a:pt x="78799" y="2596658"/>
                </a:lnTo>
                <a:lnTo>
                  <a:pt x="54122" y="2591675"/>
                </a:lnTo>
                <a:cubicBezTo>
                  <a:pt x="22316" y="2578223"/>
                  <a:pt x="0" y="2546730"/>
                  <a:pt x="0" y="2510024"/>
                </a:cubicBezTo>
                <a:lnTo>
                  <a:pt x="0" y="2087579"/>
                </a:lnTo>
                <a:cubicBezTo>
                  <a:pt x="0" y="2050873"/>
                  <a:pt x="22316" y="2019380"/>
                  <a:pt x="54122" y="2005928"/>
                </a:cubicBezTo>
                <a:lnTo>
                  <a:pt x="78799" y="2000946"/>
                </a:lnTo>
                <a:lnTo>
                  <a:pt x="78799" y="1574826"/>
                </a:lnTo>
                <a:cubicBezTo>
                  <a:pt x="78799" y="1569405"/>
                  <a:pt x="83194" y="1565010"/>
                  <a:pt x="88615" y="1565010"/>
                </a:cubicBezTo>
                <a:close/>
                <a:moveTo>
                  <a:pt x="1586411" y="1177255"/>
                </a:moveTo>
                <a:cubicBezTo>
                  <a:pt x="1591832" y="1177255"/>
                  <a:pt x="1596227" y="1181650"/>
                  <a:pt x="1596227" y="1187071"/>
                </a:cubicBezTo>
                <a:lnTo>
                  <a:pt x="1596227" y="1351438"/>
                </a:lnTo>
                <a:lnTo>
                  <a:pt x="1620904" y="1356420"/>
                </a:lnTo>
                <a:cubicBezTo>
                  <a:pt x="1652709" y="1369872"/>
                  <a:pt x="1675026" y="1401365"/>
                  <a:pt x="1675026" y="1438071"/>
                </a:cubicBezTo>
                <a:lnTo>
                  <a:pt x="1675026" y="1701703"/>
                </a:lnTo>
                <a:cubicBezTo>
                  <a:pt x="1675026" y="1738409"/>
                  <a:pt x="1652709" y="1769902"/>
                  <a:pt x="1620904" y="1783354"/>
                </a:cubicBezTo>
                <a:lnTo>
                  <a:pt x="1596227" y="1788336"/>
                </a:lnTo>
                <a:lnTo>
                  <a:pt x="1596227" y="1952702"/>
                </a:lnTo>
                <a:cubicBezTo>
                  <a:pt x="1596227" y="1958123"/>
                  <a:pt x="1591832" y="1962518"/>
                  <a:pt x="1586411" y="1962518"/>
                </a:cubicBezTo>
                <a:cubicBezTo>
                  <a:pt x="1580990" y="1962518"/>
                  <a:pt x="1576595" y="1958123"/>
                  <a:pt x="1576595" y="1952702"/>
                </a:cubicBezTo>
                <a:lnTo>
                  <a:pt x="1576595" y="1788336"/>
                </a:lnTo>
                <a:lnTo>
                  <a:pt x="1551918" y="1783354"/>
                </a:lnTo>
                <a:cubicBezTo>
                  <a:pt x="1520113" y="1769902"/>
                  <a:pt x="1497796" y="1738409"/>
                  <a:pt x="1497796" y="1701703"/>
                </a:cubicBezTo>
                <a:lnTo>
                  <a:pt x="1497796" y="1438071"/>
                </a:lnTo>
                <a:cubicBezTo>
                  <a:pt x="1497796" y="1401365"/>
                  <a:pt x="1520113" y="1369872"/>
                  <a:pt x="1551918" y="1356420"/>
                </a:cubicBezTo>
                <a:lnTo>
                  <a:pt x="1576595" y="1351438"/>
                </a:lnTo>
                <a:lnTo>
                  <a:pt x="1576595" y="1187071"/>
                </a:lnTo>
                <a:cubicBezTo>
                  <a:pt x="1576595" y="1181650"/>
                  <a:pt x="1580990" y="1177255"/>
                  <a:pt x="1586411" y="1177255"/>
                </a:cubicBezTo>
                <a:close/>
                <a:moveTo>
                  <a:pt x="2426794" y="488999"/>
                </a:moveTo>
                <a:cubicBezTo>
                  <a:pt x="2432215" y="488999"/>
                  <a:pt x="2436610" y="493394"/>
                  <a:pt x="2436610" y="498815"/>
                </a:cubicBezTo>
                <a:lnTo>
                  <a:pt x="2436610" y="589710"/>
                </a:lnTo>
                <a:lnTo>
                  <a:pt x="2465450" y="595532"/>
                </a:lnTo>
                <a:cubicBezTo>
                  <a:pt x="2494809" y="607950"/>
                  <a:pt x="2515409" y="637021"/>
                  <a:pt x="2515409" y="670903"/>
                </a:cubicBezTo>
                <a:lnTo>
                  <a:pt x="2515409" y="1726684"/>
                </a:lnTo>
                <a:cubicBezTo>
                  <a:pt x="2515409" y="1760566"/>
                  <a:pt x="2494809" y="1789637"/>
                  <a:pt x="2465450" y="1802055"/>
                </a:cubicBezTo>
                <a:lnTo>
                  <a:pt x="2436610" y="1807877"/>
                </a:lnTo>
                <a:lnTo>
                  <a:pt x="2436610" y="1984270"/>
                </a:lnTo>
                <a:cubicBezTo>
                  <a:pt x="2436610" y="1989691"/>
                  <a:pt x="2432215" y="1994086"/>
                  <a:pt x="2426794" y="1994086"/>
                </a:cubicBezTo>
                <a:cubicBezTo>
                  <a:pt x="2421373" y="1994086"/>
                  <a:pt x="2416978" y="1989691"/>
                  <a:pt x="2416978" y="1984270"/>
                </a:cubicBezTo>
                <a:lnTo>
                  <a:pt x="2416978" y="1807877"/>
                </a:lnTo>
                <a:lnTo>
                  <a:pt x="2388138" y="1802055"/>
                </a:lnTo>
                <a:cubicBezTo>
                  <a:pt x="2358779" y="1789637"/>
                  <a:pt x="2338179" y="1760566"/>
                  <a:pt x="2338179" y="1726684"/>
                </a:cubicBezTo>
                <a:lnTo>
                  <a:pt x="2338179" y="670903"/>
                </a:lnTo>
                <a:cubicBezTo>
                  <a:pt x="2338179" y="637021"/>
                  <a:pt x="2358779" y="607950"/>
                  <a:pt x="2388138" y="595532"/>
                </a:cubicBezTo>
                <a:lnTo>
                  <a:pt x="2416978" y="589710"/>
                </a:lnTo>
                <a:lnTo>
                  <a:pt x="2416978" y="498815"/>
                </a:lnTo>
                <a:cubicBezTo>
                  <a:pt x="2416978" y="493394"/>
                  <a:pt x="2421373" y="488999"/>
                  <a:pt x="2426794" y="488999"/>
                </a:cubicBezTo>
                <a:close/>
                <a:moveTo>
                  <a:pt x="3058591" y="20757"/>
                </a:moveTo>
                <a:cubicBezTo>
                  <a:pt x="3064012" y="20757"/>
                  <a:pt x="3068407" y="25152"/>
                  <a:pt x="3068407" y="30573"/>
                </a:cubicBezTo>
                <a:lnTo>
                  <a:pt x="3068407" y="236262"/>
                </a:lnTo>
                <a:lnTo>
                  <a:pt x="3093084" y="241244"/>
                </a:lnTo>
                <a:cubicBezTo>
                  <a:pt x="3124889" y="254696"/>
                  <a:pt x="3147206" y="286189"/>
                  <a:pt x="3147206" y="322895"/>
                </a:cubicBezTo>
                <a:lnTo>
                  <a:pt x="3147206" y="871974"/>
                </a:lnTo>
                <a:cubicBezTo>
                  <a:pt x="3147206" y="908680"/>
                  <a:pt x="3124889" y="940173"/>
                  <a:pt x="3093084" y="953625"/>
                </a:cubicBezTo>
                <a:lnTo>
                  <a:pt x="3068407" y="958607"/>
                </a:lnTo>
                <a:lnTo>
                  <a:pt x="3068407" y="1319712"/>
                </a:lnTo>
                <a:cubicBezTo>
                  <a:pt x="3068407" y="1325133"/>
                  <a:pt x="3064012" y="1329528"/>
                  <a:pt x="3058591" y="1329528"/>
                </a:cubicBezTo>
                <a:cubicBezTo>
                  <a:pt x="3053170" y="1329528"/>
                  <a:pt x="3048775" y="1325133"/>
                  <a:pt x="3048775" y="1319712"/>
                </a:cubicBezTo>
                <a:lnTo>
                  <a:pt x="3048775" y="958607"/>
                </a:lnTo>
                <a:lnTo>
                  <a:pt x="3024098" y="953625"/>
                </a:lnTo>
                <a:cubicBezTo>
                  <a:pt x="2992293" y="940173"/>
                  <a:pt x="2969976" y="908680"/>
                  <a:pt x="2969976" y="871974"/>
                </a:cubicBezTo>
                <a:lnTo>
                  <a:pt x="2969976" y="322895"/>
                </a:lnTo>
                <a:cubicBezTo>
                  <a:pt x="2969976" y="286189"/>
                  <a:pt x="2992293" y="254696"/>
                  <a:pt x="3024098" y="241244"/>
                </a:cubicBezTo>
                <a:lnTo>
                  <a:pt x="3048775" y="236262"/>
                </a:lnTo>
                <a:lnTo>
                  <a:pt x="3048775" y="30573"/>
                </a:lnTo>
                <a:cubicBezTo>
                  <a:pt x="3048775" y="25152"/>
                  <a:pt x="3053170" y="20757"/>
                  <a:pt x="3058591" y="20757"/>
                </a:cubicBezTo>
                <a:close/>
                <a:moveTo>
                  <a:pt x="3923389" y="0"/>
                </a:moveTo>
                <a:cubicBezTo>
                  <a:pt x="3928810" y="0"/>
                  <a:pt x="3933205" y="4395"/>
                  <a:pt x="3933205" y="9816"/>
                </a:cubicBezTo>
                <a:lnTo>
                  <a:pt x="3933205" y="58587"/>
                </a:lnTo>
                <a:lnTo>
                  <a:pt x="3957882" y="63569"/>
                </a:lnTo>
                <a:cubicBezTo>
                  <a:pt x="3989687" y="77021"/>
                  <a:pt x="4012004" y="108514"/>
                  <a:pt x="4012004" y="145220"/>
                </a:cubicBezTo>
                <a:lnTo>
                  <a:pt x="4012004" y="467633"/>
                </a:lnTo>
                <a:cubicBezTo>
                  <a:pt x="4012004" y="504339"/>
                  <a:pt x="3989687" y="535832"/>
                  <a:pt x="3957882" y="549284"/>
                </a:cubicBezTo>
                <a:lnTo>
                  <a:pt x="3933205" y="554266"/>
                </a:lnTo>
                <a:lnTo>
                  <a:pt x="3933205" y="775447"/>
                </a:lnTo>
                <a:cubicBezTo>
                  <a:pt x="3933205" y="780868"/>
                  <a:pt x="3928810" y="785263"/>
                  <a:pt x="3923389" y="785263"/>
                </a:cubicBezTo>
                <a:cubicBezTo>
                  <a:pt x="3917968" y="785263"/>
                  <a:pt x="3913573" y="780868"/>
                  <a:pt x="3913573" y="775447"/>
                </a:cubicBezTo>
                <a:lnTo>
                  <a:pt x="3913573" y="554266"/>
                </a:lnTo>
                <a:lnTo>
                  <a:pt x="3888896" y="549284"/>
                </a:lnTo>
                <a:cubicBezTo>
                  <a:pt x="3857091" y="535832"/>
                  <a:pt x="3834774" y="504339"/>
                  <a:pt x="3834774" y="467633"/>
                </a:cubicBezTo>
                <a:lnTo>
                  <a:pt x="3834774" y="145220"/>
                </a:lnTo>
                <a:cubicBezTo>
                  <a:pt x="3834774" y="108514"/>
                  <a:pt x="3857091" y="77021"/>
                  <a:pt x="3888896" y="63569"/>
                </a:cubicBezTo>
                <a:lnTo>
                  <a:pt x="3913573" y="58587"/>
                </a:lnTo>
                <a:lnTo>
                  <a:pt x="3913573" y="9816"/>
                </a:lnTo>
                <a:cubicBezTo>
                  <a:pt x="3913573" y="4395"/>
                  <a:pt x="3917968" y="0"/>
                  <a:pt x="3923389" y="0"/>
                </a:cubicBezTo>
                <a:close/>
              </a:path>
            </a:pathLst>
          </a:custGeom>
          <a:solidFill>
            <a:srgbClr val="C01F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E9A33A4-5C19-4D66-9B2E-FA8E6573764B}"/>
              </a:ext>
            </a:extLst>
          </p:cNvPr>
          <p:cNvSpPr/>
          <p:nvPr/>
        </p:nvSpPr>
        <p:spPr>
          <a:xfrm>
            <a:off x="6583589" y="1048494"/>
            <a:ext cx="5062605" cy="3292445"/>
          </a:xfrm>
          <a:custGeom>
            <a:avLst/>
            <a:gdLst>
              <a:gd name="connsiteX0" fmla="*/ 88615 w 5062605"/>
              <a:gd name="connsiteY0" fmla="*/ 2479156 h 3292445"/>
              <a:gd name="connsiteX1" fmla="*/ 98431 w 5062605"/>
              <a:gd name="connsiteY1" fmla="*/ 2488972 h 3292445"/>
              <a:gd name="connsiteX2" fmla="*/ 98431 w 5062605"/>
              <a:gd name="connsiteY2" fmla="*/ 2537743 h 3292445"/>
              <a:gd name="connsiteX3" fmla="*/ 123108 w 5062605"/>
              <a:gd name="connsiteY3" fmla="*/ 2542725 h 3292445"/>
              <a:gd name="connsiteX4" fmla="*/ 177230 w 5062605"/>
              <a:gd name="connsiteY4" fmla="*/ 2624376 h 3292445"/>
              <a:gd name="connsiteX5" fmla="*/ 177230 w 5062605"/>
              <a:gd name="connsiteY5" fmla="*/ 2888009 h 3292445"/>
              <a:gd name="connsiteX6" fmla="*/ 123108 w 5062605"/>
              <a:gd name="connsiteY6" fmla="*/ 2969660 h 3292445"/>
              <a:gd name="connsiteX7" fmla="*/ 98431 w 5062605"/>
              <a:gd name="connsiteY7" fmla="*/ 2974643 h 3292445"/>
              <a:gd name="connsiteX8" fmla="*/ 98431 w 5062605"/>
              <a:gd name="connsiteY8" fmla="*/ 3254603 h 3292445"/>
              <a:gd name="connsiteX9" fmla="*/ 88615 w 5062605"/>
              <a:gd name="connsiteY9" fmla="*/ 3264419 h 3292445"/>
              <a:gd name="connsiteX10" fmla="*/ 78799 w 5062605"/>
              <a:gd name="connsiteY10" fmla="*/ 3254603 h 3292445"/>
              <a:gd name="connsiteX11" fmla="*/ 78799 w 5062605"/>
              <a:gd name="connsiteY11" fmla="*/ 2974643 h 3292445"/>
              <a:gd name="connsiteX12" fmla="*/ 54122 w 5062605"/>
              <a:gd name="connsiteY12" fmla="*/ 2969660 h 3292445"/>
              <a:gd name="connsiteX13" fmla="*/ 0 w 5062605"/>
              <a:gd name="connsiteY13" fmla="*/ 2888009 h 3292445"/>
              <a:gd name="connsiteX14" fmla="*/ 0 w 5062605"/>
              <a:gd name="connsiteY14" fmla="*/ 2624376 h 3292445"/>
              <a:gd name="connsiteX15" fmla="*/ 54122 w 5062605"/>
              <a:gd name="connsiteY15" fmla="*/ 2542725 h 3292445"/>
              <a:gd name="connsiteX16" fmla="*/ 78799 w 5062605"/>
              <a:gd name="connsiteY16" fmla="*/ 2537743 h 3292445"/>
              <a:gd name="connsiteX17" fmla="*/ 78799 w 5062605"/>
              <a:gd name="connsiteY17" fmla="*/ 2488972 h 3292445"/>
              <a:gd name="connsiteX18" fmla="*/ 88615 w 5062605"/>
              <a:gd name="connsiteY18" fmla="*/ 2479156 h 3292445"/>
              <a:gd name="connsiteX19" fmla="*/ 1346625 w 5062605"/>
              <a:gd name="connsiteY19" fmla="*/ 2407874 h 3292445"/>
              <a:gd name="connsiteX20" fmla="*/ 1356441 w 5062605"/>
              <a:gd name="connsiteY20" fmla="*/ 2417690 h 3292445"/>
              <a:gd name="connsiteX21" fmla="*/ 1356441 w 5062605"/>
              <a:gd name="connsiteY21" fmla="*/ 2582057 h 3292445"/>
              <a:gd name="connsiteX22" fmla="*/ 1381118 w 5062605"/>
              <a:gd name="connsiteY22" fmla="*/ 2587039 h 3292445"/>
              <a:gd name="connsiteX23" fmla="*/ 1435240 w 5062605"/>
              <a:gd name="connsiteY23" fmla="*/ 2668690 h 3292445"/>
              <a:gd name="connsiteX24" fmla="*/ 1435240 w 5062605"/>
              <a:gd name="connsiteY24" fmla="*/ 2932322 h 3292445"/>
              <a:gd name="connsiteX25" fmla="*/ 1381118 w 5062605"/>
              <a:gd name="connsiteY25" fmla="*/ 3013974 h 3292445"/>
              <a:gd name="connsiteX26" fmla="*/ 1356441 w 5062605"/>
              <a:gd name="connsiteY26" fmla="*/ 3018956 h 3292445"/>
              <a:gd name="connsiteX27" fmla="*/ 1356441 w 5062605"/>
              <a:gd name="connsiteY27" fmla="*/ 3183321 h 3292445"/>
              <a:gd name="connsiteX28" fmla="*/ 1346625 w 5062605"/>
              <a:gd name="connsiteY28" fmla="*/ 3193137 h 3292445"/>
              <a:gd name="connsiteX29" fmla="*/ 1336809 w 5062605"/>
              <a:gd name="connsiteY29" fmla="*/ 3183321 h 3292445"/>
              <a:gd name="connsiteX30" fmla="*/ 1336809 w 5062605"/>
              <a:gd name="connsiteY30" fmla="*/ 3018956 h 3292445"/>
              <a:gd name="connsiteX31" fmla="*/ 1312132 w 5062605"/>
              <a:gd name="connsiteY31" fmla="*/ 3013974 h 3292445"/>
              <a:gd name="connsiteX32" fmla="*/ 1258010 w 5062605"/>
              <a:gd name="connsiteY32" fmla="*/ 2932322 h 3292445"/>
              <a:gd name="connsiteX33" fmla="*/ 1258010 w 5062605"/>
              <a:gd name="connsiteY33" fmla="*/ 2668690 h 3292445"/>
              <a:gd name="connsiteX34" fmla="*/ 1312132 w 5062605"/>
              <a:gd name="connsiteY34" fmla="*/ 2587039 h 3292445"/>
              <a:gd name="connsiteX35" fmla="*/ 1336809 w 5062605"/>
              <a:gd name="connsiteY35" fmla="*/ 2582057 h 3292445"/>
              <a:gd name="connsiteX36" fmla="*/ 1336809 w 5062605"/>
              <a:gd name="connsiteY36" fmla="*/ 2417690 h 3292445"/>
              <a:gd name="connsiteX37" fmla="*/ 1346625 w 5062605"/>
              <a:gd name="connsiteY37" fmla="*/ 2407874 h 3292445"/>
              <a:gd name="connsiteX38" fmla="*/ 290638 w 5062605"/>
              <a:gd name="connsiteY38" fmla="*/ 2240460 h 3292445"/>
              <a:gd name="connsiteX39" fmla="*/ 300454 w 5062605"/>
              <a:gd name="connsiteY39" fmla="*/ 2250276 h 3292445"/>
              <a:gd name="connsiteX40" fmla="*/ 300454 w 5062605"/>
              <a:gd name="connsiteY40" fmla="*/ 2414643 h 3292445"/>
              <a:gd name="connsiteX41" fmla="*/ 325131 w 5062605"/>
              <a:gd name="connsiteY41" fmla="*/ 2419625 h 3292445"/>
              <a:gd name="connsiteX42" fmla="*/ 379253 w 5062605"/>
              <a:gd name="connsiteY42" fmla="*/ 2501276 h 3292445"/>
              <a:gd name="connsiteX43" fmla="*/ 379253 w 5062605"/>
              <a:gd name="connsiteY43" fmla="*/ 2764909 h 3292445"/>
              <a:gd name="connsiteX44" fmla="*/ 325131 w 5062605"/>
              <a:gd name="connsiteY44" fmla="*/ 2846560 h 3292445"/>
              <a:gd name="connsiteX45" fmla="*/ 300454 w 5062605"/>
              <a:gd name="connsiteY45" fmla="*/ 2851542 h 3292445"/>
              <a:gd name="connsiteX46" fmla="*/ 300454 w 5062605"/>
              <a:gd name="connsiteY46" fmla="*/ 3015907 h 3292445"/>
              <a:gd name="connsiteX47" fmla="*/ 290638 w 5062605"/>
              <a:gd name="connsiteY47" fmla="*/ 3025723 h 3292445"/>
              <a:gd name="connsiteX48" fmla="*/ 280822 w 5062605"/>
              <a:gd name="connsiteY48" fmla="*/ 3015907 h 3292445"/>
              <a:gd name="connsiteX49" fmla="*/ 280822 w 5062605"/>
              <a:gd name="connsiteY49" fmla="*/ 2851542 h 3292445"/>
              <a:gd name="connsiteX50" fmla="*/ 256145 w 5062605"/>
              <a:gd name="connsiteY50" fmla="*/ 2846560 h 3292445"/>
              <a:gd name="connsiteX51" fmla="*/ 202023 w 5062605"/>
              <a:gd name="connsiteY51" fmla="*/ 2764909 h 3292445"/>
              <a:gd name="connsiteX52" fmla="*/ 202023 w 5062605"/>
              <a:gd name="connsiteY52" fmla="*/ 2501276 h 3292445"/>
              <a:gd name="connsiteX53" fmla="*/ 256145 w 5062605"/>
              <a:gd name="connsiteY53" fmla="*/ 2419625 h 3292445"/>
              <a:gd name="connsiteX54" fmla="*/ 280822 w 5062605"/>
              <a:gd name="connsiteY54" fmla="*/ 2414643 h 3292445"/>
              <a:gd name="connsiteX55" fmla="*/ 280822 w 5062605"/>
              <a:gd name="connsiteY55" fmla="*/ 2250276 h 3292445"/>
              <a:gd name="connsiteX56" fmla="*/ 290638 w 5062605"/>
              <a:gd name="connsiteY56" fmla="*/ 2240460 h 3292445"/>
              <a:gd name="connsiteX57" fmla="*/ 1769409 w 5062605"/>
              <a:gd name="connsiteY57" fmla="*/ 2178932 h 3292445"/>
              <a:gd name="connsiteX58" fmla="*/ 1779225 w 5062605"/>
              <a:gd name="connsiteY58" fmla="*/ 2188748 h 3292445"/>
              <a:gd name="connsiteX59" fmla="*/ 1779225 w 5062605"/>
              <a:gd name="connsiteY59" fmla="*/ 2237519 h 3292445"/>
              <a:gd name="connsiteX60" fmla="*/ 1803902 w 5062605"/>
              <a:gd name="connsiteY60" fmla="*/ 2242501 h 3292445"/>
              <a:gd name="connsiteX61" fmla="*/ 1858024 w 5062605"/>
              <a:gd name="connsiteY61" fmla="*/ 2324152 h 3292445"/>
              <a:gd name="connsiteX62" fmla="*/ 1858024 w 5062605"/>
              <a:gd name="connsiteY62" fmla="*/ 2679454 h 3292445"/>
              <a:gd name="connsiteX63" fmla="*/ 1803902 w 5062605"/>
              <a:gd name="connsiteY63" fmla="*/ 2761105 h 3292445"/>
              <a:gd name="connsiteX64" fmla="*/ 1779225 w 5062605"/>
              <a:gd name="connsiteY64" fmla="*/ 2766087 h 3292445"/>
              <a:gd name="connsiteX65" fmla="*/ 1779225 w 5062605"/>
              <a:gd name="connsiteY65" fmla="*/ 2954379 h 3292445"/>
              <a:gd name="connsiteX66" fmla="*/ 1769409 w 5062605"/>
              <a:gd name="connsiteY66" fmla="*/ 2964195 h 3292445"/>
              <a:gd name="connsiteX67" fmla="*/ 1759593 w 5062605"/>
              <a:gd name="connsiteY67" fmla="*/ 2954379 h 3292445"/>
              <a:gd name="connsiteX68" fmla="*/ 1759593 w 5062605"/>
              <a:gd name="connsiteY68" fmla="*/ 2766087 h 3292445"/>
              <a:gd name="connsiteX69" fmla="*/ 1734916 w 5062605"/>
              <a:gd name="connsiteY69" fmla="*/ 2761105 h 3292445"/>
              <a:gd name="connsiteX70" fmla="*/ 1680794 w 5062605"/>
              <a:gd name="connsiteY70" fmla="*/ 2679454 h 3292445"/>
              <a:gd name="connsiteX71" fmla="*/ 1680794 w 5062605"/>
              <a:gd name="connsiteY71" fmla="*/ 2324152 h 3292445"/>
              <a:gd name="connsiteX72" fmla="*/ 1734916 w 5062605"/>
              <a:gd name="connsiteY72" fmla="*/ 2242501 h 3292445"/>
              <a:gd name="connsiteX73" fmla="*/ 1759593 w 5062605"/>
              <a:gd name="connsiteY73" fmla="*/ 2237519 h 3292445"/>
              <a:gd name="connsiteX74" fmla="*/ 1759593 w 5062605"/>
              <a:gd name="connsiteY74" fmla="*/ 2188748 h 3292445"/>
              <a:gd name="connsiteX75" fmla="*/ 1769409 w 5062605"/>
              <a:gd name="connsiteY75" fmla="*/ 2178932 h 3292445"/>
              <a:gd name="connsiteX76" fmla="*/ 1128304 w 5062605"/>
              <a:gd name="connsiteY76" fmla="*/ 1983674 h 3292445"/>
              <a:gd name="connsiteX77" fmla="*/ 1138120 w 5062605"/>
              <a:gd name="connsiteY77" fmla="*/ 1993490 h 3292445"/>
              <a:gd name="connsiteX78" fmla="*/ 1138120 w 5062605"/>
              <a:gd name="connsiteY78" fmla="*/ 2159159 h 3292445"/>
              <a:gd name="connsiteX79" fmla="*/ 1171295 w 5062605"/>
              <a:gd name="connsiteY79" fmla="*/ 2165857 h 3292445"/>
              <a:gd name="connsiteX80" fmla="*/ 1225417 w 5062605"/>
              <a:gd name="connsiteY80" fmla="*/ 2247508 h 3292445"/>
              <a:gd name="connsiteX81" fmla="*/ 1225417 w 5062605"/>
              <a:gd name="connsiteY81" fmla="*/ 2826481 h 3292445"/>
              <a:gd name="connsiteX82" fmla="*/ 1171295 w 5062605"/>
              <a:gd name="connsiteY82" fmla="*/ 2908132 h 3292445"/>
              <a:gd name="connsiteX83" fmla="*/ 1138120 w 5062605"/>
              <a:gd name="connsiteY83" fmla="*/ 2914830 h 3292445"/>
              <a:gd name="connsiteX84" fmla="*/ 1138120 w 5062605"/>
              <a:gd name="connsiteY84" fmla="*/ 3282629 h 3292445"/>
              <a:gd name="connsiteX85" fmla="*/ 1128304 w 5062605"/>
              <a:gd name="connsiteY85" fmla="*/ 3292445 h 3292445"/>
              <a:gd name="connsiteX86" fmla="*/ 1118488 w 5062605"/>
              <a:gd name="connsiteY86" fmla="*/ 3282629 h 3292445"/>
              <a:gd name="connsiteX87" fmla="*/ 1118488 w 5062605"/>
              <a:gd name="connsiteY87" fmla="*/ 2911399 h 3292445"/>
              <a:gd name="connsiteX88" fmla="*/ 1102309 w 5062605"/>
              <a:gd name="connsiteY88" fmla="*/ 2908132 h 3292445"/>
              <a:gd name="connsiteX89" fmla="*/ 1048187 w 5062605"/>
              <a:gd name="connsiteY89" fmla="*/ 2826481 h 3292445"/>
              <a:gd name="connsiteX90" fmla="*/ 1048187 w 5062605"/>
              <a:gd name="connsiteY90" fmla="*/ 2247508 h 3292445"/>
              <a:gd name="connsiteX91" fmla="*/ 1102309 w 5062605"/>
              <a:gd name="connsiteY91" fmla="*/ 2165857 h 3292445"/>
              <a:gd name="connsiteX92" fmla="*/ 1118488 w 5062605"/>
              <a:gd name="connsiteY92" fmla="*/ 2162590 h 3292445"/>
              <a:gd name="connsiteX93" fmla="*/ 1118488 w 5062605"/>
              <a:gd name="connsiteY93" fmla="*/ 1993490 h 3292445"/>
              <a:gd name="connsiteX94" fmla="*/ 1128304 w 5062605"/>
              <a:gd name="connsiteY94" fmla="*/ 1983674 h 3292445"/>
              <a:gd name="connsiteX95" fmla="*/ 909984 w 5062605"/>
              <a:gd name="connsiteY95" fmla="*/ 1982807 h 3292445"/>
              <a:gd name="connsiteX96" fmla="*/ 919800 w 5062605"/>
              <a:gd name="connsiteY96" fmla="*/ 1992623 h 3292445"/>
              <a:gd name="connsiteX97" fmla="*/ 919800 w 5062605"/>
              <a:gd name="connsiteY97" fmla="*/ 2156990 h 3292445"/>
              <a:gd name="connsiteX98" fmla="*/ 944477 w 5062605"/>
              <a:gd name="connsiteY98" fmla="*/ 2161972 h 3292445"/>
              <a:gd name="connsiteX99" fmla="*/ 998599 w 5062605"/>
              <a:gd name="connsiteY99" fmla="*/ 2243623 h 3292445"/>
              <a:gd name="connsiteX100" fmla="*/ 998599 w 5062605"/>
              <a:gd name="connsiteY100" fmla="*/ 2507255 h 3292445"/>
              <a:gd name="connsiteX101" fmla="*/ 944477 w 5062605"/>
              <a:gd name="connsiteY101" fmla="*/ 2588906 h 3292445"/>
              <a:gd name="connsiteX102" fmla="*/ 919800 w 5062605"/>
              <a:gd name="connsiteY102" fmla="*/ 2593888 h 3292445"/>
              <a:gd name="connsiteX103" fmla="*/ 919800 w 5062605"/>
              <a:gd name="connsiteY103" fmla="*/ 2758254 h 3292445"/>
              <a:gd name="connsiteX104" fmla="*/ 909984 w 5062605"/>
              <a:gd name="connsiteY104" fmla="*/ 2768070 h 3292445"/>
              <a:gd name="connsiteX105" fmla="*/ 900168 w 5062605"/>
              <a:gd name="connsiteY105" fmla="*/ 2758254 h 3292445"/>
              <a:gd name="connsiteX106" fmla="*/ 900168 w 5062605"/>
              <a:gd name="connsiteY106" fmla="*/ 2593888 h 3292445"/>
              <a:gd name="connsiteX107" fmla="*/ 875491 w 5062605"/>
              <a:gd name="connsiteY107" fmla="*/ 2588906 h 3292445"/>
              <a:gd name="connsiteX108" fmla="*/ 821369 w 5062605"/>
              <a:gd name="connsiteY108" fmla="*/ 2507255 h 3292445"/>
              <a:gd name="connsiteX109" fmla="*/ 821369 w 5062605"/>
              <a:gd name="connsiteY109" fmla="*/ 2243623 h 3292445"/>
              <a:gd name="connsiteX110" fmla="*/ 875491 w 5062605"/>
              <a:gd name="connsiteY110" fmla="*/ 2161972 h 3292445"/>
              <a:gd name="connsiteX111" fmla="*/ 900168 w 5062605"/>
              <a:gd name="connsiteY111" fmla="*/ 2156990 h 3292445"/>
              <a:gd name="connsiteX112" fmla="*/ 900168 w 5062605"/>
              <a:gd name="connsiteY112" fmla="*/ 1992623 h 3292445"/>
              <a:gd name="connsiteX113" fmla="*/ 909984 w 5062605"/>
              <a:gd name="connsiteY113" fmla="*/ 1982807 h 3292445"/>
              <a:gd name="connsiteX114" fmla="*/ 497087 w 5062605"/>
              <a:gd name="connsiteY114" fmla="*/ 1926567 h 3292445"/>
              <a:gd name="connsiteX115" fmla="*/ 506903 w 5062605"/>
              <a:gd name="connsiteY115" fmla="*/ 1936383 h 3292445"/>
              <a:gd name="connsiteX116" fmla="*/ 506903 w 5062605"/>
              <a:gd name="connsiteY116" fmla="*/ 2362503 h 3292445"/>
              <a:gd name="connsiteX117" fmla="*/ 531580 w 5062605"/>
              <a:gd name="connsiteY117" fmla="*/ 2367485 h 3292445"/>
              <a:gd name="connsiteX118" fmla="*/ 585702 w 5062605"/>
              <a:gd name="connsiteY118" fmla="*/ 2449136 h 3292445"/>
              <a:gd name="connsiteX119" fmla="*/ 585702 w 5062605"/>
              <a:gd name="connsiteY119" fmla="*/ 2815710 h 3292445"/>
              <a:gd name="connsiteX120" fmla="*/ 531580 w 5062605"/>
              <a:gd name="connsiteY120" fmla="*/ 2897361 h 3292445"/>
              <a:gd name="connsiteX121" fmla="*/ 506903 w 5062605"/>
              <a:gd name="connsiteY121" fmla="*/ 2902343 h 3292445"/>
              <a:gd name="connsiteX122" fmla="*/ 506903 w 5062605"/>
              <a:gd name="connsiteY122" fmla="*/ 3225522 h 3292445"/>
              <a:gd name="connsiteX123" fmla="*/ 497087 w 5062605"/>
              <a:gd name="connsiteY123" fmla="*/ 3235338 h 3292445"/>
              <a:gd name="connsiteX124" fmla="*/ 487271 w 5062605"/>
              <a:gd name="connsiteY124" fmla="*/ 3225522 h 3292445"/>
              <a:gd name="connsiteX125" fmla="*/ 487271 w 5062605"/>
              <a:gd name="connsiteY125" fmla="*/ 2902343 h 3292445"/>
              <a:gd name="connsiteX126" fmla="*/ 462594 w 5062605"/>
              <a:gd name="connsiteY126" fmla="*/ 2897361 h 3292445"/>
              <a:gd name="connsiteX127" fmla="*/ 408472 w 5062605"/>
              <a:gd name="connsiteY127" fmla="*/ 2815710 h 3292445"/>
              <a:gd name="connsiteX128" fmla="*/ 408472 w 5062605"/>
              <a:gd name="connsiteY128" fmla="*/ 2449136 h 3292445"/>
              <a:gd name="connsiteX129" fmla="*/ 462594 w 5062605"/>
              <a:gd name="connsiteY129" fmla="*/ 2367485 h 3292445"/>
              <a:gd name="connsiteX130" fmla="*/ 487271 w 5062605"/>
              <a:gd name="connsiteY130" fmla="*/ 2362503 h 3292445"/>
              <a:gd name="connsiteX131" fmla="*/ 487271 w 5062605"/>
              <a:gd name="connsiteY131" fmla="*/ 1936383 h 3292445"/>
              <a:gd name="connsiteX132" fmla="*/ 497087 w 5062605"/>
              <a:gd name="connsiteY132" fmla="*/ 1926567 h 3292445"/>
              <a:gd name="connsiteX133" fmla="*/ 2606562 w 5062605"/>
              <a:gd name="connsiteY133" fmla="*/ 1886068 h 3292445"/>
              <a:gd name="connsiteX134" fmla="*/ 2616378 w 5062605"/>
              <a:gd name="connsiteY134" fmla="*/ 1895884 h 3292445"/>
              <a:gd name="connsiteX135" fmla="*/ 2616378 w 5062605"/>
              <a:gd name="connsiteY135" fmla="*/ 2322005 h 3292445"/>
              <a:gd name="connsiteX136" fmla="*/ 2641055 w 5062605"/>
              <a:gd name="connsiteY136" fmla="*/ 2326987 h 3292445"/>
              <a:gd name="connsiteX137" fmla="*/ 2695177 w 5062605"/>
              <a:gd name="connsiteY137" fmla="*/ 2408638 h 3292445"/>
              <a:gd name="connsiteX138" fmla="*/ 2695177 w 5062605"/>
              <a:gd name="connsiteY138" fmla="*/ 2491460 h 3292445"/>
              <a:gd name="connsiteX139" fmla="*/ 2641055 w 5062605"/>
              <a:gd name="connsiteY139" fmla="*/ 2573111 h 3292445"/>
              <a:gd name="connsiteX140" fmla="*/ 2616378 w 5062605"/>
              <a:gd name="connsiteY140" fmla="*/ 2578093 h 3292445"/>
              <a:gd name="connsiteX141" fmla="*/ 2616378 w 5062605"/>
              <a:gd name="connsiteY141" fmla="*/ 3185023 h 3292445"/>
              <a:gd name="connsiteX142" fmla="*/ 2606562 w 5062605"/>
              <a:gd name="connsiteY142" fmla="*/ 3194839 h 3292445"/>
              <a:gd name="connsiteX143" fmla="*/ 2596746 w 5062605"/>
              <a:gd name="connsiteY143" fmla="*/ 3185023 h 3292445"/>
              <a:gd name="connsiteX144" fmla="*/ 2596746 w 5062605"/>
              <a:gd name="connsiteY144" fmla="*/ 2578093 h 3292445"/>
              <a:gd name="connsiteX145" fmla="*/ 2572069 w 5062605"/>
              <a:gd name="connsiteY145" fmla="*/ 2573111 h 3292445"/>
              <a:gd name="connsiteX146" fmla="*/ 2517947 w 5062605"/>
              <a:gd name="connsiteY146" fmla="*/ 2491460 h 3292445"/>
              <a:gd name="connsiteX147" fmla="*/ 2517947 w 5062605"/>
              <a:gd name="connsiteY147" fmla="*/ 2408638 h 3292445"/>
              <a:gd name="connsiteX148" fmla="*/ 2572069 w 5062605"/>
              <a:gd name="connsiteY148" fmla="*/ 2326987 h 3292445"/>
              <a:gd name="connsiteX149" fmla="*/ 2596746 w 5062605"/>
              <a:gd name="connsiteY149" fmla="*/ 2322005 h 3292445"/>
              <a:gd name="connsiteX150" fmla="*/ 2596746 w 5062605"/>
              <a:gd name="connsiteY150" fmla="*/ 1895884 h 3292445"/>
              <a:gd name="connsiteX151" fmla="*/ 2606562 w 5062605"/>
              <a:gd name="connsiteY151" fmla="*/ 1886068 h 3292445"/>
              <a:gd name="connsiteX152" fmla="*/ 2840476 w 5062605"/>
              <a:gd name="connsiteY152" fmla="*/ 1806142 h 3292445"/>
              <a:gd name="connsiteX153" fmla="*/ 2850292 w 5062605"/>
              <a:gd name="connsiteY153" fmla="*/ 1815958 h 3292445"/>
              <a:gd name="connsiteX154" fmla="*/ 2850292 w 5062605"/>
              <a:gd name="connsiteY154" fmla="*/ 1980325 h 3292445"/>
              <a:gd name="connsiteX155" fmla="*/ 2874969 w 5062605"/>
              <a:gd name="connsiteY155" fmla="*/ 1985307 h 3292445"/>
              <a:gd name="connsiteX156" fmla="*/ 2929091 w 5062605"/>
              <a:gd name="connsiteY156" fmla="*/ 2066958 h 3292445"/>
              <a:gd name="connsiteX157" fmla="*/ 2929091 w 5062605"/>
              <a:gd name="connsiteY157" fmla="*/ 2173279 h 3292445"/>
              <a:gd name="connsiteX158" fmla="*/ 2874969 w 5062605"/>
              <a:gd name="connsiteY158" fmla="*/ 2254930 h 3292445"/>
              <a:gd name="connsiteX159" fmla="*/ 2850292 w 5062605"/>
              <a:gd name="connsiteY159" fmla="*/ 2259912 h 3292445"/>
              <a:gd name="connsiteX160" fmla="*/ 2850292 w 5062605"/>
              <a:gd name="connsiteY160" fmla="*/ 2581589 h 3292445"/>
              <a:gd name="connsiteX161" fmla="*/ 2840476 w 5062605"/>
              <a:gd name="connsiteY161" fmla="*/ 2591405 h 3292445"/>
              <a:gd name="connsiteX162" fmla="*/ 2830660 w 5062605"/>
              <a:gd name="connsiteY162" fmla="*/ 2581589 h 3292445"/>
              <a:gd name="connsiteX163" fmla="*/ 2830660 w 5062605"/>
              <a:gd name="connsiteY163" fmla="*/ 2259912 h 3292445"/>
              <a:gd name="connsiteX164" fmla="*/ 2805983 w 5062605"/>
              <a:gd name="connsiteY164" fmla="*/ 2254930 h 3292445"/>
              <a:gd name="connsiteX165" fmla="*/ 2751861 w 5062605"/>
              <a:gd name="connsiteY165" fmla="*/ 2173279 h 3292445"/>
              <a:gd name="connsiteX166" fmla="*/ 2751861 w 5062605"/>
              <a:gd name="connsiteY166" fmla="*/ 2066958 h 3292445"/>
              <a:gd name="connsiteX167" fmla="*/ 2805983 w 5062605"/>
              <a:gd name="connsiteY167" fmla="*/ 1985307 h 3292445"/>
              <a:gd name="connsiteX168" fmla="*/ 2830660 w 5062605"/>
              <a:gd name="connsiteY168" fmla="*/ 1980325 h 3292445"/>
              <a:gd name="connsiteX169" fmla="*/ 2830660 w 5062605"/>
              <a:gd name="connsiteY169" fmla="*/ 1815958 h 3292445"/>
              <a:gd name="connsiteX170" fmla="*/ 2840476 w 5062605"/>
              <a:gd name="connsiteY170" fmla="*/ 1806142 h 3292445"/>
              <a:gd name="connsiteX171" fmla="*/ 1992724 w 5062605"/>
              <a:gd name="connsiteY171" fmla="*/ 1794812 h 3292445"/>
              <a:gd name="connsiteX172" fmla="*/ 2002540 w 5062605"/>
              <a:gd name="connsiteY172" fmla="*/ 1804628 h 3292445"/>
              <a:gd name="connsiteX173" fmla="*/ 2002540 w 5062605"/>
              <a:gd name="connsiteY173" fmla="*/ 1853399 h 3292445"/>
              <a:gd name="connsiteX174" fmla="*/ 2027217 w 5062605"/>
              <a:gd name="connsiteY174" fmla="*/ 1858381 h 3292445"/>
              <a:gd name="connsiteX175" fmla="*/ 2081339 w 5062605"/>
              <a:gd name="connsiteY175" fmla="*/ 1940032 h 3292445"/>
              <a:gd name="connsiteX176" fmla="*/ 2081339 w 5062605"/>
              <a:gd name="connsiteY176" fmla="*/ 2324137 h 3292445"/>
              <a:gd name="connsiteX177" fmla="*/ 2027217 w 5062605"/>
              <a:gd name="connsiteY177" fmla="*/ 2405788 h 3292445"/>
              <a:gd name="connsiteX178" fmla="*/ 2002540 w 5062605"/>
              <a:gd name="connsiteY178" fmla="*/ 2410770 h 3292445"/>
              <a:gd name="connsiteX179" fmla="*/ 2002540 w 5062605"/>
              <a:gd name="connsiteY179" fmla="*/ 2570259 h 3292445"/>
              <a:gd name="connsiteX180" fmla="*/ 1992724 w 5062605"/>
              <a:gd name="connsiteY180" fmla="*/ 2580075 h 3292445"/>
              <a:gd name="connsiteX181" fmla="*/ 1982908 w 5062605"/>
              <a:gd name="connsiteY181" fmla="*/ 2570259 h 3292445"/>
              <a:gd name="connsiteX182" fmla="*/ 1982908 w 5062605"/>
              <a:gd name="connsiteY182" fmla="*/ 2410770 h 3292445"/>
              <a:gd name="connsiteX183" fmla="*/ 1958231 w 5062605"/>
              <a:gd name="connsiteY183" fmla="*/ 2405788 h 3292445"/>
              <a:gd name="connsiteX184" fmla="*/ 1904109 w 5062605"/>
              <a:gd name="connsiteY184" fmla="*/ 2324137 h 3292445"/>
              <a:gd name="connsiteX185" fmla="*/ 1904109 w 5062605"/>
              <a:gd name="connsiteY185" fmla="*/ 1940032 h 3292445"/>
              <a:gd name="connsiteX186" fmla="*/ 1958231 w 5062605"/>
              <a:gd name="connsiteY186" fmla="*/ 1858381 h 3292445"/>
              <a:gd name="connsiteX187" fmla="*/ 1982908 w 5062605"/>
              <a:gd name="connsiteY187" fmla="*/ 1853399 h 3292445"/>
              <a:gd name="connsiteX188" fmla="*/ 1982908 w 5062605"/>
              <a:gd name="connsiteY188" fmla="*/ 1804628 h 3292445"/>
              <a:gd name="connsiteX189" fmla="*/ 1992724 w 5062605"/>
              <a:gd name="connsiteY189" fmla="*/ 1794812 h 3292445"/>
              <a:gd name="connsiteX190" fmla="*/ 2403979 w 5062605"/>
              <a:gd name="connsiteY190" fmla="*/ 1390802 h 3292445"/>
              <a:gd name="connsiteX191" fmla="*/ 2413795 w 5062605"/>
              <a:gd name="connsiteY191" fmla="*/ 1400618 h 3292445"/>
              <a:gd name="connsiteX192" fmla="*/ 2413795 w 5062605"/>
              <a:gd name="connsiteY192" fmla="*/ 1851600 h 3292445"/>
              <a:gd name="connsiteX193" fmla="*/ 2438472 w 5062605"/>
              <a:gd name="connsiteY193" fmla="*/ 1856582 h 3292445"/>
              <a:gd name="connsiteX194" fmla="*/ 2492594 w 5062605"/>
              <a:gd name="connsiteY194" fmla="*/ 1938233 h 3292445"/>
              <a:gd name="connsiteX195" fmla="*/ 2492594 w 5062605"/>
              <a:gd name="connsiteY195" fmla="*/ 2495078 h 3292445"/>
              <a:gd name="connsiteX196" fmla="*/ 2438472 w 5062605"/>
              <a:gd name="connsiteY196" fmla="*/ 2576729 h 3292445"/>
              <a:gd name="connsiteX197" fmla="*/ 2413795 w 5062605"/>
              <a:gd name="connsiteY197" fmla="*/ 2581711 h 3292445"/>
              <a:gd name="connsiteX198" fmla="*/ 2413795 w 5062605"/>
              <a:gd name="connsiteY198" fmla="*/ 2764739 h 3292445"/>
              <a:gd name="connsiteX199" fmla="*/ 2403979 w 5062605"/>
              <a:gd name="connsiteY199" fmla="*/ 2774555 h 3292445"/>
              <a:gd name="connsiteX200" fmla="*/ 2394163 w 5062605"/>
              <a:gd name="connsiteY200" fmla="*/ 2764739 h 3292445"/>
              <a:gd name="connsiteX201" fmla="*/ 2394163 w 5062605"/>
              <a:gd name="connsiteY201" fmla="*/ 2581711 h 3292445"/>
              <a:gd name="connsiteX202" fmla="*/ 2369486 w 5062605"/>
              <a:gd name="connsiteY202" fmla="*/ 2576729 h 3292445"/>
              <a:gd name="connsiteX203" fmla="*/ 2315364 w 5062605"/>
              <a:gd name="connsiteY203" fmla="*/ 2495078 h 3292445"/>
              <a:gd name="connsiteX204" fmla="*/ 2315364 w 5062605"/>
              <a:gd name="connsiteY204" fmla="*/ 1938233 h 3292445"/>
              <a:gd name="connsiteX205" fmla="*/ 2369486 w 5062605"/>
              <a:gd name="connsiteY205" fmla="*/ 1856582 h 3292445"/>
              <a:gd name="connsiteX206" fmla="*/ 2394163 w 5062605"/>
              <a:gd name="connsiteY206" fmla="*/ 1851600 h 3292445"/>
              <a:gd name="connsiteX207" fmla="*/ 2394163 w 5062605"/>
              <a:gd name="connsiteY207" fmla="*/ 1400618 h 3292445"/>
              <a:gd name="connsiteX208" fmla="*/ 2403979 w 5062605"/>
              <a:gd name="connsiteY208" fmla="*/ 1390802 h 3292445"/>
              <a:gd name="connsiteX209" fmla="*/ 3254626 w 5062605"/>
              <a:gd name="connsiteY209" fmla="*/ 660517 h 3292445"/>
              <a:gd name="connsiteX210" fmla="*/ 3264442 w 5062605"/>
              <a:gd name="connsiteY210" fmla="*/ 670333 h 3292445"/>
              <a:gd name="connsiteX211" fmla="*/ 3264442 w 5062605"/>
              <a:gd name="connsiteY211" fmla="*/ 834700 h 3292445"/>
              <a:gd name="connsiteX212" fmla="*/ 3289119 w 5062605"/>
              <a:gd name="connsiteY212" fmla="*/ 839682 h 3292445"/>
              <a:gd name="connsiteX213" fmla="*/ 3343241 w 5062605"/>
              <a:gd name="connsiteY213" fmla="*/ 921333 h 3292445"/>
              <a:gd name="connsiteX214" fmla="*/ 3343241 w 5062605"/>
              <a:gd name="connsiteY214" fmla="*/ 1022759 h 3292445"/>
              <a:gd name="connsiteX215" fmla="*/ 3289119 w 5062605"/>
              <a:gd name="connsiteY215" fmla="*/ 1104410 h 3292445"/>
              <a:gd name="connsiteX216" fmla="*/ 3264442 w 5062605"/>
              <a:gd name="connsiteY216" fmla="*/ 1109392 h 3292445"/>
              <a:gd name="connsiteX217" fmla="*/ 3264442 w 5062605"/>
              <a:gd name="connsiteY217" fmla="*/ 1435964 h 3292445"/>
              <a:gd name="connsiteX218" fmla="*/ 3254626 w 5062605"/>
              <a:gd name="connsiteY218" fmla="*/ 1445780 h 3292445"/>
              <a:gd name="connsiteX219" fmla="*/ 3244810 w 5062605"/>
              <a:gd name="connsiteY219" fmla="*/ 1435964 h 3292445"/>
              <a:gd name="connsiteX220" fmla="*/ 3244810 w 5062605"/>
              <a:gd name="connsiteY220" fmla="*/ 1109392 h 3292445"/>
              <a:gd name="connsiteX221" fmla="*/ 3220133 w 5062605"/>
              <a:gd name="connsiteY221" fmla="*/ 1104410 h 3292445"/>
              <a:gd name="connsiteX222" fmla="*/ 3166011 w 5062605"/>
              <a:gd name="connsiteY222" fmla="*/ 1022759 h 3292445"/>
              <a:gd name="connsiteX223" fmla="*/ 3166011 w 5062605"/>
              <a:gd name="connsiteY223" fmla="*/ 921333 h 3292445"/>
              <a:gd name="connsiteX224" fmla="*/ 3220133 w 5062605"/>
              <a:gd name="connsiteY224" fmla="*/ 839682 h 3292445"/>
              <a:gd name="connsiteX225" fmla="*/ 3244810 w 5062605"/>
              <a:gd name="connsiteY225" fmla="*/ 834700 h 3292445"/>
              <a:gd name="connsiteX226" fmla="*/ 3244810 w 5062605"/>
              <a:gd name="connsiteY226" fmla="*/ 670333 h 3292445"/>
              <a:gd name="connsiteX227" fmla="*/ 3254626 w 5062605"/>
              <a:gd name="connsiteY227" fmla="*/ 660517 h 3292445"/>
              <a:gd name="connsiteX228" fmla="*/ 3458276 w 5062605"/>
              <a:gd name="connsiteY228" fmla="*/ 571537 h 3292445"/>
              <a:gd name="connsiteX229" fmla="*/ 3468092 w 5062605"/>
              <a:gd name="connsiteY229" fmla="*/ 581353 h 3292445"/>
              <a:gd name="connsiteX230" fmla="*/ 3468092 w 5062605"/>
              <a:gd name="connsiteY230" fmla="*/ 1007473 h 3292445"/>
              <a:gd name="connsiteX231" fmla="*/ 3492769 w 5062605"/>
              <a:gd name="connsiteY231" fmla="*/ 1012455 h 3292445"/>
              <a:gd name="connsiteX232" fmla="*/ 3546891 w 5062605"/>
              <a:gd name="connsiteY232" fmla="*/ 1094106 h 3292445"/>
              <a:gd name="connsiteX233" fmla="*/ 3546891 w 5062605"/>
              <a:gd name="connsiteY233" fmla="*/ 1357738 h 3292445"/>
              <a:gd name="connsiteX234" fmla="*/ 3492769 w 5062605"/>
              <a:gd name="connsiteY234" fmla="*/ 1439389 h 3292445"/>
              <a:gd name="connsiteX235" fmla="*/ 3468092 w 5062605"/>
              <a:gd name="connsiteY235" fmla="*/ 1444371 h 3292445"/>
              <a:gd name="connsiteX236" fmla="*/ 3468092 w 5062605"/>
              <a:gd name="connsiteY236" fmla="*/ 1870492 h 3292445"/>
              <a:gd name="connsiteX237" fmla="*/ 3458276 w 5062605"/>
              <a:gd name="connsiteY237" fmla="*/ 1880308 h 3292445"/>
              <a:gd name="connsiteX238" fmla="*/ 3448460 w 5062605"/>
              <a:gd name="connsiteY238" fmla="*/ 1870492 h 3292445"/>
              <a:gd name="connsiteX239" fmla="*/ 3448460 w 5062605"/>
              <a:gd name="connsiteY239" fmla="*/ 1444371 h 3292445"/>
              <a:gd name="connsiteX240" fmla="*/ 3423783 w 5062605"/>
              <a:gd name="connsiteY240" fmla="*/ 1439389 h 3292445"/>
              <a:gd name="connsiteX241" fmla="*/ 3369661 w 5062605"/>
              <a:gd name="connsiteY241" fmla="*/ 1357738 h 3292445"/>
              <a:gd name="connsiteX242" fmla="*/ 3369661 w 5062605"/>
              <a:gd name="connsiteY242" fmla="*/ 1094106 h 3292445"/>
              <a:gd name="connsiteX243" fmla="*/ 3423783 w 5062605"/>
              <a:gd name="connsiteY243" fmla="*/ 1012455 h 3292445"/>
              <a:gd name="connsiteX244" fmla="*/ 3448460 w 5062605"/>
              <a:gd name="connsiteY244" fmla="*/ 1007473 h 3292445"/>
              <a:gd name="connsiteX245" fmla="*/ 3448460 w 5062605"/>
              <a:gd name="connsiteY245" fmla="*/ 581353 h 3292445"/>
              <a:gd name="connsiteX246" fmla="*/ 3458276 w 5062605"/>
              <a:gd name="connsiteY246" fmla="*/ 571537 h 3292445"/>
              <a:gd name="connsiteX247" fmla="*/ 4109645 w 5062605"/>
              <a:gd name="connsiteY247" fmla="*/ 336530 h 3292445"/>
              <a:gd name="connsiteX248" fmla="*/ 4119461 w 5062605"/>
              <a:gd name="connsiteY248" fmla="*/ 346346 h 3292445"/>
              <a:gd name="connsiteX249" fmla="*/ 4119461 w 5062605"/>
              <a:gd name="connsiteY249" fmla="*/ 395117 h 3292445"/>
              <a:gd name="connsiteX250" fmla="*/ 4144138 w 5062605"/>
              <a:gd name="connsiteY250" fmla="*/ 400099 h 3292445"/>
              <a:gd name="connsiteX251" fmla="*/ 4198260 w 5062605"/>
              <a:gd name="connsiteY251" fmla="*/ 481750 h 3292445"/>
              <a:gd name="connsiteX252" fmla="*/ 4198260 w 5062605"/>
              <a:gd name="connsiteY252" fmla="*/ 745382 h 3292445"/>
              <a:gd name="connsiteX253" fmla="*/ 4144138 w 5062605"/>
              <a:gd name="connsiteY253" fmla="*/ 827033 h 3292445"/>
              <a:gd name="connsiteX254" fmla="*/ 4119461 w 5062605"/>
              <a:gd name="connsiteY254" fmla="*/ 832015 h 3292445"/>
              <a:gd name="connsiteX255" fmla="*/ 4119461 w 5062605"/>
              <a:gd name="connsiteY255" fmla="*/ 1111977 h 3292445"/>
              <a:gd name="connsiteX256" fmla="*/ 4109645 w 5062605"/>
              <a:gd name="connsiteY256" fmla="*/ 1121793 h 3292445"/>
              <a:gd name="connsiteX257" fmla="*/ 4099829 w 5062605"/>
              <a:gd name="connsiteY257" fmla="*/ 1111977 h 3292445"/>
              <a:gd name="connsiteX258" fmla="*/ 4099829 w 5062605"/>
              <a:gd name="connsiteY258" fmla="*/ 832015 h 3292445"/>
              <a:gd name="connsiteX259" fmla="*/ 4075152 w 5062605"/>
              <a:gd name="connsiteY259" fmla="*/ 827033 h 3292445"/>
              <a:gd name="connsiteX260" fmla="*/ 4021030 w 5062605"/>
              <a:gd name="connsiteY260" fmla="*/ 745382 h 3292445"/>
              <a:gd name="connsiteX261" fmla="*/ 4021030 w 5062605"/>
              <a:gd name="connsiteY261" fmla="*/ 481750 h 3292445"/>
              <a:gd name="connsiteX262" fmla="*/ 4075152 w 5062605"/>
              <a:gd name="connsiteY262" fmla="*/ 400099 h 3292445"/>
              <a:gd name="connsiteX263" fmla="*/ 4099829 w 5062605"/>
              <a:gd name="connsiteY263" fmla="*/ 395117 h 3292445"/>
              <a:gd name="connsiteX264" fmla="*/ 4099829 w 5062605"/>
              <a:gd name="connsiteY264" fmla="*/ 346346 h 3292445"/>
              <a:gd name="connsiteX265" fmla="*/ 4109645 w 5062605"/>
              <a:gd name="connsiteY265" fmla="*/ 336530 h 3292445"/>
              <a:gd name="connsiteX266" fmla="*/ 4332492 w 5062605"/>
              <a:gd name="connsiteY266" fmla="*/ 75971 h 3292445"/>
              <a:gd name="connsiteX267" fmla="*/ 4342308 w 5062605"/>
              <a:gd name="connsiteY267" fmla="*/ 85787 h 3292445"/>
              <a:gd name="connsiteX268" fmla="*/ 4342308 w 5062605"/>
              <a:gd name="connsiteY268" fmla="*/ 536770 h 3292445"/>
              <a:gd name="connsiteX269" fmla="*/ 4366985 w 5062605"/>
              <a:gd name="connsiteY269" fmla="*/ 541752 h 3292445"/>
              <a:gd name="connsiteX270" fmla="*/ 4421107 w 5062605"/>
              <a:gd name="connsiteY270" fmla="*/ 623403 h 3292445"/>
              <a:gd name="connsiteX271" fmla="*/ 4421107 w 5062605"/>
              <a:gd name="connsiteY271" fmla="*/ 881423 h 3292445"/>
              <a:gd name="connsiteX272" fmla="*/ 4366985 w 5062605"/>
              <a:gd name="connsiteY272" fmla="*/ 963074 h 3292445"/>
              <a:gd name="connsiteX273" fmla="*/ 4342308 w 5062605"/>
              <a:gd name="connsiteY273" fmla="*/ 968056 h 3292445"/>
              <a:gd name="connsiteX274" fmla="*/ 4342308 w 5062605"/>
              <a:gd name="connsiteY274" fmla="*/ 1449908 h 3292445"/>
              <a:gd name="connsiteX275" fmla="*/ 4332492 w 5062605"/>
              <a:gd name="connsiteY275" fmla="*/ 1459724 h 3292445"/>
              <a:gd name="connsiteX276" fmla="*/ 4322676 w 5062605"/>
              <a:gd name="connsiteY276" fmla="*/ 1449908 h 3292445"/>
              <a:gd name="connsiteX277" fmla="*/ 4322676 w 5062605"/>
              <a:gd name="connsiteY277" fmla="*/ 968056 h 3292445"/>
              <a:gd name="connsiteX278" fmla="*/ 4297999 w 5062605"/>
              <a:gd name="connsiteY278" fmla="*/ 963074 h 3292445"/>
              <a:gd name="connsiteX279" fmla="*/ 4243877 w 5062605"/>
              <a:gd name="connsiteY279" fmla="*/ 881423 h 3292445"/>
              <a:gd name="connsiteX280" fmla="*/ 4243877 w 5062605"/>
              <a:gd name="connsiteY280" fmla="*/ 623403 h 3292445"/>
              <a:gd name="connsiteX281" fmla="*/ 4297999 w 5062605"/>
              <a:gd name="connsiteY281" fmla="*/ 541752 h 3292445"/>
              <a:gd name="connsiteX282" fmla="*/ 4322676 w 5062605"/>
              <a:gd name="connsiteY282" fmla="*/ 536770 h 3292445"/>
              <a:gd name="connsiteX283" fmla="*/ 4322676 w 5062605"/>
              <a:gd name="connsiteY283" fmla="*/ 85787 h 3292445"/>
              <a:gd name="connsiteX284" fmla="*/ 4332492 w 5062605"/>
              <a:gd name="connsiteY284" fmla="*/ 75971 h 3292445"/>
              <a:gd name="connsiteX285" fmla="*/ 4747323 w 5062605"/>
              <a:gd name="connsiteY285" fmla="*/ 75282 h 3292445"/>
              <a:gd name="connsiteX286" fmla="*/ 4757139 w 5062605"/>
              <a:gd name="connsiteY286" fmla="*/ 85098 h 3292445"/>
              <a:gd name="connsiteX287" fmla="*/ 4757139 w 5062605"/>
              <a:gd name="connsiteY287" fmla="*/ 133870 h 3292445"/>
              <a:gd name="connsiteX288" fmla="*/ 4781816 w 5062605"/>
              <a:gd name="connsiteY288" fmla="*/ 138852 h 3292445"/>
              <a:gd name="connsiteX289" fmla="*/ 4835938 w 5062605"/>
              <a:gd name="connsiteY289" fmla="*/ 220503 h 3292445"/>
              <a:gd name="connsiteX290" fmla="*/ 4835938 w 5062605"/>
              <a:gd name="connsiteY290" fmla="*/ 634233 h 3292445"/>
              <a:gd name="connsiteX291" fmla="*/ 4781816 w 5062605"/>
              <a:gd name="connsiteY291" fmla="*/ 715884 h 3292445"/>
              <a:gd name="connsiteX292" fmla="*/ 4757139 w 5062605"/>
              <a:gd name="connsiteY292" fmla="*/ 720866 h 3292445"/>
              <a:gd name="connsiteX293" fmla="*/ 4757139 w 5062605"/>
              <a:gd name="connsiteY293" fmla="*/ 850729 h 3292445"/>
              <a:gd name="connsiteX294" fmla="*/ 4747323 w 5062605"/>
              <a:gd name="connsiteY294" fmla="*/ 860545 h 3292445"/>
              <a:gd name="connsiteX295" fmla="*/ 4737507 w 5062605"/>
              <a:gd name="connsiteY295" fmla="*/ 850729 h 3292445"/>
              <a:gd name="connsiteX296" fmla="*/ 4737507 w 5062605"/>
              <a:gd name="connsiteY296" fmla="*/ 720866 h 3292445"/>
              <a:gd name="connsiteX297" fmla="*/ 4712830 w 5062605"/>
              <a:gd name="connsiteY297" fmla="*/ 715884 h 3292445"/>
              <a:gd name="connsiteX298" fmla="*/ 4658708 w 5062605"/>
              <a:gd name="connsiteY298" fmla="*/ 634233 h 3292445"/>
              <a:gd name="connsiteX299" fmla="*/ 4658708 w 5062605"/>
              <a:gd name="connsiteY299" fmla="*/ 220503 h 3292445"/>
              <a:gd name="connsiteX300" fmla="*/ 4712830 w 5062605"/>
              <a:gd name="connsiteY300" fmla="*/ 138852 h 3292445"/>
              <a:gd name="connsiteX301" fmla="*/ 4737507 w 5062605"/>
              <a:gd name="connsiteY301" fmla="*/ 133870 h 3292445"/>
              <a:gd name="connsiteX302" fmla="*/ 4737507 w 5062605"/>
              <a:gd name="connsiteY302" fmla="*/ 85098 h 3292445"/>
              <a:gd name="connsiteX303" fmla="*/ 4747323 w 5062605"/>
              <a:gd name="connsiteY303" fmla="*/ 75282 h 3292445"/>
              <a:gd name="connsiteX304" fmla="*/ 3905560 w 5062605"/>
              <a:gd name="connsiteY304" fmla="*/ 53233 h 3292445"/>
              <a:gd name="connsiteX305" fmla="*/ 3915376 w 5062605"/>
              <a:gd name="connsiteY305" fmla="*/ 63049 h 3292445"/>
              <a:gd name="connsiteX306" fmla="*/ 3915376 w 5062605"/>
              <a:gd name="connsiteY306" fmla="*/ 489169 h 3292445"/>
              <a:gd name="connsiteX307" fmla="*/ 3940053 w 5062605"/>
              <a:gd name="connsiteY307" fmla="*/ 494151 h 3292445"/>
              <a:gd name="connsiteX308" fmla="*/ 3994175 w 5062605"/>
              <a:gd name="connsiteY308" fmla="*/ 575802 h 3292445"/>
              <a:gd name="connsiteX309" fmla="*/ 3994175 w 5062605"/>
              <a:gd name="connsiteY309" fmla="*/ 839434 h 3292445"/>
              <a:gd name="connsiteX310" fmla="*/ 3940053 w 5062605"/>
              <a:gd name="connsiteY310" fmla="*/ 921085 h 3292445"/>
              <a:gd name="connsiteX311" fmla="*/ 3915376 w 5062605"/>
              <a:gd name="connsiteY311" fmla="*/ 926067 h 3292445"/>
              <a:gd name="connsiteX312" fmla="*/ 3915376 w 5062605"/>
              <a:gd name="connsiteY312" fmla="*/ 1352188 h 3292445"/>
              <a:gd name="connsiteX313" fmla="*/ 3905560 w 5062605"/>
              <a:gd name="connsiteY313" fmla="*/ 1362004 h 3292445"/>
              <a:gd name="connsiteX314" fmla="*/ 3895744 w 5062605"/>
              <a:gd name="connsiteY314" fmla="*/ 1352188 h 3292445"/>
              <a:gd name="connsiteX315" fmla="*/ 3895744 w 5062605"/>
              <a:gd name="connsiteY315" fmla="*/ 926067 h 3292445"/>
              <a:gd name="connsiteX316" fmla="*/ 3871067 w 5062605"/>
              <a:gd name="connsiteY316" fmla="*/ 921085 h 3292445"/>
              <a:gd name="connsiteX317" fmla="*/ 3816945 w 5062605"/>
              <a:gd name="connsiteY317" fmla="*/ 839434 h 3292445"/>
              <a:gd name="connsiteX318" fmla="*/ 3816945 w 5062605"/>
              <a:gd name="connsiteY318" fmla="*/ 575802 h 3292445"/>
              <a:gd name="connsiteX319" fmla="*/ 3871067 w 5062605"/>
              <a:gd name="connsiteY319" fmla="*/ 494151 h 3292445"/>
              <a:gd name="connsiteX320" fmla="*/ 3895744 w 5062605"/>
              <a:gd name="connsiteY320" fmla="*/ 489169 h 3292445"/>
              <a:gd name="connsiteX321" fmla="*/ 3895744 w 5062605"/>
              <a:gd name="connsiteY321" fmla="*/ 63049 h 3292445"/>
              <a:gd name="connsiteX322" fmla="*/ 3905560 w 5062605"/>
              <a:gd name="connsiteY322" fmla="*/ 53233 h 3292445"/>
              <a:gd name="connsiteX323" fmla="*/ 4973990 w 5062605"/>
              <a:gd name="connsiteY323" fmla="*/ 0 h 3292445"/>
              <a:gd name="connsiteX324" fmla="*/ 4983806 w 5062605"/>
              <a:gd name="connsiteY324" fmla="*/ 9816 h 3292445"/>
              <a:gd name="connsiteX325" fmla="*/ 4983806 w 5062605"/>
              <a:gd name="connsiteY325" fmla="*/ 58588 h 3292445"/>
              <a:gd name="connsiteX326" fmla="*/ 5008483 w 5062605"/>
              <a:gd name="connsiteY326" fmla="*/ 63570 h 3292445"/>
              <a:gd name="connsiteX327" fmla="*/ 5062605 w 5062605"/>
              <a:gd name="connsiteY327" fmla="*/ 145221 h 3292445"/>
              <a:gd name="connsiteX328" fmla="*/ 5062605 w 5062605"/>
              <a:gd name="connsiteY328" fmla="*/ 408854 h 3292445"/>
              <a:gd name="connsiteX329" fmla="*/ 5008483 w 5062605"/>
              <a:gd name="connsiteY329" fmla="*/ 490505 h 3292445"/>
              <a:gd name="connsiteX330" fmla="*/ 4983806 w 5062605"/>
              <a:gd name="connsiteY330" fmla="*/ 495487 h 3292445"/>
              <a:gd name="connsiteX331" fmla="*/ 4983806 w 5062605"/>
              <a:gd name="connsiteY331" fmla="*/ 775447 h 3292445"/>
              <a:gd name="connsiteX332" fmla="*/ 4973990 w 5062605"/>
              <a:gd name="connsiteY332" fmla="*/ 785263 h 3292445"/>
              <a:gd name="connsiteX333" fmla="*/ 4964174 w 5062605"/>
              <a:gd name="connsiteY333" fmla="*/ 775447 h 3292445"/>
              <a:gd name="connsiteX334" fmla="*/ 4964174 w 5062605"/>
              <a:gd name="connsiteY334" fmla="*/ 495487 h 3292445"/>
              <a:gd name="connsiteX335" fmla="*/ 4939497 w 5062605"/>
              <a:gd name="connsiteY335" fmla="*/ 490505 h 3292445"/>
              <a:gd name="connsiteX336" fmla="*/ 4885375 w 5062605"/>
              <a:gd name="connsiteY336" fmla="*/ 408854 h 3292445"/>
              <a:gd name="connsiteX337" fmla="*/ 4885375 w 5062605"/>
              <a:gd name="connsiteY337" fmla="*/ 145221 h 3292445"/>
              <a:gd name="connsiteX338" fmla="*/ 4939497 w 5062605"/>
              <a:gd name="connsiteY338" fmla="*/ 63570 h 3292445"/>
              <a:gd name="connsiteX339" fmla="*/ 4964174 w 5062605"/>
              <a:gd name="connsiteY339" fmla="*/ 58588 h 3292445"/>
              <a:gd name="connsiteX340" fmla="*/ 4964174 w 5062605"/>
              <a:gd name="connsiteY340" fmla="*/ 9816 h 3292445"/>
              <a:gd name="connsiteX341" fmla="*/ 4973990 w 5062605"/>
              <a:gd name="connsiteY341" fmla="*/ 0 h 32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062605" h="3292445">
                <a:moveTo>
                  <a:pt x="88615" y="2479156"/>
                </a:moveTo>
                <a:cubicBezTo>
                  <a:pt x="94036" y="2479156"/>
                  <a:pt x="98431" y="2483551"/>
                  <a:pt x="98431" y="2488972"/>
                </a:cubicBezTo>
                <a:lnTo>
                  <a:pt x="98431" y="2537743"/>
                </a:lnTo>
                <a:lnTo>
                  <a:pt x="123108" y="2542725"/>
                </a:lnTo>
                <a:cubicBezTo>
                  <a:pt x="154913" y="2556177"/>
                  <a:pt x="177230" y="2587670"/>
                  <a:pt x="177230" y="2624376"/>
                </a:cubicBezTo>
                <a:lnTo>
                  <a:pt x="177230" y="2888009"/>
                </a:lnTo>
                <a:cubicBezTo>
                  <a:pt x="177230" y="2924715"/>
                  <a:pt x="154913" y="2956208"/>
                  <a:pt x="123108" y="2969660"/>
                </a:cubicBezTo>
                <a:lnTo>
                  <a:pt x="98431" y="2974643"/>
                </a:lnTo>
                <a:lnTo>
                  <a:pt x="98431" y="3254603"/>
                </a:lnTo>
                <a:cubicBezTo>
                  <a:pt x="98431" y="3260024"/>
                  <a:pt x="94036" y="3264419"/>
                  <a:pt x="88615" y="3264419"/>
                </a:cubicBezTo>
                <a:cubicBezTo>
                  <a:pt x="83194" y="3264419"/>
                  <a:pt x="78799" y="3260024"/>
                  <a:pt x="78799" y="3254603"/>
                </a:cubicBezTo>
                <a:lnTo>
                  <a:pt x="78799" y="2974643"/>
                </a:lnTo>
                <a:lnTo>
                  <a:pt x="54122" y="2969660"/>
                </a:lnTo>
                <a:cubicBezTo>
                  <a:pt x="22316" y="2956208"/>
                  <a:pt x="0" y="2924715"/>
                  <a:pt x="0" y="2888009"/>
                </a:cubicBezTo>
                <a:lnTo>
                  <a:pt x="0" y="2624376"/>
                </a:lnTo>
                <a:cubicBezTo>
                  <a:pt x="0" y="2587670"/>
                  <a:pt x="22316" y="2556177"/>
                  <a:pt x="54122" y="2542725"/>
                </a:cubicBezTo>
                <a:lnTo>
                  <a:pt x="78799" y="2537743"/>
                </a:lnTo>
                <a:lnTo>
                  <a:pt x="78799" y="2488972"/>
                </a:lnTo>
                <a:cubicBezTo>
                  <a:pt x="78799" y="2483551"/>
                  <a:pt x="83194" y="2479156"/>
                  <a:pt x="88615" y="2479156"/>
                </a:cubicBezTo>
                <a:close/>
                <a:moveTo>
                  <a:pt x="1346625" y="2407874"/>
                </a:moveTo>
                <a:cubicBezTo>
                  <a:pt x="1352046" y="2407874"/>
                  <a:pt x="1356441" y="2412269"/>
                  <a:pt x="1356441" y="2417690"/>
                </a:cubicBezTo>
                <a:lnTo>
                  <a:pt x="1356441" y="2582057"/>
                </a:lnTo>
                <a:lnTo>
                  <a:pt x="1381118" y="2587039"/>
                </a:lnTo>
                <a:cubicBezTo>
                  <a:pt x="1412923" y="2600491"/>
                  <a:pt x="1435240" y="2631984"/>
                  <a:pt x="1435240" y="2668690"/>
                </a:cubicBezTo>
                <a:lnTo>
                  <a:pt x="1435240" y="2932322"/>
                </a:lnTo>
                <a:cubicBezTo>
                  <a:pt x="1435240" y="2969028"/>
                  <a:pt x="1412923" y="3000521"/>
                  <a:pt x="1381118" y="3013974"/>
                </a:cubicBezTo>
                <a:lnTo>
                  <a:pt x="1356441" y="3018956"/>
                </a:lnTo>
                <a:lnTo>
                  <a:pt x="1356441" y="3183321"/>
                </a:lnTo>
                <a:cubicBezTo>
                  <a:pt x="1356441" y="3188742"/>
                  <a:pt x="1352046" y="3193137"/>
                  <a:pt x="1346625" y="3193137"/>
                </a:cubicBezTo>
                <a:cubicBezTo>
                  <a:pt x="1341204" y="3193137"/>
                  <a:pt x="1336809" y="3188742"/>
                  <a:pt x="1336809" y="3183321"/>
                </a:cubicBezTo>
                <a:lnTo>
                  <a:pt x="1336809" y="3018956"/>
                </a:lnTo>
                <a:lnTo>
                  <a:pt x="1312132" y="3013974"/>
                </a:lnTo>
                <a:cubicBezTo>
                  <a:pt x="1280326" y="3000521"/>
                  <a:pt x="1258010" y="2969028"/>
                  <a:pt x="1258010" y="2932322"/>
                </a:cubicBezTo>
                <a:lnTo>
                  <a:pt x="1258010" y="2668690"/>
                </a:lnTo>
                <a:cubicBezTo>
                  <a:pt x="1258010" y="2631984"/>
                  <a:pt x="1280326" y="2600491"/>
                  <a:pt x="1312132" y="2587039"/>
                </a:cubicBezTo>
                <a:lnTo>
                  <a:pt x="1336809" y="2582057"/>
                </a:lnTo>
                <a:lnTo>
                  <a:pt x="1336809" y="2417690"/>
                </a:lnTo>
                <a:cubicBezTo>
                  <a:pt x="1336809" y="2412269"/>
                  <a:pt x="1341204" y="2407874"/>
                  <a:pt x="1346625" y="2407874"/>
                </a:cubicBezTo>
                <a:close/>
                <a:moveTo>
                  <a:pt x="290638" y="2240460"/>
                </a:moveTo>
                <a:cubicBezTo>
                  <a:pt x="296059" y="2240460"/>
                  <a:pt x="300454" y="2244855"/>
                  <a:pt x="300454" y="2250276"/>
                </a:cubicBezTo>
                <a:lnTo>
                  <a:pt x="300454" y="2414643"/>
                </a:lnTo>
                <a:lnTo>
                  <a:pt x="325131" y="2419625"/>
                </a:lnTo>
                <a:cubicBezTo>
                  <a:pt x="356936" y="2433077"/>
                  <a:pt x="379253" y="2464570"/>
                  <a:pt x="379253" y="2501276"/>
                </a:cubicBezTo>
                <a:lnTo>
                  <a:pt x="379253" y="2764909"/>
                </a:lnTo>
                <a:cubicBezTo>
                  <a:pt x="379253" y="2801615"/>
                  <a:pt x="356936" y="2833108"/>
                  <a:pt x="325131" y="2846560"/>
                </a:cubicBezTo>
                <a:lnTo>
                  <a:pt x="300454" y="2851542"/>
                </a:lnTo>
                <a:lnTo>
                  <a:pt x="300454" y="3015907"/>
                </a:lnTo>
                <a:cubicBezTo>
                  <a:pt x="300454" y="3021328"/>
                  <a:pt x="296059" y="3025723"/>
                  <a:pt x="290638" y="3025723"/>
                </a:cubicBezTo>
                <a:cubicBezTo>
                  <a:pt x="285217" y="3025723"/>
                  <a:pt x="280822" y="3021328"/>
                  <a:pt x="280822" y="3015907"/>
                </a:cubicBezTo>
                <a:lnTo>
                  <a:pt x="280822" y="2851542"/>
                </a:lnTo>
                <a:lnTo>
                  <a:pt x="256145" y="2846560"/>
                </a:lnTo>
                <a:cubicBezTo>
                  <a:pt x="224339" y="2833108"/>
                  <a:pt x="202023" y="2801615"/>
                  <a:pt x="202023" y="2764909"/>
                </a:cubicBezTo>
                <a:lnTo>
                  <a:pt x="202023" y="2501276"/>
                </a:lnTo>
                <a:cubicBezTo>
                  <a:pt x="202023" y="2464570"/>
                  <a:pt x="224339" y="2433077"/>
                  <a:pt x="256145" y="2419625"/>
                </a:cubicBezTo>
                <a:lnTo>
                  <a:pt x="280822" y="2414643"/>
                </a:lnTo>
                <a:lnTo>
                  <a:pt x="280822" y="2250276"/>
                </a:lnTo>
                <a:cubicBezTo>
                  <a:pt x="280822" y="2244855"/>
                  <a:pt x="285217" y="2240460"/>
                  <a:pt x="290638" y="2240460"/>
                </a:cubicBezTo>
                <a:close/>
                <a:moveTo>
                  <a:pt x="1769409" y="2178932"/>
                </a:moveTo>
                <a:cubicBezTo>
                  <a:pt x="1774830" y="2178932"/>
                  <a:pt x="1779225" y="2183327"/>
                  <a:pt x="1779225" y="2188748"/>
                </a:cubicBezTo>
                <a:lnTo>
                  <a:pt x="1779225" y="2237519"/>
                </a:lnTo>
                <a:lnTo>
                  <a:pt x="1803902" y="2242501"/>
                </a:lnTo>
                <a:cubicBezTo>
                  <a:pt x="1835707" y="2255953"/>
                  <a:pt x="1858024" y="2287446"/>
                  <a:pt x="1858024" y="2324152"/>
                </a:cubicBezTo>
                <a:lnTo>
                  <a:pt x="1858024" y="2679454"/>
                </a:lnTo>
                <a:cubicBezTo>
                  <a:pt x="1858024" y="2716160"/>
                  <a:pt x="1835707" y="2747653"/>
                  <a:pt x="1803902" y="2761105"/>
                </a:cubicBezTo>
                <a:lnTo>
                  <a:pt x="1779225" y="2766087"/>
                </a:lnTo>
                <a:lnTo>
                  <a:pt x="1779225" y="2954379"/>
                </a:lnTo>
                <a:cubicBezTo>
                  <a:pt x="1779225" y="2959800"/>
                  <a:pt x="1774830" y="2964195"/>
                  <a:pt x="1769409" y="2964195"/>
                </a:cubicBezTo>
                <a:cubicBezTo>
                  <a:pt x="1763988" y="2964195"/>
                  <a:pt x="1759593" y="2959800"/>
                  <a:pt x="1759593" y="2954379"/>
                </a:cubicBezTo>
                <a:lnTo>
                  <a:pt x="1759593" y="2766087"/>
                </a:lnTo>
                <a:lnTo>
                  <a:pt x="1734916" y="2761105"/>
                </a:lnTo>
                <a:cubicBezTo>
                  <a:pt x="1703110" y="2747653"/>
                  <a:pt x="1680794" y="2716160"/>
                  <a:pt x="1680794" y="2679454"/>
                </a:cubicBezTo>
                <a:lnTo>
                  <a:pt x="1680794" y="2324152"/>
                </a:lnTo>
                <a:cubicBezTo>
                  <a:pt x="1680794" y="2287446"/>
                  <a:pt x="1703110" y="2255953"/>
                  <a:pt x="1734916" y="2242501"/>
                </a:cubicBezTo>
                <a:lnTo>
                  <a:pt x="1759593" y="2237519"/>
                </a:lnTo>
                <a:lnTo>
                  <a:pt x="1759593" y="2188748"/>
                </a:lnTo>
                <a:cubicBezTo>
                  <a:pt x="1759593" y="2183327"/>
                  <a:pt x="1763988" y="2178932"/>
                  <a:pt x="1769409" y="2178932"/>
                </a:cubicBezTo>
                <a:close/>
                <a:moveTo>
                  <a:pt x="1128304" y="1983674"/>
                </a:moveTo>
                <a:cubicBezTo>
                  <a:pt x="1133725" y="1983674"/>
                  <a:pt x="1138120" y="1988069"/>
                  <a:pt x="1138120" y="1993490"/>
                </a:cubicBezTo>
                <a:lnTo>
                  <a:pt x="1138120" y="2159159"/>
                </a:lnTo>
                <a:lnTo>
                  <a:pt x="1171295" y="2165857"/>
                </a:lnTo>
                <a:cubicBezTo>
                  <a:pt x="1203100" y="2179309"/>
                  <a:pt x="1225417" y="2210802"/>
                  <a:pt x="1225417" y="2247508"/>
                </a:cubicBezTo>
                <a:lnTo>
                  <a:pt x="1225417" y="2826481"/>
                </a:lnTo>
                <a:cubicBezTo>
                  <a:pt x="1225417" y="2863187"/>
                  <a:pt x="1203100" y="2894680"/>
                  <a:pt x="1171295" y="2908132"/>
                </a:cubicBezTo>
                <a:lnTo>
                  <a:pt x="1138120" y="2914830"/>
                </a:lnTo>
                <a:lnTo>
                  <a:pt x="1138120" y="3282629"/>
                </a:lnTo>
                <a:cubicBezTo>
                  <a:pt x="1138120" y="3288050"/>
                  <a:pt x="1133725" y="3292445"/>
                  <a:pt x="1128304" y="3292445"/>
                </a:cubicBezTo>
                <a:cubicBezTo>
                  <a:pt x="1122883" y="3292445"/>
                  <a:pt x="1118488" y="3288050"/>
                  <a:pt x="1118488" y="3282629"/>
                </a:cubicBezTo>
                <a:lnTo>
                  <a:pt x="1118488" y="2911399"/>
                </a:lnTo>
                <a:lnTo>
                  <a:pt x="1102309" y="2908132"/>
                </a:lnTo>
                <a:cubicBezTo>
                  <a:pt x="1070503" y="2894680"/>
                  <a:pt x="1048187" y="2863187"/>
                  <a:pt x="1048187" y="2826481"/>
                </a:cubicBezTo>
                <a:lnTo>
                  <a:pt x="1048187" y="2247508"/>
                </a:lnTo>
                <a:cubicBezTo>
                  <a:pt x="1048187" y="2210802"/>
                  <a:pt x="1070503" y="2179309"/>
                  <a:pt x="1102309" y="2165857"/>
                </a:cubicBezTo>
                <a:lnTo>
                  <a:pt x="1118488" y="2162590"/>
                </a:lnTo>
                <a:lnTo>
                  <a:pt x="1118488" y="1993490"/>
                </a:lnTo>
                <a:cubicBezTo>
                  <a:pt x="1118488" y="1988069"/>
                  <a:pt x="1122883" y="1983674"/>
                  <a:pt x="1128304" y="1983674"/>
                </a:cubicBezTo>
                <a:close/>
                <a:moveTo>
                  <a:pt x="909984" y="1982807"/>
                </a:moveTo>
                <a:cubicBezTo>
                  <a:pt x="915405" y="1982807"/>
                  <a:pt x="919800" y="1987202"/>
                  <a:pt x="919800" y="1992623"/>
                </a:cubicBezTo>
                <a:lnTo>
                  <a:pt x="919800" y="2156990"/>
                </a:lnTo>
                <a:lnTo>
                  <a:pt x="944477" y="2161972"/>
                </a:lnTo>
                <a:cubicBezTo>
                  <a:pt x="976282" y="2175424"/>
                  <a:pt x="998599" y="2206917"/>
                  <a:pt x="998599" y="2243623"/>
                </a:cubicBezTo>
                <a:lnTo>
                  <a:pt x="998599" y="2507255"/>
                </a:lnTo>
                <a:cubicBezTo>
                  <a:pt x="998599" y="2543961"/>
                  <a:pt x="976282" y="2575454"/>
                  <a:pt x="944477" y="2588906"/>
                </a:cubicBezTo>
                <a:lnTo>
                  <a:pt x="919800" y="2593888"/>
                </a:lnTo>
                <a:lnTo>
                  <a:pt x="919800" y="2758254"/>
                </a:lnTo>
                <a:cubicBezTo>
                  <a:pt x="919800" y="2763675"/>
                  <a:pt x="915405" y="2768070"/>
                  <a:pt x="909984" y="2768070"/>
                </a:cubicBezTo>
                <a:cubicBezTo>
                  <a:pt x="904563" y="2768070"/>
                  <a:pt x="900168" y="2763675"/>
                  <a:pt x="900168" y="2758254"/>
                </a:cubicBezTo>
                <a:lnTo>
                  <a:pt x="900168" y="2593888"/>
                </a:lnTo>
                <a:lnTo>
                  <a:pt x="875491" y="2588906"/>
                </a:lnTo>
                <a:cubicBezTo>
                  <a:pt x="843685" y="2575454"/>
                  <a:pt x="821369" y="2543961"/>
                  <a:pt x="821369" y="2507255"/>
                </a:cubicBezTo>
                <a:lnTo>
                  <a:pt x="821369" y="2243623"/>
                </a:lnTo>
                <a:cubicBezTo>
                  <a:pt x="821369" y="2206917"/>
                  <a:pt x="843685" y="2175424"/>
                  <a:pt x="875491" y="2161972"/>
                </a:cubicBezTo>
                <a:lnTo>
                  <a:pt x="900168" y="2156990"/>
                </a:lnTo>
                <a:lnTo>
                  <a:pt x="900168" y="1992623"/>
                </a:lnTo>
                <a:cubicBezTo>
                  <a:pt x="900168" y="1987202"/>
                  <a:pt x="904563" y="1982807"/>
                  <a:pt x="909984" y="1982807"/>
                </a:cubicBezTo>
                <a:close/>
                <a:moveTo>
                  <a:pt x="497087" y="1926567"/>
                </a:moveTo>
                <a:cubicBezTo>
                  <a:pt x="502508" y="1926567"/>
                  <a:pt x="506903" y="1930962"/>
                  <a:pt x="506903" y="1936383"/>
                </a:cubicBezTo>
                <a:lnTo>
                  <a:pt x="506903" y="2362503"/>
                </a:lnTo>
                <a:lnTo>
                  <a:pt x="531580" y="2367485"/>
                </a:lnTo>
                <a:cubicBezTo>
                  <a:pt x="563385" y="2380937"/>
                  <a:pt x="585702" y="2412430"/>
                  <a:pt x="585702" y="2449136"/>
                </a:cubicBezTo>
                <a:lnTo>
                  <a:pt x="585702" y="2815710"/>
                </a:lnTo>
                <a:cubicBezTo>
                  <a:pt x="585702" y="2852416"/>
                  <a:pt x="563385" y="2883909"/>
                  <a:pt x="531580" y="2897361"/>
                </a:cubicBezTo>
                <a:lnTo>
                  <a:pt x="506903" y="2902343"/>
                </a:lnTo>
                <a:lnTo>
                  <a:pt x="506903" y="3225522"/>
                </a:lnTo>
                <a:cubicBezTo>
                  <a:pt x="506903" y="3230943"/>
                  <a:pt x="502508" y="3235338"/>
                  <a:pt x="497087" y="3235338"/>
                </a:cubicBezTo>
                <a:cubicBezTo>
                  <a:pt x="491666" y="3235338"/>
                  <a:pt x="487271" y="3230943"/>
                  <a:pt x="487271" y="3225522"/>
                </a:cubicBezTo>
                <a:lnTo>
                  <a:pt x="487271" y="2902343"/>
                </a:lnTo>
                <a:lnTo>
                  <a:pt x="462594" y="2897361"/>
                </a:lnTo>
                <a:cubicBezTo>
                  <a:pt x="430788" y="2883909"/>
                  <a:pt x="408472" y="2852416"/>
                  <a:pt x="408472" y="2815710"/>
                </a:cubicBezTo>
                <a:lnTo>
                  <a:pt x="408472" y="2449136"/>
                </a:lnTo>
                <a:cubicBezTo>
                  <a:pt x="408472" y="2412430"/>
                  <a:pt x="430788" y="2380937"/>
                  <a:pt x="462594" y="2367485"/>
                </a:cubicBezTo>
                <a:lnTo>
                  <a:pt x="487271" y="2362503"/>
                </a:lnTo>
                <a:lnTo>
                  <a:pt x="487271" y="1936383"/>
                </a:lnTo>
                <a:cubicBezTo>
                  <a:pt x="487271" y="1930962"/>
                  <a:pt x="491666" y="1926567"/>
                  <a:pt x="497087" y="1926567"/>
                </a:cubicBezTo>
                <a:close/>
                <a:moveTo>
                  <a:pt x="2606562" y="1886068"/>
                </a:moveTo>
                <a:cubicBezTo>
                  <a:pt x="2611983" y="1886068"/>
                  <a:pt x="2616378" y="1890463"/>
                  <a:pt x="2616378" y="1895884"/>
                </a:cubicBezTo>
                <a:lnTo>
                  <a:pt x="2616378" y="2322005"/>
                </a:lnTo>
                <a:lnTo>
                  <a:pt x="2641055" y="2326987"/>
                </a:lnTo>
                <a:cubicBezTo>
                  <a:pt x="2672860" y="2340439"/>
                  <a:pt x="2695177" y="2371932"/>
                  <a:pt x="2695177" y="2408638"/>
                </a:cubicBezTo>
                <a:lnTo>
                  <a:pt x="2695177" y="2491460"/>
                </a:lnTo>
                <a:cubicBezTo>
                  <a:pt x="2695177" y="2528166"/>
                  <a:pt x="2672860" y="2559659"/>
                  <a:pt x="2641055" y="2573111"/>
                </a:cubicBezTo>
                <a:lnTo>
                  <a:pt x="2616378" y="2578093"/>
                </a:lnTo>
                <a:lnTo>
                  <a:pt x="2616378" y="3185023"/>
                </a:lnTo>
                <a:cubicBezTo>
                  <a:pt x="2616378" y="3190444"/>
                  <a:pt x="2611983" y="3194839"/>
                  <a:pt x="2606562" y="3194839"/>
                </a:cubicBezTo>
                <a:cubicBezTo>
                  <a:pt x="2601141" y="3194839"/>
                  <a:pt x="2596746" y="3190444"/>
                  <a:pt x="2596746" y="3185023"/>
                </a:cubicBezTo>
                <a:lnTo>
                  <a:pt x="2596746" y="2578093"/>
                </a:lnTo>
                <a:lnTo>
                  <a:pt x="2572069" y="2573111"/>
                </a:lnTo>
                <a:cubicBezTo>
                  <a:pt x="2540264" y="2559659"/>
                  <a:pt x="2517947" y="2528166"/>
                  <a:pt x="2517947" y="2491460"/>
                </a:cubicBezTo>
                <a:lnTo>
                  <a:pt x="2517947" y="2408638"/>
                </a:lnTo>
                <a:cubicBezTo>
                  <a:pt x="2517947" y="2371932"/>
                  <a:pt x="2540264" y="2340439"/>
                  <a:pt x="2572069" y="2326987"/>
                </a:cubicBezTo>
                <a:lnTo>
                  <a:pt x="2596746" y="2322005"/>
                </a:lnTo>
                <a:lnTo>
                  <a:pt x="2596746" y="1895884"/>
                </a:lnTo>
                <a:cubicBezTo>
                  <a:pt x="2596746" y="1890463"/>
                  <a:pt x="2601141" y="1886068"/>
                  <a:pt x="2606562" y="1886068"/>
                </a:cubicBezTo>
                <a:close/>
                <a:moveTo>
                  <a:pt x="2840476" y="1806142"/>
                </a:moveTo>
                <a:cubicBezTo>
                  <a:pt x="2845897" y="1806142"/>
                  <a:pt x="2850292" y="1810537"/>
                  <a:pt x="2850292" y="1815958"/>
                </a:cubicBezTo>
                <a:lnTo>
                  <a:pt x="2850292" y="1980325"/>
                </a:lnTo>
                <a:lnTo>
                  <a:pt x="2874969" y="1985307"/>
                </a:lnTo>
                <a:cubicBezTo>
                  <a:pt x="2906774" y="1998759"/>
                  <a:pt x="2929091" y="2030252"/>
                  <a:pt x="2929091" y="2066958"/>
                </a:cubicBezTo>
                <a:lnTo>
                  <a:pt x="2929091" y="2173279"/>
                </a:lnTo>
                <a:cubicBezTo>
                  <a:pt x="2929091" y="2209985"/>
                  <a:pt x="2906774" y="2241478"/>
                  <a:pt x="2874969" y="2254930"/>
                </a:cubicBezTo>
                <a:lnTo>
                  <a:pt x="2850292" y="2259912"/>
                </a:lnTo>
                <a:lnTo>
                  <a:pt x="2850292" y="2581589"/>
                </a:lnTo>
                <a:cubicBezTo>
                  <a:pt x="2850292" y="2587010"/>
                  <a:pt x="2845897" y="2591405"/>
                  <a:pt x="2840476" y="2591405"/>
                </a:cubicBezTo>
                <a:cubicBezTo>
                  <a:pt x="2835055" y="2591405"/>
                  <a:pt x="2830660" y="2587010"/>
                  <a:pt x="2830660" y="2581589"/>
                </a:cubicBezTo>
                <a:lnTo>
                  <a:pt x="2830660" y="2259912"/>
                </a:lnTo>
                <a:lnTo>
                  <a:pt x="2805983" y="2254930"/>
                </a:lnTo>
                <a:cubicBezTo>
                  <a:pt x="2774178" y="2241478"/>
                  <a:pt x="2751861" y="2209985"/>
                  <a:pt x="2751861" y="2173279"/>
                </a:cubicBezTo>
                <a:lnTo>
                  <a:pt x="2751861" y="2066958"/>
                </a:lnTo>
                <a:cubicBezTo>
                  <a:pt x="2751861" y="2030252"/>
                  <a:pt x="2774178" y="1998759"/>
                  <a:pt x="2805983" y="1985307"/>
                </a:cubicBezTo>
                <a:lnTo>
                  <a:pt x="2830660" y="1980325"/>
                </a:lnTo>
                <a:lnTo>
                  <a:pt x="2830660" y="1815958"/>
                </a:lnTo>
                <a:cubicBezTo>
                  <a:pt x="2830660" y="1810537"/>
                  <a:pt x="2835055" y="1806142"/>
                  <a:pt x="2840476" y="1806142"/>
                </a:cubicBezTo>
                <a:close/>
                <a:moveTo>
                  <a:pt x="1992724" y="1794812"/>
                </a:moveTo>
                <a:cubicBezTo>
                  <a:pt x="1998145" y="1794812"/>
                  <a:pt x="2002540" y="1799207"/>
                  <a:pt x="2002540" y="1804628"/>
                </a:cubicBezTo>
                <a:lnTo>
                  <a:pt x="2002540" y="1853399"/>
                </a:lnTo>
                <a:lnTo>
                  <a:pt x="2027217" y="1858381"/>
                </a:lnTo>
                <a:cubicBezTo>
                  <a:pt x="2059022" y="1871833"/>
                  <a:pt x="2081339" y="1903326"/>
                  <a:pt x="2081339" y="1940032"/>
                </a:cubicBezTo>
                <a:lnTo>
                  <a:pt x="2081339" y="2324137"/>
                </a:lnTo>
                <a:cubicBezTo>
                  <a:pt x="2081339" y="2360843"/>
                  <a:pt x="2059022" y="2392336"/>
                  <a:pt x="2027217" y="2405788"/>
                </a:cubicBezTo>
                <a:lnTo>
                  <a:pt x="2002540" y="2410770"/>
                </a:lnTo>
                <a:lnTo>
                  <a:pt x="2002540" y="2570259"/>
                </a:lnTo>
                <a:cubicBezTo>
                  <a:pt x="2002540" y="2575680"/>
                  <a:pt x="1998145" y="2580075"/>
                  <a:pt x="1992724" y="2580075"/>
                </a:cubicBezTo>
                <a:cubicBezTo>
                  <a:pt x="1987303" y="2580075"/>
                  <a:pt x="1982908" y="2575680"/>
                  <a:pt x="1982908" y="2570259"/>
                </a:cubicBezTo>
                <a:lnTo>
                  <a:pt x="1982908" y="2410770"/>
                </a:lnTo>
                <a:lnTo>
                  <a:pt x="1958231" y="2405788"/>
                </a:lnTo>
                <a:cubicBezTo>
                  <a:pt x="1926425" y="2392336"/>
                  <a:pt x="1904109" y="2360843"/>
                  <a:pt x="1904109" y="2324137"/>
                </a:cubicBezTo>
                <a:lnTo>
                  <a:pt x="1904109" y="1940032"/>
                </a:lnTo>
                <a:cubicBezTo>
                  <a:pt x="1904109" y="1903326"/>
                  <a:pt x="1926425" y="1871833"/>
                  <a:pt x="1958231" y="1858381"/>
                </a:cubicBezTo>
                <a:lnTo>
                  <a:pt x="1982908" y="1853399"/>
                </a:lnTo>
                <a:lnTo>
                  <a:pt x="1982908" y="1804628"/>
                </a:lnTo>
                <a:cubicBezTo>
                  <a:pt x="1982908" y="1799207"/>
                  <a:pt x="1987303" y="1794812"/>
                  <a:pt x="1992724" y="1794812"/>
                </a:cubicBezTo>
                <a:close/>
                <a:moveTo>
                  <a:pt x="2403979" y="1390802"/>
                </a:moveTo>
                <a:cubicBezTo>
                  <a:pt x="2409400" y="1390802"/>
                  <a:pt x="2413795" y="1395197"/>
                  <a:pt x="2413795" y="1400618"/>
                </a:cubicBezTo>
                <a:lnTo>
                  <a:pt x="2413795" y="1851600"/>
                </a:lnTo>
                <a:lnTo>
                  <a:pt x="2438472" y="1856582"/>
                </a:lnTo>
                <a:cubicBezTo>
                  <a:pt x="2470277" y="1870034"/>
                  <a:pt x="2492594" y="1901527"/>
                  <a:pt x="2492594" y="1938233"/>
                </a:cubicBezTo>
                <a:lnTo>
                  <a:pt x="2492594" y="2495078"/>
                </a:lnTo>
                <a:cubicBezTo>
                  <a:pt x="2492594" y="2531784"/>
                  <a:pt x="2470277" y="2563277"/>
                  <a:pt x="2438472" y="2576729"/>
                </a:cubicBezTo>
                <a:lnTo>
                  <a:pt x="2413795" y="2581711"/>
                </a:lnTo>
                <a:lnTo>
                  <a:pt x="2413795" y="2764739"/>
                </a:lnTo>
                <a:cubicBezTo>
                  <a:pt x="2413795" y="2770160"/>
                  <a:pt x="2409400" y="2774555"/>
                  <a:pt x="2403979" y="2774555"/>
                </a:cubicBezTo>
                <a:cubicBezTo>
                  <a:pt x="2398558" y="2774555"/>
                  <a:pt x="2394163" y="2770160"/>
                  <a:pt x="2394163" y="2764739"/>
                </a:cubicBezTo>
                <a:lnTo>
                  <a:pt x="2394163" y="2581711"/>
                </a:lnTo>
                <a:lnTo>
                  <a:pt x="2369486" y="2576729"/>
                </a:lnTo>
                <a:cubicBezTo>
                  <a:pt x="2337681" y="2563277"/>
                  <a:pt x="2315364" y="2531784"/>
                  <a:pt x="2315364" y="2495078"/>
                </a:cubicBezTo>
                <a:lnTo>
                  <a:pt x="2315364" y="1938233"/>
                </a:lnTo>
                <a:cubicBezTo>
                  <a:pt x="2315364" y="1901527"/>
                  <a:pt x="2337681" y="1870034"/>
                  <a:pt x="2369486" y="1856582"/>
                </a:cubicBezTo>
                <a:lnTo>
                  <a:pt x="2394163" y="1851600"/>
                </a:lnTo>
                <a:lnTo>
                  <a:pt x="2394163" y="1400618"/>
                </a:lnTo>
                <a:cubicBezTo>
                  <a:pt x="2394163" y="1395197"/>
                  <a:pt x="2398558" y="1390802"/>
                  <a:pt x="2403979" y="1390802"/>
                </a:cubicBezTo>
                <a:close/>
                <a:moveTo>
                  <a:pt x="3254626" y="660517"/>
                </a:moveTo>
                <a:cubicBezTo>
                  <a:pt x="3260047" y="660517"/>
                  <a:pt x="3264442" y="664912"/>
                  <a:pt x="3264442" y="670333"/>
                </a:cubicBezTo>
                <a:lnTo>
                  <a:pt x="3264442" y="834700"/>
                </a:lnTo>
                <a:lnTo>
                  <a:pt x="3289119" y="839682"/>
                </a:lnTo>
                <a:cubicBezTo>
                  <a:pt x="3320924" y="853134"/>
                  <a:pt x="3343241" y="884627"/>
                  <a:pt x="3343241" y="921333"/>
                </a:cubicBezTo>
                <a:lnTo>
                  <a:pt x="3343241" y="1022759"/>
                </a:lnTo>
                <a:cubicBezTo>
                  <a:pt x="3343241" y="1059465"/>
                  <a:pt x="3320924" y="1090958"/>
                  <a:pt x="3289119" y="1104410"/>
                </a:cubicBezTo>
                <a:lnTo>
                  <a:pt x="3264442" y="1109392"/>
                </a:lnTo>
                <a:lnTo>
                  <a:pt x="3264442" y="1435964"/>
                </a:lnTo>
                <a:cubicBezTo>
                  <a:pt x="3264442" y="1441385"/>
                  <a:pt x="3260047" y="1445780"/>
                  <a:pt x="3254626" y="1445780"/>
                </a:cubicBezTo>
                <a:cubicBezTo>
                  <a:pt x="3249205" y="1445780"/>
                  <a:pt x="3244810" y="1441385"/>
                  <a:pt x="3244810" y="1435964"/>
                </a:cubicBezTo>
                <a:lnTo>
                  <a:pt x="3244810" y="1109392"/>
                </a:lnTo>
                <a:lnTo>
                  <a:pt x="3220133" y="1104410"/>
                </a:lnTo>
                <a:cubicBezTo>
                  <a:pt x="3188328" y="1090958"/>
                  <a:pt x="3166011" y="1059465"/>
                  <a:pt x="3166011" y="1022759"/>
                </a:cubicBezTo>
                <a:lnTo>
                  <a:pt x="3166011" y="921333"/>
                </a:lnTo>
                <a:cubicBezTo>
                  <a:pt x="3166011" y="884627"/>
                  <a:pt x="3188328" y="853134"/>
                  <a:pt x="3220133" y="839682"/>
                </a:cubicBezTo>
                <a:lnTo>
                  <a:pt x="3244810" y="834700"/>
                </a:lnTo>
                <a:lnTo>
                  <a:pt x="3244810" y="670333"/>
                </a:lnTo>
                <a:cubicBezTo>
                  <a:pt x="3244810" y="664912"/>
                  <a:pt x="3249205" y="660517"/>
                  <a:pt x="3254626" y="660517"/>
                </a:cubicBezTo>
                <a:close/>
                <a:moveTo>
                  <a:pt x="3458276" y="571537"/>
                </a:moveTo>
                <a:cubicBezTo>
                  <a:pt x="3463697" y="571537"/>
                  <a:pt x="3468092" y="575932"/>
                  <a:pt x="3468092" y="581353"/>
                </a:cubicBezTo>
                <a:lnTo>
                  <a:pt x="3468092" y="1007473"/>
                </a:lnTo>
                <a:lnTo>
                  <a:pt x="3492769" y="1012455"/>
                </a:lnTo>
                <a:cubicBezTo>
                  <a:pt x="3524574" y="1025907"/>
                  <a:pt x="3546891" y="1057400"/>
                  <a:pt x="3546891" y="1094106"/>
                </a:cubicBezTo>
                <a:lnTo>
                  <a:pt x="3546891" y="1357738"/>
                </a:lnTo>
                <a:cubicBezTo>
                  <a:pt x="3546891" y="1394444"/>
                  <a:pt x="3524574" y="1425937"/>
                  <a:pt x="3492769" y="1439389"/>
                </a:cubicBezTo>
                <a:lnTo>
                  <a:pt x="3468092" y="1444371"/>
                </a:lnTo>
                <a:lnTo>
                  <a:pt x="3468092" y="1870492"/>
                </a:lnTo>
                <a:cubicBezTo>
                  <a:pt x="3468092" y="1875913"/>
                  <a:pt x="3463697" y="1880308"/>
                  <a:pt x="3458276" y="1880308"/>
                </a:cubicBezTo>
                <a:cubicBezTo>
                  <a:pt x="3452855" y="1880308"/>
                  <a:pt x="3448460" y="1875913"/>
                  <a:pt x="3448460" y="1870492"/>
                </a:cubicBezTo>
                <a:lnTo>
                  <a:pt x="3448460" y="1444371"/>
                </a:lnTo>
                <a:lnTo>
                  <a:pt x="3423783" y="1439389"/>
                </a:lnTo>
                <a:cubicBezTo>
                  <a:pt x="3391978" y="1425937"/>
                  <a:pt x="3369661" y="1394444"/>
                  <a:pt x="3369661" y="1357738"/>
                </a:cubicBezTo>
                <a:lnTo>
                  <a:pt x="3369661" y="1094106"/>
                </a:lnTo>
                <a:cubicBezTo>
                  <a:pt x="3369661" y="1057400"/>
                  <a:pt x="3391978" y="1025907"/>
                  <a:pt x="3423783" y="1012455"/>
                </a:cubicBezTo>
                <a:lnTo>
                  <a:pt x="3448460" y="1007473"/>
                </a:lnTo>
                <a:lnTo>
                  <a:pt x="3448460" y="581353"/>
                </a:lnTo>
                <a:cubicBezTo>
                  <a:pt x="3448460" y="575932"/>
                  <a:pt x="3452855" y="571537"/>
                  <a:pt x="3458276" y="571537"/>
                </a:cubicBezTo>
                <a:close/>
                <a:moveTo>
                  <a:pt x="4109645" y="336530"/>
                </a:moveTo>
                <a:cubicBezTo>
                  <a:pt x="4115066" y="336530"/>
                  <a:pt x="4119461" y="340925"/>
                  <a:pt x="4119461" y="346346"/>
                </a:cubicBezTo>
                <a:lnTo>
                  <a:pt x="4119461" y="395117"/>
                </a:lnTo>
                <a:lnTo>
                  <a:pt x="4144138" y="400099"/>
                </a:lnTo>
                <a:cubicBezTo>
                  <a:pt x="4175943" y="413551"/>
                  <a:pt x="4198260" y="445044"/>
                  <a:pt x="4198260" y="481750"/>
                </a:cubicBezTo>
                <a:lnTo>
                  <a:pt x="4198260" y="745382"/>
                </a:lnTo>
                <a:cubicBezTo>
                  <a:pt x="4198260" y="782088"/>
                  <a:pt x="4175943" y="813581"/>
                  <a:pt x="4144138" y="827033"/>
                </a:cubicBezTo>
                <a:lnTo>
                  <a:pt x="4119461" y="832015"/>
                </a:lnTo>
                <a:lnTo>
                  <a:pt x="4119461" y="1111977"/>
                </a:lnTo>
                <a:cubicBezTo>
                  <a:pt x="4119461" y="1117398"/>
                  <a:pt x="4115066" y="1121793"/>
                  <a:pt x="4109645" y="1121793"/>
                </a:cubicBezTo>
                <a:cubicBezTo>
                  <a:pt x="4104224" y="1121793"/>
                  <a:pt x="4099829" y="1117398"/>
                  <a:pt x="4099829" y="1111977"/>
                </a:cubicBezTo>
                <a:lnTo>
                  <a:pt x="4099829" y="832015"/>
                </a:lnTo>
                <a:lnTo>
                  <a:pt x="4075152" y="827033"/>
                </a:lnTo>
                <a:cubicBezTo>
                  <a:pt x="4043347" y="813581"/>
                  <a:pt x="4021030" y="782088"/>
                  <a:pt x="4021030" y="745382"/>
                </a:cubicBezTo>
                <a:lnTo>
                  <a:pt x="4021030" y="481750"/>
                </a:lnTo>
                <a:cubicBezTo>
                  <a:pt x="4021030" y="445044"/>
                  <a:pt x="4043347" y="413551"/>
                  <a:pt x="4075152" y="400099"/>
                </a:cubicBezTo>
                <a:lnTo>
                  <a:pt x="4099829" y="395117"/>
                </a:lnTo>
                <a:lnTo>
                  <a:pt x="4099829" y="346346"/>
                </a:lnTo>
                <a:cubicBezTo>
                  <a:pt x="4099829" y="340925"/>
                  <a:pt x="4104224" y="336530"/>
                  <a:pt x="4109645" y="336530"/>
                </a:cubicBezTo>
                <a:close/>
                <a:moveTo>
                  <a:pt x="4332492" y="75971"/>
                </a:moveTo>
                <a:cubicBezTo>
                  <a:pt x="4337913" y="75971"/>
                  <a:pt x="4342308" y="80366"/>
                  <a:pt x="4342308" y="85787"/>
                </a:cubicBezTo>
                <a:lnTo>
                  <a:pt x="4342308" y="536770"/>
                </a:lnTo>
                <a:lnTo>
                  <a:pt x="4366985" y="541752"/>
                </a:lnTo>
                <a:cubicBezTo>
                  <a:pt x="4398790" y="555204"/>
                  <a:pt x="4421107" y="586697"/>
                  <a:pt x="4421107" y="623403"/>
                </a:cubicBezTo>
                <a:lnTo>
                  <a:pt x="4421107" y="881423"/>
                </a:lnTo>
                <a:cubicBezTo>
                  <a:pt x="4421107" y="918129"/>
                  <a:pt x="4398790" y="949622"/>
                  <a:pt x="4366985" y="963074"/>
                </a:cubicBezTo>
                <a:lnTo>
                  <a:pt x="4342308" y="968056"/>
                </a:lnTo>
                <a:lnTo>
                  <a:pt x="4342308" y="1449908"/>
                </a:lnTo>
                <a:cubicBezTo>
                  <a:pt x="4342308" y="1455329"/>
                  <a:pt x="4337913" y="1459724"/>
                  <a:pt x="4332492" y="1459724"/>
                </a:cubicBezTo>
                <a:cubicBezTo>
                  <a:pt x="4327071" y="1459724"/>
                  <a:pt x="4322676" y="1455329"/>
                  <a:pt x="4322676" y="1449908"/>
                </a:cubicBezTo>
                <a:lnTo>
                  <a:pt x="4322676" y="968056"/>
                </a:lnTo>
                <a:lnTo>
                  <a:pt x="4297999" y="963074"/>
                </a:lnTo>
                <a:cubicBezTo>
                  <a:pt x="4266194" y="949622"/>
                  <a:pt x="4243877" y="918129"/>
                  <a:pt x="4243877" y="881423"/>
                </a:cubicBezTo>
                <a:lnTo>
                  <a:pt x="4243877" y="623403"/>
                </a:lnTo>
                <a:cubicBezTo>
                  <a:pt x="4243877" y="586697"/>
                  <a:pt x="4266194" y="555204"/>
                  <a:pt x="4297999" y="541752"/>
                </a:cubicBezTo>
                <a:lnTo>
                  <a:pt x="4322676" y="536770"/>
                </a:lnTo>
                <a:lnTo>
                  <a:pt x="4322676" y="85787"/>
                </a:lnTo>
                <a:cubicBezTo>
                  <a:pt x="4322676" y="80366"/>
                  <a:pt x="4327071" y="75971"/>
                  <a:pt x="4332492" y="75971"/>
                </a:cubicBezTo>
                <a:close/>
                <a:moveTo>
                  <a:pt x="4747323" y="75282"/>
                </a:moveTo>
                <a:cubicBezTo>
                  <a:pt x="4752744" y="75282"/>
                  <a:pt x="4757139" y="79677"/>
                  <a:pt x="4757139" y="85098"/>
                </a:cubicBezTo>
                <a:lnTo>
                  <a:pt x="4757139" y="133870"/>
                </a:lnTo>
                <a:lnTo>
                  <a:pt x="4781816" y="138852"/>
                </a:lnTo>
                <a:cubicBezTo>
                  <a:pt x="4813621" y="152304"/>
                  <a:pt x="4835938" y="183797"/>
                  <a:pt x="4835938" y="220503"/>
                </a:cubicBezTo>
                <a:lnTo>
                  <a:pt x="4835938" y="634233"/>
                </a:lnTo>
                <a:cubicBezTo>
                  <a:pt x="4835938" y="670939"/>
                  <a:pt x="4813621" y="702432"/>
                  <a:pt x="4781816" y="715884"/>
                </a:cubicBezTo>
                <a:lnTo>
                  <a:pt x="4757139" y="720866"/>
                </a:lnTo>
                <a:lnTo>
                  <a:pt x="4757139" y="850729"/>
                </a:lnTo>
                <a:cubicBezTo>
                  <a:pt x="4757139" y="856150"/>
                  <a:pt x="4752744" y="860545"/>
                  <a:pt x="4747323" y="860545"/>
                </a:cubicBezTo>
                <a:cubicBezTo>
                  <a:pt x="4741902" y="860545"/>
                  <a:pt x="4737507" y="856150"/>
                  <a:pt x="4737507" y="850729"/>
                </a:cubicBezTo>
                <a:lnTo>
                  <a:pt x="4737507" y="720866"/>
                </a:lnTo>
                <a:lnTo>
                  <a:pt x="4712830" y="715884"/>
                </a:lnTo>
                <a:cubicBezTo>
                  <a:pt x="4681025" y="702432"/>
                  <a:pt x="4658708" y="670939"/>
                  <a:pt x="4658708" y="634233"/>
                </a:cubicBezTo>
                <a:lnTo>
                  <a:pt x="4658708" y="220503"/>
                </a:lnTo>
                <a:cubicBezTo>
                  <a:pt x="4658708" y="183797"/>
                  <a:pt x="4681025" y="152304"/>
                  <a:pt x="4712830" y="138852"/>
                </a:cubicBezTo>
                <a:lnTo>
                  <a:pt x="4737507" y="133870"/>
                </a:lnTo>
                <a:lnTo>
                  <a:pt x="4737507" y="85098"/>
                </a:lnTo>
                <a:cubicBezTo>
                  <a:pt x="4737507" y="79677"/>
                  <a:pt x="4741902" y="75282"/>
                  <a:pt x="4747323" y="75282"/>
                </a:cubicBezTo>
                <a:close/>
                <a:moveTo>
                  <a:pt x="3905560" y="53233"/>
                </a:moveTo>
                <a:cubicBezTo>
                  <a:pt x="3910981" y="53233"/>
                  <a:pt x="3915376" y="57628"/>
                  <a:pt x="3915376" y="63049"/>
                </a:cubicBezTo>
                <a:lnTo>
                  <a:pt x="3915376" y="489169"/>
                </a:lnTo>
                <a:lnTo>
                  <a:pt x="3940053" y="494151"/>
                </a:lnTo>
                <a:cubicBezTo>
                  <a:pt x="3971858" y="507603"/>
                  <a:pt x="3994175" y="539096"/>
                  <a:pt x="3994175" y="575802"/>
                </a:cubicBezTo>
                <a:lnTo>
                  <a:pt x="3994175" y="839434"/>
                </a:lnTo>
                <a:cubicBezTo>
                  <a:pt x="3994175" y="876140"/>
                  <a:pt x="3971858" y="907633"/>
                  <a:pt x="3940053" y="921085"/>
                </a:cubicBezTo>
                <a:lnTo>
                  <a:pt x="3915376" y="926067"/>
                </a:lnTo>
                <a:lnTo>
                  <a:pt x="3915376" y="1352188"/>
                </a:lnTo>
                <a:cubicBezTo>
                  <a:pt x="3915376" y="1357609"/>
                  <a:pt x="3910981" y="1362004"/>
                  <a:pt x="3905560" y="1362004"/>
                </a:cubicBezTo>
                <a:cubicBezTo>
                  <a:pt x="3900139" y="1362004"/>
                  <a:pt x="3895744" y="1357609"/>
                  <a:pt x="3895744" y="1352188"/>
                </a:cubicBezTo>
                <a:lnTo>
                  <a:pt x="3895744" y="926067"/>
                </a:lnTo>
                <a:lnTo>
                  <a:pt x="3871067" y="921085"/>
                </a:lnTo>
                <a:cubicBezTo>
                  <a:pt x="3839262" y="907633"/>
                  <a:pt x="3816945" y="876140"/>
                  <a:pt x="3816945" y="839434"/>
                </a:cubicBezTo>
                <a:lnTo>
                  <a:pt x="3816945" y="575802"/>
                </a:lnTo>
                <a:cubicBezTo>
                  <a:pt x="3816945" y="539096"/>
                  <a:pt x="3839262" y="507603"/>
                  <a:pt x="3871067" y="494151"/>
                </a:cubicBezTo>
                <a:lnTo>
                  <a:pt x="3895744" y="489169"/>
                </a:lnTo>
                <a:lnTo>
                  <a:pt x="3895744" y="63049"/>
                </a:lnTo>
                <a:cubicBezTo>
                  <a:pt x="3895744" y="57628"/>
                  <a:pt x="3900139" y="53233"/>
                  <a:pt x="3905560" y="53233"/>
                </a:cubicBezTo>
                <a:close/>
                <a:moveTo>
                  <a:pt x="4973990" y="0"/>
                </a:moveTo>
                <a:cubicBezTo>
                  <a:pt x="4979411" y="0"/>
                  <a:pt x="4983806" y="4395"/>
                  <a:pt x="4983806" y="9816"/>
                </a:cubicBezTo>
                <a:lnTo>
                  <a:pt x="4983806" y="58588"/>
                </a:lnTo>
                <a:lnTo>
                  <a:pt x="5008483" y="63570"/>
                </a:lnTo>
                <a:cubicBezTo>
                  <a:pt x="5040288" y="77022"/>
                  <a:pt x="5062605" y="108515"/>
                  <a:pt x="5062605" y="145221"/>
                </a:cubicBezTo>
                <a:lnTo>
                  <a:pt x="5062605" y="408854"/>
                </a:lnTo>
                <a:cubicBezTo>
                  <a:pt x="5062605" y="445560"/>
                  <a:pt x="5040288" y="477053"/>
                  <a:pt x="5008483" y="490505"/>
                </a:cubicBezTo>
                <a:lnTo>
                  <a:pt x="4983806" y="495487"/>
                </a:lnTo>
                <a:lnTo>
                  <a:pt x="4983806" y="775447"/>
                </a:lnTo>
                <a:cubicBezTo>
                  <a:pt x="4983806" y="780868"/>
                  <a:pt x="4979411" y="785263"/>
                  <a:pt x="4973990" y="785263"/>
                </a:cubicBezTo>
                <a:cubicBezTo>
                  <a:pt x="4968569" y="785263"/>
                  <a:pt x="4964174" y="780868"/>
                  <a:pt x="4964174" y="775447"/>
                </a:cubicBezTo>
                <a:lnTo>
                  <a:pt x="4964174" y="495487"/>
                </a:lnTo>
                <a:lnTo>
                  <a:pt x="4939497" y="490505"/>
                </a:lnTo>
                <a:cubicBezTo>
                  <a:pt x="4907692" y="477053"/>
                  <a:pt x="4885375" y="445560"/>
                  <a:pt x="4885375" y="408854"/>
                </a:cubicBezTo>
                <a:lnTo>
                  <a:pt x="4885375" y="145221"/>
                </a:lnTo>
                <a:cubicBezTo>
                  <a:pt x="4885375" y="108515"/>
                  <a:pt x="4907692" y="77022"/>
                  <a:pt x="4939497" y="63570"/>
                </a:cubicBezTo>
                <a:lnTo>
                  <a:pt x="4964174" y="58588"/>
                </a:lnTo>
                <a:lnTo>
                  <a:pt x="4964174" y="9816"/>
                </a:lnTo>
                <a:cubicBezTo>
                  <a:pt x="4964174" y="4395"/>
                  <a:pt x="4968569" y="0"/>
                  <a:pt x="4973990" y="0"/>
                </a:cubicBezTo>
                <a:close/>
              </a:path>
            </a:pathLst>
          </a:custGeom>
          <a:solidFill>
            <a:srgbClr val="4A5D6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19FC519-9117-4DDB-9536-45654BEDF614}"/>
              </a:ext>
            </a:extLst>
          </p:cNvPr>
          <p:cNvGrpSpPr/>
          <p:nvPr/>
        </p:nvGrpSpPr>
        <p:grpSpPr>
          <a:xfrm>
            <a:off x="8048121" y="959594"/>
            <a:ext cx="3739542" cy="5448182"/>
            <a:chOff x="605168" y="2054052"/>
            <a:chExt cx="3205777" cy="4670534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16A2346-704C-4CEE-84C2-83B24E6F1F7B}"/>
                </a:ext>
              </a:extLst>
            </p:cNvPr>
            <p:cNvGrpSpPr/>
            <p:nvPr/>
          </p:nvGrpSpPr>
          <p:grpSpPr>
            <a:xfrm>
              <a:off x="605168" y="2390472"/>
              <a:ext cx="2470023" cy="2468880"/>
              <a:chOff x="605168" y="2390472"/>
              <a:chExt cx="2470023" cy="2468880"/>
            </a:xfrm>
          </p:grpSpPr>
          <p:sp>
            <p:nvSpPr>
              <p:cNvPr id="85" name="Rounded Rectangle 49">
                <a:extLst>
                  <a:ext uri="{FF2B5EF4-FFF2-40B4-BE49-F238E27FC236}">
                    <a16:creationId xmlns:a16="http://schemas.microsoft.com/office/drawing/2014/main" id="{644D4B15-67D2-44C6-8D5B-E072CDB8B8A0}"/>
                  </a:ext>
                </a:extLst>
              </p:cNvPr>
              <p:cNvSpPr/>
              <p:nvPr/>
            </p:nvSpPr>
            <p:spPr>
              <a:xfrm>
                <a:off x="605168" y="2390472"/>
                <a:ext cx="2470023" cy="2468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anose="02000000000000000000" pitchFamily="2" charset="0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A9AF042-E95F-41E9-86E7-41B3F92E9847}"/>
                  </a:ext>
                </a:extLst>
              </p:cNvPr>
              <p:cNvGrpSpPr/>
              <p:nvPr/>
            </p:nvGrpSpPr>
            <p:grpSpPr>
              <a:xfrm>
                <a:off x="2156436" y="2516511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7F0EFFA3-2F12-4EA8-9929-535A90638397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075C7D2F-57CD-43C8-9A14-E46E98A5CA79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1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ED0D65F0-BD60-4509-B6C7-23DD1C8D87DB}"/>
                  </a:ext>
                </a:extLst>
              </p:cNvPr>
              <p:cNvGrpSpPr/>
              <p:nvPr/>
            </p:nvGrpSpPr>
            <p:grpSpPr>
              <a:xfrm>
                <a:off x="2836648" y="2729428"/>
                <a:ext cx="188449" cy="868539"/>
                <a:chOff x="10641180" y="362514"/>
                <a:chExt cx="247650" cy="1989158"/>
              </a:xfrm>
            </p:grpSpPr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BF5FEB66-C7DC-406C-8EE5-723C24763938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32BD1EF4-926B-4A5B-8C0C-C886957579E2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8943AD2-5732-42C5-ACEF-EEA80A0806DE}"/>
                  </a:ext>
                </a:extLst>
              </p:cNvPr>
              <p:cNvGrpSpPr/>
              <p:nvPr/>
            </p:nvGrpSpPr>
            <p:grpSpPr>
              <a:xfrm>
                <a:off x="1264785" y="3442745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D583D2A4-289B-4015-A03E-B4DDD4D08CFD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54" name="Rectangle: Rounded Corners 153">
                  <a:extLst>
                    <a:ext uri="{FF2B5EF4-FFF2-40B4-BE49-F238E27FC236}">
                      <a16:creationId xmlns:a16="http://schemas.microsoft.com/office/drawing/2014/main" id="{2E6EA04D-B48A-4389-AA12-9BA479FE07CD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084FCAB1-C24E-4F89-8B4C-A2C411C2B317}"/>
                  </a:ext>
                </a:extLst>
              </p:cNvPr>
              <p:cNvGrpSpPr/>
              <p:nvPr/>
            </p:nvGrpSpPr>
            <p:grpSpPr>
              <a:xfrm>
                <a:off x="809042" y="3146914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6526458D-B6F5-4A78-BA91-65FC7D82973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B4274061-C04F-4DAC-B256-C87FA2C91EC2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1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AD618CC1-619A-48EC-887D-4AE2DB15788C}"/>
                  </a:ext>
                </a:extLst>
              </p:cNvPr>
              <p:cNvGrpSpPr/>
              <p:nvPr/>
            </p:nvGrpSpPr>
            <p:grpSpPr>
              <a:xfrm>
                <a:off x="1032147" y="359796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BD95836A-EC15-4E4D-875B-482EFA70CD1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5DB37E7B-676F-49A4-9211-C8864C178A8C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1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A4762823-8855-4673-B42C-398DD03C97CA}"/>
                  </a:ext>
                </a:extLst>
              </p:cNvPr>
              <p:cNvGrpSpPr/>
              <p:nvPr/>
            </p:nvGrpSpPr>
            <p:grpSpPr>
              <a:xfrm>
                <a:off x="1481695" y="3354533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F5C6ED6-1FD2-4C12-BB72-97F4F15FF82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ECDFB5AC-51F6-43CE-9FA4-7E5364648481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6B4F444-8A5A-4E29-AA3A-1E687960E821}"/>
                  </a:ext>
                </a:extLst>
              </p:cNvPr>
              <p:cNvGrpSpPr/>
              <p:nvPr/>
            </p:nvGrpSpPr>
            <p:grpSpPr>
              <a:xfrm>
                <a:off x="1719147" y="2946096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76E4B35B-7258-4D48-A7FC-827711924F9B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82D55CC6-8755-4F4F-A900-A257C7794121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E72310A-E9CA-4D97-9162-E1A61BFD3FBC}"/>
                  </a:ext>
                </a:extLst>
              </p:cNvPr>
              <p:cNvGrpSpPr/>
              <p:nvPr/>
            </p:nvGrpSpPr>
            <p:grpSpPr>
              <a:xfrm>
                <a:off x="1943065" y="2729428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6CE8281A-0FD1-4C97-B943-CBD3CD5D942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E000CD33-CEC3-420A-B7FF-D95EAF6B5871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1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0170A36-06D3-474D-AEEB-0BC8C7A34A41}"/>
                  </a:ext>
                </a:extLst>
              </p:cNvPr>
              <p:cNvGrpSpPr/>
              <p:nvPr/>
            </p:nvGrpSpPr>
            <p:grpSpPr>
              <a:xfrm>
                <a:off x="2620565" y="2958143"/>
                <a:ext cx="188449" cy="834973"/>
                <a:chOff x="10641180" y="500718"/>
                <a:chExt cx="247650" cy="1097280"/>
              </a:xfrm>
            </p:grpSpPr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F2FCABD8-C8A0-4BA9-831F-2C4672EC7137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7EFC9D04-E19A-43B1-BDF1-A9914C388960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5C61B9E-8D48-45B9-BF9C-542EF212F5C7}"/>
                  </a:ext>
                </a:extLst>
              </p:cNvPr>
              <p:cNvGrpSpPr/>
              <p:nvPr/>
            </p:nvGrpSpPr>
            <p:grpSpPr>
              <a:xfrm>
                <a:off x="2371844" y="3043129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65E31DB1-8751-405B-8716-2C354FE77E01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DDF7B515-97D2-48E8-9ACB-B1FB78753607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A5D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2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</p:grpSp>
        <p:sp>
          <p:nvSpPr>
            <p:cNvPr id="81" name="Round Same Side Corner Rectangle 9">
              <a:extLst>
                <a:ext uri="{FF2B5EF4-FFF2-40B4-BE49-F238E27FC236}">
                  <a16:creationId xmlns:a16="http://schemas.microsoft.com/office/drawing/2014/main" id="{A7F26673-6B7F-4E73-9299-1D04A1E55A9D}"/>
                </a:ext>
              </a:extLst>
            </p:cNvPr>
            <p:cNvSpPr/>
            <p:nvPr/>
          </p:nvSpPr>
          <p:spPr>
            <a:xfrm rot="8594075">
              <a:off x="911374" y="2054052"/>
              <a:ext cx="2899571" cy="4670534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</a:endParaRP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8F65E5F6-FDC8-4873-A001-0A37082C0C7B}"/>
              </a:ext>
            </a:extLst>
          </p:cNvPr>
          <p:cNvSpPr txBox="1"/>
          <p:nvPr/>
        </p:nvSpPr>
        <p:spPr>
          <a:xfrm>
            <a:off x="221343" y="1102702"/>
            <a:ext cx="7547429" cy="101566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4A788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Termenul „obligațiuni municipale” este unul generic și se referă la </a:t>
            </a:r>
            <a:r>
              <a:rPr kumimoji="0" lang="ro-RO" altLang="ko-KR" sz="2200" b="1" i="0" u="none" strike="noStrike" kern="1200" cap="none" spc="0" normalizeH="0" baseline="0" noProof="0" dirty="0">
                <a:ln>
                  <a:solidFill>
                    <a:srgbClr val="BF1F3B"/>
                  </a:solidFill>
                </a:ln>
                <a:solidFill>
                  <a:srgbClr val="BF1F3B"/>
                </a:solidFill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valorile mobiliare emise de orașe </a:t>
            </a:r>
            <a:r>
              <a:rPr kumimoji="0" lang="ro-RO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4A788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sau alte forme administrativ-teritoriale locale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8792969-1E38-4CBB-946C-BAF0E9DB2C22}"/>
              </a:ext>
            </a:extLst>
          </p:cNvPr>
          <p:cNvSpPr txBox="1"/>
          <p:nvPr/>
        </p:nvSpPr>
        <p:spPr>
          <a:xfrm>
            <a:off x="201750" y="2399427"/>
            <a:ext cx="5741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kumimoji="0" lang="ro-RO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3A42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Legea privind finanțele publice locale nr. 397/2003, art. 15, alin. (3)  </a:t>
            </a:r>
            <a:r>
              <a:rPr kumimoji="0" lang="ro-RO" altLang="ko-KR" sz="1600" i="0" u="none" strike="noStrike" kern="1200" cap="none" spc="0" normalizeH="0" baseline="0" noProof="0" dirty="0">
                <a:ln>
                  <a:noFill/>
                </a:ln>
                <a:solidFill>
                  <a:srgbClr val="3A42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- Autoritățile locale, conform prevederilor Legii nr. 171/2012 privind piața de capital, pot contracta, prin emitere de obligațiuni, împrumuturi pe termen lung pentru investiții capitale.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4255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3A42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Legea privind piața de capital nr. 171/2012, art. 7, alin. (2) </a:t>
            </a:r>
            <a:r>
              <a:rPr kumimoji="0" lang="ro-RO" altLang="ko-KR" sz="1600" i="0" u="none" strike="noStrike" kern="1200" cap="none" spc="0" normalizeH="0" baseline="0" noProof="0" dirty="0">
                <a:ln>
                  <a:noFill/>
                </a:ln>
                <a:solidFill>
                  <a:srgbClr val="3A42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– Obligațiunile pot fi emise de societățile pe acțiuni, de societățile cu răspundere limitată și de autoritățile administrației publice locale.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911B3DB-2726-4B73-AA00-3BFB2C5EF0CD}"/>
              </a:ext>
            </a:extLst>
          </p:cNvPr>
          <p:cNvGrpSpPr/>
          <p:nvPr/>
        </p:nvGrpSpPr>
        <p:grpSpPr>
          <a:xfrm>
            <a:off x="268957" y="5118099"/>
            <a:ext cx="3248943" cy="1259020"/>
            <a:chOff x="6303505" y="1844788"/>
            <a:chExt cx="2637741" cy="834843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BDCAD17-4732-443F-A8CD-67DE1E24B0D1}"/>
                </a:ext>
              </a:extLst>
            </p:cNvPr>
            <p:cNvSpPr txBox="1"/>
            <p:nvPr/>
          </p:nvSpPr>
          <p:spPr>
            <a:xfrm>
              <a:off x="6303505" y="2291873"/>
              <a:ext cx="2306321" cy="38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RO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Obligațiuni  - valori mobiliare cu titlu de datorie</a:t>
              </a:r>
              <a:endParaRPr kumimoji="0" lang="it-IT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C716AF4-C95D-4D23-877C-EABC5D9F1B8D}"/>
                </a:ext>
              </a:extLst>
            </p:cNvPr>
            <p:cNvSpPr txBox="1"/>
            <p:nvPr/>
          </p:nvSpPr>
          <p:spPr>
            <a:xfrm>
              <a:off x="6309332" y="1844788"/>
              <a:ext cx="2631914" cy="38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altLang="ko-KR" sz="16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Legea nr. 171/2012 privind piața de capital</a:t>
              </a:r>
              <a:endParaRPr kumimoji="0" lang="ko-KR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cs typeface="Arial" pitchFamily="34" charset="0"/>
              </a:endParaRPr>
            </a:p>
          </p:txBody>
        </p:sp>
      </p:grpSp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CDE90423-B941-4FE2-8A16-75BAAB5CDB3F}"/>
              </a:ext>
            </a:extLst>
          </p:cNvPr>
          <p:cNvSpPr txBox="1">
            <a:spLocks/>
          </p:cNvSpPr>
          <p:nvPr/>
        </p:nvSpPr>
        <p:spPr>
          <a:xfrm>
            <a:off x="118813" y="95534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Ce sunt Obligațiunile Municipale 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16655F4-6A52-4D51-A9E5-506F55028643}"/>
              </a:ext>
            </a:extLst>
          </p:cNvPr>
          <p:cNvGrpSpPr/>
          <p:nvPr/>
        </p:nvGrpSpPr>
        <p:grpSpPr>
          <a:xfrm>
            <a:off x="4472657" y="5079998"/>
            <a:ext cx="3248943" cy="1163659"/>
            <a:chOff x="6303505" y="1844788"/>
            <a:chExt cx="2637741" cy="77161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569C09-CC9C-4640-B7CA-B66014C586A7}"/>
                </a:ext>
              </a:extLst>
            </p:cNvPr>
            <p:cNvSpPr txBox="1"/>
            <p:nvPr/>
          </p:nvSpPr>
          <p:spPr>
            <a:xfrm>
              <a:off x="6303505" y="2291873"/>
              <a:ext cx="2306321" cy="32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RO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Autorități de nivel I</a:t>
              </a:r>
              <a:endParaRPr kumimoji="0" lang="it-IT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  <a:p>
              <a:pPr marL="171450" marR="0" lvl="0" indent="-17145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RO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Autorități de nivel II</a:t>
              </a:r>
              <a:endParaRPr kumimoji="0" lang="it-IT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29B8CA8-3BFE-493E-BF53-2BBB385641EC}"/>
                </a:ext>
              </a:extLst>
            </p:cNvPr>
            <p:cNvSpPr txBox="1"/>
            <p:nvPr/>
          </p:nvSpPr>
          <p:spPr>
            <a:xfrm>
              <a:off x="6309332" y="1844788"/>
              <a:ext cx="2631914" cy="38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altLang="ko-KR" sz="16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Legea nr. 436/2006 privind administrația publică locală</a:t>
              </a:r>
              <a:endParaRPr kumimoji="0" lang="ko-KR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90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5">
            <a:extLst>
              <a:ext uri="{FF2B5EF4-FFF2-40B4-BE49-F238E27FC236}">
                <a16:creationId xmlns:a16="http://schemas.microsoft.com/office/drawing/2014/main" id="{7C9204D9-576E-4578-A6D8-476FD89C8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" name="Text Placeholder 1">
            <a:extLst>
              <a:ext uri="{FF2B5EF4-FFF2-40B4-BE49-F238E27FC236}">
                <a16:creationId xmlns:a16="http://schemas.microsoft.com/office/drawing/2014/main" id="{36153DD5-C91D-4E62-9B5C-A76C8F9EA814}"/>
              </a:ext>
            </a:extLst>
          </p:cNvPr>
          <p:cNvSpPr txBox="1">
            <a:spLocks/>
          </p:cNvSpPr>
          <p:nvPr/>
        </p:nvSpPr>
        <p:spPr>
          <a:xfrm>
            <a:off x="118813" y="95534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Cadrul legal</a:t>
            </a:r>
          </a:p>
        </p:txBody>
      </p:sp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763806BC-946C-4DD3-8ECC-75F2DF61C11A}"/>
              </a:ext>
            </a:extLst>
          </p:cNvPr>
          <p:cNvGraphicFramePr>
            <a:graphicFrameLocks noGrp="1"/>
          </p:cNvGraphicFramePr>
          <p:nvPr/>
        </p:nvGraphicFramePr>
        <p:xfrm>
          <a:off x="272473" y="1177636"/>
          <a:ext cx="11684000" cy="5429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0000">
                  <a:extLst>
                    <a:ext uri="{9D8B030D-6E8A-4147-A177-3AD203B41FA5}">
                      <a16:colId xmlns:a16="http://schemas.microsoft.com/office/drawing/2014/main" val="4016676633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318816969"/>
                    </a:ext>
                  </a:extLst>
                </a:gridCol>
              </a:tblGrid>
              <a:tr h="734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o-RO" sz="2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Denumirea actului</a:t>
                      </a:r>
                      <a:endParaRPr lang="ro-RO" sz="28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A7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886"/>
                    </a:solidFill>
                  </a:tcPr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o-RO" sz="2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Prevederile privind emisiunea de obligațiuni municipale</a:t>
                      </a:r>
                      <a:endParaRPr lang="ro-RO" sz="28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A78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37478"/>
                  </a:ext>
                </a:extLst>
              </a:tr>
              <a:tr h="8875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1.</a:t>
                      </a: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Legea privind finanțele publice locale nr. 397/2003</a:t>
                      </a:r>
                      <a:endParaRPr lang="ro-RO" sz="1600" b="1" dirty="0">
                        <a:solidFill>
                          <a:srgbClr val="3A4255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Posibilitatea APL de a emite obligațiuni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Scopul pentru care pot fi utilizate resursele atrase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Limitele maxime de îndatorare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93492"/>
                  </a:ext>
                </a:extLst>
              </a:tr>
              <a:tr h="6477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2.</a:t>
                      </a: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Legea cu privire la datoria sectorului public, garanțiile de stat și recreditarea de stat nr. 419/2006</a:t>
                      </a:r>
                      <a:endParaRPr lang="ro-RO" sz="1600" b="1" dirty="0">
                        <a:solidFill>
                          <a:srgbClr val="3A4255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Avizul emis de Ministerul Finanțelor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Rambursarea datoriei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Administrarea datoriei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654751"/>
                  </a:ext>
                </a:extLst>
              </a:tr>
              <a:tr h="649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3.</a:t>
                      </a: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Legea privind piața de capital nr. 171/2012</a:t>
                      </a:r>
                      <a:endParaRPr lang="ro-RO" sz="1600" b="1" dirty="0">
                        <a:solidFill>
                          <a:srgbClr val="3A4255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Entitățile emitente, inclusiv APL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Mecanismul de emisiune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Cerințe privind emisiunea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54010"/>
                  </a:ext>
                </a:extLst>
              </a:tr>
              <a:tr h="104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4.</a:t>
                      </a: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Instrucțiunea privind modul de înregistrare a obligațiunilor emise de autoritățile administrației publice locale, Hotărârea CNPF Nr. 18/1/2018</a:t>
                      </a:r>
                      <a:endParaRPr lang="ro-RO" sz="1600" b="1" dirty="0">
                        <a:solidFill>
                          <a:srgbClr val="3A4255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Înregistrarea și plasarea obligațiunilor municipale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Cerințe privind prospectul ofertei publice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Derularea ofertei publice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5311"/>
                  </a:ext>
                </a:extLst>
              </a:tr>
              <a:tr h="1015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5.</a:t>
                      </a: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o-RO" sz="1600" b="1" dirty="0">
                          <a:solidFill>
                            <a:srgbClr val="3A425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Hotărârea Guvernului cu privire la unele măsuri de executare a Legii nr.419/2006 cu privire la datoria sectorului public, garanțiile de stat și recreditarea de stat, nr. 1136/2007</a:t>
                      </a:r>
                      <a:endParaRPr lang="ro-RO" sz="1600" b="1" dirty="0">
                        <a:solidFill>
                          <a:srgbClr val="3A4255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Comisia de autorizare a contractării datoriei pe termen lung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Procedura de evaluare a intenției de contractare a împrumutului de către Ministerul Finanțelor</a:t>
                      </a:r>
                      <a:endParaRPr lang="ro-RO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DC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A788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86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46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90DB4-C9A3-4556-97E1-DB2F15F2004C}"/>
              </a:ext>
            </a:extLst>
          </p:cNvPr>
          <p:cNvSpPr txBox="1"/>
          <p:nvPr/>
        </p:nvSpPr>
        <p:spPr>
          <a:xfrm>
            <a:off x="2342604" y="3102297"/>
            <a:ext cx="93535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Elemente cheie ale obligațiunilor municipale</a:t>
            </a:r>
            <a:endParaRPr lang="en-GB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AD6E56-8EFD-4CA6-90E3-E173E82B45B4}"/>
              </a:ext>
            </a:extLst>
          </p:cNvPr>
          <p:cNvSpPr/>
          <p:nvPr/>
        </p:nvSpPr>
        <p:spPr>
          <a:xfrm>
            <a:off x="368878" y="249425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9AC7-AC20-44C9-9BD7-CE76B5C1A3C8}"/>
              </a:ext>
            </a:extLst>
          </p:cNvPr>
          <p:cNvSpPr txBox="1"/>
          <p:nvPr/>
        </p:nvSpPr>
        <p:spPr>
          <a:xfrm>
            <a:off x="900979" y="2731076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0" b="1" dirty="0">
                <a:solidFill>
                  <a:srgbClr val="4A5D6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en-GB" sz="8000" b="1" dirty="0">
              <a:solidFill>
                <a:srgbClr val="4A5D6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5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5">
            <a:extLst>
              <a:ext uri="{FF2B5EF4-FFF2-40B4-BE49-F238E27FC236}">
                <a16:creationId xmlns:a16="http://schemas.microsoft.com/office/drawing/2014/main" id="{6DE80FD6-5C2F-443C-AFC1-B23029270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DCBD35DE-BB99-4AF8-B0D7-A60DE583D040}"/>
              </a:ext>
            </a:extLst>
          </p:cNvPr>
          <p:cNvSpPr txBox="1">
            <a:spLocks/>
          </p:cNvSpPr>
          <p:nvPr/>
        </p:nvSpPr>
        <p:spPr>
          <a:xfrm>
            <a:off x="118813" y="95534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Participanții în procesul de emisiune</a:t>
            </a:r>
            <a:endParaRPr kumimoji="0" lang="ro-RO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F9C4F33-718F-4737-9C68-69A9F1C02FC5}"/>
              </a:ext>
            </a:extLst>
          </p:cNvPr>
          <p:cNvSpPr/>
          <p:nvPr/>
        </p:nvSpPr>
        <p:spPr>
          <a:xfrm>
            <a:off x="4193454" y="3050390"/>
            <a:ext cx="1658427" cy="1658427"/>
          </a:xfrm>
          <a:prstGeom prst="ellipse">
            <a:avLst/>
          </a:prstGeom>
          <a:solidFill>
            <a:srgbClr val="4A7886"/>
          </a:solidFill>
          <a:ln w="69850" cap="rnd" cmpd="sng" algn="ctr">
            <a:solidFill>
              <a:srgbClr val="3A425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964DEA9-0CE6-4550-BA51-DD1CA0B92B87}"/>
              </a:ext>
            </a:extLst>
          </p:cNvPr>
          <p:cNvSpPr/>
          <p:nvPr/>
        </p:nvSpPr>
        <p:spPr>
          <a:xfrm>
            <a:off x="6231331" y="2985394"/>
            <a:ext cx="1658427" cy="1658427"/>
          </a:xfrm>
          <a:prstGeom prst="ellipse">
            <a:avLst/>
          </a:prstGeom>
          <a:solidFill>
            <a:sysClr val="window" lastClr="FFFFFF"/>
          </a:solidFill>
          <a:ln w="69850" cap="rnd" cmpd="sng" algn="ctr">
            <a:solidFill>
              <a:srgbClr val="4A788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3F3F3F">
                  <a:lumMod val="10000"/>
                </a:srgbClr>
              </a:solidFill>
              <a:effectLst/>
              <a:uLnTx/>
              <a:uFillTx/>
              <a:latin typeface="Roboto Condensed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5" name="Block Arc 104">
            <a:extLst>
              <a:ext uri="{FF2B5EF4-FFF2-40B4-BE49-F238E27FC236}">
                <a16:creationId xmlns:a16="http://schemas.microsoft.com/office/drawing/2014/main" id="{A150E74C-C936-478C-8919-AD9EB4C9A39F}"/>
              </a:ext>
            </a:extLst>
          </p:cNvPr>
          <p:cNvSpPr/>
          <p:nvPr/>
        </p:nvSpPr>
        <p:spPr>
          <a:xfrm rot="10800000">
            <a:off x="5987685" y="2730496"/>
            <a:ext cx="2146665" cy="2146665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solidFill>
            <a:srgbClr val="4A788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3F3F3F">
                  <a:lumMod val="10000"/>
                </a:srgbClr>
              </a:solidFill>
              <a:effectLst/>
              <a:uLnTx/>
              <a:uFillTx/>
              <a:latin typeface="Roboto Condensed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19B6432-23EA-4C09-91F7-2E670A49DE27}"/>
              </a:ext>
            </a:extLst>
          </p:cNvPr>
          <p:cNvCxnSpPr/>
          <p:nvPr/>
        </p:nvCxnSpPr>
        <p:spPr>
          <a:xfrm rot="10800000" flipH="1">
            <a:off x="8067796" y="3824914"/>
            <a:ext cx="468000" cy="0"/>
          </a:xfrm>
          <a:prstGeom prst="line">
            <a:avLst/>
          </a:prstGeom>
          <a:solidFill>
            <a:sysClr val="windowText" lastClr="000000">
              <a:lumMod val="75000"/>
            </a:sysClr>
          </a:solidFill>
          <a:ln w="76200" cap="rnd" cmpd="sng" algn="ctr">
            <a:solidFill>
              <a:srgbClr val="4A7886"/>
            </a:solidFill>
            <a:prstDash val="soli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749A6E8-CD19-425F-9FDE-A769C8C44695}"/>
              </a:ext>
            </a:extLst>
          </p:cNvPr>
          <p:cNvCxnSpPr>
            <a:cxnSpLocks/>
          </p:cNvCxnSpPr>
          <p:nvPr/>
        </p:nvCxnSpPr>
        <p:spPr>
          <a:xfrm>
            <a:off x="7409892" y="4770300"/>
            <a:ext cx="185166" cy="430406"/>
          </a:xfrm>
          <a:prstGeom prst="line">
            <a:avLst/>
          </a:prstGeom>
          <a:solidFill>
            <a:sysClr val="windowText" lastClr="000000">
              <a:lumMod val="75000"/>
            </a:sysClr>
          </a:solidFill>
          <a:ln w="76200" cap="rnd" cmpd="sng" algn="ctr">
            <a:solidFill>
              <a:srgbClr val="4A7886"/>
            </a:solidFill>
            <a:prstDash val="soli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311F352-6844-48F8-B90A-12CA0667F7F5}"/>
              </a:ext>
            </a:extLst>
          </p:cNvPr>
          <p:cNvCxnSpPr>
            <a:cxnSpLocks/>
          </p:cNvCxnSpPr>
          <p:nvPr/>
        </p:nvCxnSpPr>
        <p:spPr>
          <a:xfrm flipH="1">
            <a:off x="6146554" y="4643820"/>
            <a:ext cx="290800" cy="393188"/>
          </a:xfrm>
          <a:prstGeom prst="line">
            <a:avLst/>
          </a:prstGeom>
          <a:solidFill>
            <a:sysClr val="windowText" lastClr="000000">
              <a:lumMod val="75000"/>
            </a:sysClr>
          </a:solidFill>
          <a:ln w="76200" cap="rnd" cmpd="sng" algn="ctr">
            <a:solidFill>
              <a:srgbClr val="4A7886"/>
            </a:solidFill>
            <a:prstDash val="solid"/>
          </a:ln>
          <a:effectLst/>
        </p:spPr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7B8D074-8C5C-48A6-8E58-FF040938ADA9}"/>
              </a:ext>
            </a:extLst>
          </p:cNvPr>
          <p:cNvGrpSpPr/>
          <p:nvPr/>
        </p:nvGrpSpPr>
        <p:grpSpPr>
          <a:xfrm>
            <a:off x="-138546" y="3306345"/>
            <a:ext cx="2816228" cy="1218193"/>
            <a:chOff x="963347" y="3601248"/>
            <a:chExt cx="1989414" cy="121819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0E29889-182D-4AFD-BFBF-D1CFB19271B3}"/>
                </a:ext>
              </a:extLst>
            </p:cNvPr>
            <p:cNvSpPr txBox="1"/>
            <p:nvPr/>
          </p:nvSpPr>
          <p:spPr>
            <a:xfrm>
              <a:off x="963347" y="3601248"/>
              <a:ext cx="1989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b="1" dirty="0">
                  <a:solidFill>
                    <a:srgbClr val="C01F3B"/>
                  </a:solidFill>
                  <a:latin typeface="Roboto Condensed"/>
                  <a:cs typeface="Calibri" panose="020F0502020204030204" pitchFamily="34" charset="0"/>
                </a:rPr>
                <a:t>Emitentul</a:t>
              </a:r>
              <a:endParaRPr lang="ko-KR" altLang="en-US" b="1" dirty="0">
                <a:solidFill>
                  <a:srgbClr val="C01F3B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612309A-221D-489A-B04F-8CA5B6248139}"/>
                </a:ext>
              </a:extLst>
            </p:cNvPr>
            <p:cNvSpPr txBox="1"/>
            <p:nvPr/>
          </p:nvSpPr>
          <p:spPr>
            <a:xfrm>
              <a:off x="1315679" y="3988444"/>
              <a:ext cx="162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1600" dirty="0">
                  <a:solidFill>
                    <a:srgbClr val="3F3F3F">
                      <a:lumMod val="10000"/>
                    </a:srgbClr>
                  </a:solidFill>
                  <a:latin typeface="Roboto Condensed"/>
                  <a:cs typeface="Calibri" panose="020F0502020204030204" pitchFamily="34" charset="0"/>
                </a:rPr>
                <a:t>Entitatea care emite obligațiunile, APL de nivel I sau II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2990539-C53D-4D38-AF5F-E8590521B656}"/>
              </a:ext>
            </a:extLst>
          </p:cNvPr>
          <p:cNvGrpSpPr/>
          <p:nvPr/>
        </p:nvGrpSpPr>
        <p:grpSpPr>
          <a:xfrm>
            <a:off x="1274619" y="1506473"/>
            <a:ext cx="2478026" cy="1193124"/>
            <a:chOff x="993672" y="3698889"/>
            <a:chExt cx="2011277" cy="1193124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5E5E8BA-0C7F-458A-A5F5-91FD38B758E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b="1" dirty="0">
                  <a:solidFill>
                    <a:srgbClr val="C01F3B"/>
                  </a:solidFill>
                  <a:latin typeface="Roboto Condensed"/>
                  <a:cs typeface="Calibri" panose="020F0502020204030204" pitchFamily="34" charset="0"/>
                </a:rPr>
                <a:t>Ministerul Finanțelor</a:t>
              </a:r>
              <a:endParaRPr lang="ko-KR" altLang="en-US" b="1" dirty="0">
                <a:solidFill>
                  <a:srgbClr val="C01F3B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A228B78-A909-4D29-A138-5725232B7085}"/>
                </a:ext>
              </a:extLst>
            </p:cNvPr>
            <p:cNvSpPr txBox="1"/>
            <p:nvPr/>
          </p:nvSpPr>
          <p:spPr>
            <a:xfrm>
              <a:off x="1015535" y="4061016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1600" dirty="0">
                  <a:solidFill>
                    <a:srgbClr val="3F3F3F">
                      <a:lumMod val="10000"/>
                    </a:srgbClr>
                  </a:solidFill>
                  <a:latin typeface="Roboto Condensed"/>
                  <a:cs typeface="Calibri" panose="020F0502020204030204" pitchFamily="34" charset="0"/>
                </a:rPr>
                <a:t>Coordonează prin aviz decizia emitentului privind emisiunea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362F2C-5FFE-4824-AD1E-0666435F9010}"/>
              </a:ext>
            </a:extLst>
          </p:cNvPr>
          <p:cNvGrpSpPr/>
          <p:nvPr/>
        </p:nvGrpSpPr>
        <p:grpSpPr>
          <a:xfrm>
            <a:off x="9409257" y="3245525"/>
            <a:ext cx="2782743" cy="1015515"/>
            <a:chOff x="991121" y="3615762"/>
            <a:chExt cx="1991965" cy="101551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7B132E4-CBD6-4492-9374-037E0A21B533}"/>
                </a:ext>
              </a:extLst>
            </p:cNvPr>
            <p:cNvSpPr txBox="1"/>
            <p:nvPr/>
          </p:nvSpPr>
          <p:spPr>
            <a:xfrm>
              <a:off x="993672" y="3615762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b="1" dirty="0">
                  <a:solidFill>
                    <a:srgbClr val="C01F3B"/>
                  </a:solidFill>
                  <a:latin typeface="Roboto Condensed"/>
                  <a:cs typeface="Calibri" panose="020F0502020204030204" pitchFamily="34" charset="0"/>
                </a:rPr>
                <a:t>Depozitarul Central Unic</a:t>
              </a:r>
              <a:endParaRPr lang="ko-KR" altLang="en-US" b="1" dirty="0">
                <a:solidFill>
                  <a:srgbClr val="C01F3B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86E4678-A3B1-4FF2-9502-4E8385BD3320}"/>
                </a:ext>
              </a:extLst>
            </p:cNvPr>
            <p:cNvSpPr txBox="1"/>
            <p:nvPr/>
          </p:nvSpPr>
          <p:spPr>
            <a:xfrm>
              <a:off x="991121" y="4046502"/>
              <a:ext cx="19894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dirty="0">
                  <a:solidFill>
                    <a:srgbClr val="3F3F3F">
                      <a:lumMod val="10000"/>
                    </a:srgbClr>
                  </a:solidFill>
                  <a:latin typeface="Roboto Condensed"/>
                  <a:cs typeface="Calibri" panose="020F0502020204030204" pitchFamily="34" charset="0"/>
                </a:rPr>
                <a:t>Duce evidența deținătorilor de obligațiuni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0D544A8-937A-437F-874D-EF85EB08C994}"/>
              </a:ext>
            </a:extLst>
          </p:cNvPr>
          <p:cNvGrpSpPr/>
          <p:nvPr/>
        </p:nvGrpSpPr>
        <p:grpSpPr>
          <a:xfrm>
            <a:off x="8344835" y="5088889"/>
            <a:ext cx="2420147" cy="975931"/>
            <a:chOff x="990303" y="3698889"/>
            <a:chExt cx="1992783" cy="975931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EBA9E3D-397E-4AD4-9C0D-1774FFD928E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b="1" dirty="0">
                  <a:solidFill>
                    <a:srgbClr val="C01F3B"/>
                  </a:solidFill>
                  <a:latin typeface="Roboto Condensed"/>
                  <a:cs typeface="Calibri" panose="020F0502020204030204" pitchFamily="34" charset="0"/>
                </a:rPr>
                <a:t>Intermediarii</a:t>
              </a:r>
              <a:endParaRPr lang="ko-KR" altLang="en-US" b="1" dirty="0">
                <a:solidFill>
                  <a:srgbClr val="C01F3B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3879D3E-3D80-400F-93A5-7AB094C92DDB}"/>
                </a:ext>
              </a:extLst>
            </p:cNvPr>
            <p:cNvSpPr txBox="1"/>
            <p:nvPr/>
          </p:nvSpPr>
          <p:spPr>
            <a:xfrm>
              <a:off x="990303" y="4090045"/>
              <a:ext cx="19894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dirty="0">
                  <a:solidFill>
                    <a:srgbClr val="3F3F3F">
                      <a:lumMod val="10000"/>
                    </a:srgbClr>
                  </a:solidFill>
                  <a:latin typeface="Roboto Condensed"/>
                  <a:cs typeface="Calibri" panose="020F0502020204030204" pitchFamily="34" charset="0"/>
                </a:rPr>
                <a:t>Actori profesioniști care intermediază emisiunea</a:t>
              </a:r>
              <a:endParaRPr lang="ko-KR" altLang="en-US" sz="1600" dirty="0">
                <a:solidFill>
                  <a:srgbClr val="3F3F3F">
                    <a:lumMod val="10000"/>
                  </a:srgbClr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65A9093-EADF-4626-9F7D-A4BB6C210064}"/>
              </a:ext>
            </a:extLst>
          </p:cNvPr>
          <p:cNvGrpSpPr/>
          <p:nvPr/>
        </p:nvGrpSpPr>
        <p:grpSpPr>
          <a:xfrm>
            <a:off x="4145807" y="5650362"/>
            <a:ext cx="2483732" cy="1207638"/>
            <a:chOff x="993672" y="3698889"/>
            <a:chExt cx="2010689" cy="1207638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95495F8-E798-4923-98B0-9C4AD73A79D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b="1" dirty="0">
                  <a:solidFill>
                    <a:srgbClr val="C01F3B"/>
                  </a:solidFill>
                  <a:latin typeface="Roboto Condensed"/>
                  <a:cs typeface="Calibri" panose="020F0502020204030204" pitchFamily="34" charset="0"/>
                </a:rPr>
                <a:t>Investitorii</a:t>
              </a:r>
              <a:endParaRPr lang="ko-KR" altLang="en-US" b="1" dirty="0">
                <a:solidFill>
                  <a:srgbClr val="C01F3B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D739BA8-0732-48D7-AD27-8D60032BB18B}"/>
                </a:ext>
              </a:extLst>
            </p:cNvPr>
            <p:cNvSpPr txBox="1"/>
            <p:nvPr/>
          </p:nvSpPr>
          <p:spPr>
            <a:xfrm>
              <a:off x="1014947" y="4075530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dirty="0">
                  <a:solidFill>
                    <a:srgbClr val="3F3F3F">
                      <a:lumMod val="10000"/>
                    </a:srgbClr>
                  </a:solidFill>
                  <a:latin typeface="Roboto Condensed"/>
                  <a:cs typeface="Calibri" panose="020F0502020204030204" pitchFamily="34" charset="0"/>
                </a:rPr>
                <a:t>Deținătorii de obligațiuni (instituționali și persoane fizice)</a:t>
              </a:r>
              <a:endParaRPr lang="ko-KR" altLang="en-US" sz="1600" dirty="0">
                <a:solidFill>
                  <a:srgbClr val="3F3F3F">
                    <a:lumMod val="10000"/>
                  </a:srgbClr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72BBC56C-41A9-4B27-8D89-3FCB89BE6A7A}"/>
              </a:ext>
            </a:extLst>
          </p:cNvPr>
          <p:cNvSpPr/>
          <p:nvPr/>
        </p:nvSpPr>
        <p:spPr>
          <a:xfrm>
            <a:off x="8552730" y="3483180"/>
            <a:ext cx="720000" cy="720000"/>
          </a:xfrm>
          <a:prstGeom prst="ellipse">
            <a:avLst/>
          </a:prstGeom>
          <a:noFill/>
          <a:ln w="50800" cap="rnd" cmpd="sng" algn="ctr">
            <a:solidFill>
              <a:srgbClr val="4A7886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3F3F3F">
                  <a:lumMod val="10000"/>
                </a:srgbClr>
              </a:solidFill>
              <a:effectLst/>
              <a:uLnTx/>
              <a:uFillTx/>
              <a:latin typeface="Roboto Condensed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AF35D8B-A4C4-464C-BFAC-E3A1003B9583}"/>
              </a:ext>
            </a:extLst>
          </p:cNvPr>
          <p:cNvSpPr/>
          <p:nvPr/>
        </p:nvSpPr>
        <p:spPr>
          <a:xfrm>
            <a:off x="7405675" y="5160783"/>
            <a:ext cx="720000" cy="720000"/>
          </a:xfrm>
          <a:prstGeom prst="ellipse">
            <a:avLst/>
          </a:prstGeom>
          <a:noFill/>
          <a:ln w="50800" cap="rnd" cmpd="sng" algn="ctr">
            <a:solidFill>
              <a:srgbClr val="4A7886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3F3F3F">
                  <a:lumMod val="10000"/>
                </a:srgbClr>
              </a:solidFill>
              <a:effectLst/>
              <a:uLnTx/>
              <a:uFillTx/>
              <a:latin typeface="Roboto Condensed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A1EA7EE-EE7A-4D31-AAB2-C2DC48DA9513}"/>
              </a:ext>
            </a:extLst>
          </p:cNvPr>
          <p:cNvSpPr/>
          <p:nvPr/>
        </p:nvSpPr>
        <p:spPr>
          <a:xfrm>
            <a:off x="5620234" y="5020988"/>
            <a:ext cx="720000" cy="720000"/>
          </a:xfrm>
          <a:prstGeom prst="ellipse">
            <a:avLst/>
          </a:prstGeom>
          <a:noFill/>
          <a:ln w="50800" cap="rnd" cmpd="sng" algn="ctr">
            <a:solidFill>
              <a:srgbClr val="4A7886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3F3F3F">
                  <a:lumMod val="10000"/>
                </a:srgbClr>
              </a:solidFill>
              <a:effectLst/>
              <a:uLnTx/>
              <a:uFillTx/>
              <a:latin typeface="Roboto Condensed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27" name="그룹 8">
            <a:extLst>
              <a:ext uri="{FF2B5EF4-FFF2-40B4-BE49-F238E27FC236}">
                <a16:creationId xmlns:a16="http://schemas.microsoft.com/office/drawing/2014/main" id="{9878DE84-C987-44A1-B4BA-1A5B475964F0}"/>
              </a:ext>
            </a:extLst>
          </p:cNvPr>
          <p:cNvGrpSpPr/>
          <p:nvPr/>
        </p:nvGrpSpPr>
        <p:grpSpPr>
          <a:xfrm>
            <a:off x="2793265" y="1772786"/>
            <a:ext cx="3636540" cy="3162809"/>
            <a:chOff x="2790884" y="1885619"/>
            <a:chExt cx="3636540" cy="3162809"/>
          </a:xfrm>
          <a:noFill/>
        </p:grpSpPr>
        <p:sp>
          <p:nvSpPr>
            <p:cNvPr id="128" name="Block Arc 127">
              <a:extLst>
                <a:ext uri="{FF2B5EF4-FFF2-40B4-BE49-F238E27FC236}">
                  <a16:creationId xmlns:a16="http://schemas.microsoft.com/office/drawing/2014/main" id="{78590D42-6FC8-4E66-80D2-F780D9AB5A6F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rgbClr val="4A7886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rgbClr val="3F3F3F">
                    <a:lumMod val="1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99409F8-9E27-474E-A082-AD8C94C06AD3}"/>
                </a:ext>
              </a:extLst>
            </p:cNvPr>
            <p:cNvCxnSpPr/>
            <p:nvPr/>
          </p:nvCxnSpPr>
          <p:spPr>
            <a:xfrm flipH="1">
              <a:off x="3522727" y="3928529"/>
              <a:ext cx="468000" cy="0"/>
            </a:xfrm>
            <a:prstGeom prst="line">
              <a:avLst/>
            </a:prstGeom>
            <a:grpFill/>
            <a:ln w="76200" cap="rnd" cmpd="sng" algn="ctr">
              <a:solidFill>
                <a:srgbClr val="4A7886"/>
              </a:solidFill>
              <a:prstDash val="soli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4AD52B6-652E-4E4B-9A3C-DBBB66A140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grpFill/>
            <a:ln w="76200" cap="rnd" cmpd="sng" algn="ctr">
              <a:solidFill>
                <a:srgbClr val="4A7886"/>
              </a:solidFill>
              <a:prstDash val="soli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388F31E-FB9D-4245-9637-22B17173D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grpFill/>
            <a:ln w="76200" cap="rnd" cmpd="sng" algn="ctr">
              <a:solidFill>
                <a:srgbClr val="4A7886"/>
              </a:solidFill>
              <a:prstDash val="solid"/>
            </a:ln>
            <a:effectLst/>
          </p:spPr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22E5A73-04CE-4141-93E5-E0C30F449164}"/>
                </a:ext>
              </a:extLst>
            </p:cNvPr>
            <p:cNvSpPr/>
            <p:nvPr/>
          </p:nvSpPr>
          <p:spPr>
            <a:xfrm>
              <a:off x="2790884" y="3556662"/>
              <a:ext cx="720000" cy="720000"/>
            </a:xfrm>
            <a:prstGeom prst="ellipse">
              <a:avLst/>
            </a:prstGeom>
            <a:grpFill/>
            <a:ln w="50800" cap="rnd" cmpd="sng" algn="ctr">
              <a:solidFill>
                <a:srgbClr val="4A788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rgbClr val="3F3F3F">
                    <a:lumMod val="1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F8CD65C-3316-4A8F-BFEC-9603D79B7FD6}"/>
                </a:ext>
              </a:extLst>
            </p:cNvPr>
            <p:cNvSpPr/>
            <p:nvPr/>
          </p:nvSpPr>
          <p:spPr>
            <a:xfrm>
              <a:off x="3964575" y="1885619"/>
              <a:ext cx="720000" cy="720000"/>
            </a:xfrm>
            <a:prstGeom prst="ellipse">
              <a:avLst/>
            </a:prstGeom>
            <a:noFill/>
            <a:ln w="50800" cap="rnd" cmpd="sng" algn="ctr">
              <a:solidFill>
                <a:srgbClr val="4A788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rgbClr val="3F3F3F">
                    <a:lumMod val="1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695DAB2-2197-4678-A33C-42467CB46931}"/>
                </a:ext>
              </a:extLst>
            </p:cNvPr>
            <p:cNvSpPr/>
            <p:nvPr/>
          </p:nvSpPr>
          <p:spPr>
            <a:xfrm>
              <a:off x="5707424" y="2014893"/>
              <a:ext cx="720000" cy="720000"/>
            </a:xfrm>
            <a:prstGeom prst="ellipse">
              <a:avLst/>
            </a:prstGeom>
            <a:noFill/>
            <a:ln w="50800" cap="rnd" cmpd="sng" algn="ctr">
              <a:solidFill>
                <a:srgbClr val="4A788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rgbClr val="3F3F3F">
                    <a:lumMod val="1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995393EA-E554-4F0B-B252-07AD3BBCE1AD}"/>
              </a:ext>
            </a:extLst>
          </p:cNvPr>
          <p:cNvSpPr txBox="1"/>
          <p:nvPr/>
        </p:nvSpPr>
        <p:spPr>
          <a:xfrm>
            <a:off x="4282867" y="3703983"/>
            <a:ext cx="144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2000" b="1" dirty="0">
                <a:solidFill>
                  <a:prstClr val="white"/>
                </a:solidFill>
                <a:latin typeface="Roboto Condensed"/>
                <a:cs typeface="Calibri" panose="020F0502020204030204" pitchFamily="34" charset="0"/>
              </a:rPr>
              <a:t>Participanți</a:t>
            </a:r>
            <a:endParaRPr lang="ko-KR" altLang="en-US" sz="2000" b="1" dirty="0">
              <a:solidFill>
                <a:prstClr val="white"/>
              </a:solidFill>
              <a:latin typeface="Roboto Condensed"/>
              <a:cs typeface="Calibri" panose="020F0502020204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DE09E40-0FFB-49AA-A0D0-EBD829E7B82C}"/>
              </a:ext>
            </a:extLst>
          </p:cNvPr>
          <p:cNvSpPr txBox="1"/>
          <p:nvPr/>
        </p:nvSpPr>
        <p:spPr>
          <a:xfrm>
            <a:off x="6386947" y="3652754"/>
            <a:ext cx="139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2000" b="1" dirty="0">
                <a:solidFill>
                  <a:srgbClr val="3F3F3F">
                    <a:lumMod val="10000"/>
                  </a:srgbClr>
                </a:solidFill>
                <a:latin typeface="Roboto Condensed"/>
                <a:cs typeface="Calibri" panose="020F0502020204030204" pitchFamily="34" charset="0"/>
              </a:rPr>
              <a:t>Participanți</a:t>
            </a:r>
            <a:endParaRPr lang="ko-KR" altLang="en-US" sz="2000" b="1" dirty="0">
              <a:solidFill>
                <a:srgbClr val="3F3F3F">
                  <a:lumMod val="10000"/>
                </a:srgbClr>
              </a:solidFill>
              <a:latin typeface="Roboto Condensed"/>
              <a:cs typeface="Calibri" panose="020F050202020403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ADD6BF2-57E2-4C5B-A3A4-8921016F9A2D}"/>
              </a:ext>
            </a:extLst>
          </p:cNvPr>
          <p:cNvGrpSpPr/>
          <p:nvPr/>
        </p:nvGrpSpPr>
        <p:grpSpPr>
          <a:xfrm>
            <a:off x="4193968" y="898954"/>
            <a:ext cx="3758542" cy="1178609"/>
            <a:chOff x="1118500" y="3568261"/>
            <a:chExt cx="1989414" cy="1178609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8C9D81A-D0BA-4C29-BFCC-44B15ACB190B}"/>
                </a:ext>
              </a:extLst>
            </p:cNvPr>
            <p:cNvSpPr txBox="1"/>
            <p:nvPr/>
          </p:nvSpPr>
          <p:spPr>
            <a:xfrm>
              <a:off x="1118500" y="3568261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b="1" dirty="0">
                  <a:solidFill>
                    <a:srgbClr val="C01F3B"/>
                  </a:solidFill>
                  <a:latin typeface="Roboto Condensed"/>
                  <a:cs typeface="Calibri" panose="020F0502020204030204" pitchFamily="34" charset="0"/>
                </a:rPr>
                <a:t>Comisia Națională a Pieței Financiare</a:t>
              </a:r>
              <a:endParaRPr lang="ko-KR" altLang="en-US" b="1" dirty="0">
                <a:solidFill>
                  <a:srgbClr val="C01F3B"/>
                </a:solidFill>
                <a:latin typeface="Roboto Condensed"/>
                <a:cs typeface="Calibri" panose="020F050202020403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EE19167-F32F-4F44-B721-864CC6F1800E}"/>
                </a:ext>
              </a:extLst>
            </p:cNvPr>
            <p:cNvSpPr txBox="1"/>
            <p:nvPr/>
          </p:nvSpPr>
          <p:spPr>
            <a:xfrm>
              <a:off x="1641258" y="3915873"/>
              <a:ext cx="1465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1600" dirty="0">
                  <a:solidFill>
                    <a:srgbClr val="3F3F3F">
                      <a:lumMod val="10000"/>
                    </a:srgbClr>
                  </a:solidFill>
                  <a:latin typeface="Roboto Condensed"/>
                  <a:cs typeface="Calibri" panose="020F0502020204030204" pitchFamily="34" charset="0"/>
                </a:rPr>
                <a:t>Aprobă prospectul și înregistrează rezultatele emisiunii</a:t>
              </a:r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9FC2F8A3-40E6-4CD4-87B0-77E13E412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16"/>
          <a:stretch/>
        </p:blipFill>
        <p:spPr>
          <a:xfrm>
            <a:off x="3937635" y="1798817"/>
            <a:ext cx="766486" cy="703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1ED40-8AA9-44C9-8AE7-C142A732C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5" y="3521637"/>
            <a:ext cx="518726" cy="494103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E21B18D-2CAA-4E4B-AD5B-E6A3A2C42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9" y="1982933"/>
            <a:ext cx="855171" cy="56976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90F25E30-F04E-47D1-9F6C-78AE5BA347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81" y="5262208"/>
            <a:ext cx="606210" cy="474743"/>
          </a:xfrm>
          <a:prstGeom prst="rect">
            <a:avLst/>
          </a:prstGeom>
        </p:spPr>
      </p:pic>
      <p:sp>
        <p:nvSpPr>
          <p:cNvPr id="150" name="Graphic 11">
            <a:extLst>
              <a:ext uri="{FF2B5EF4-FFF2-40B4-BE49-F238E27FC236}">
                <a16:creationId xmlns:a16="http://schemas.microsoft.com/office/drawing/2014/main" id="{36541845-951C-4837-B30E-9EF09119727F}"/>
              </a:ext>
            </a:extLst>
          </p:cNvPr>
          <p:cNvSpPr/>
          <p:nvPr/>
        </p:nvSpPr>
        <p:spPr>
          <a:xfrm>
            <a:off x="5989320" y="5120640"/>
            <a:ext cx="220980" cy="472440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rgbClr val="3A42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>
              <a:ea typeface="Roboto" panose="02000000000000000000" pitchFamily="2" charset="0"/>
            </a:endParaRPr>
          </a:p>
        </p:txBody>
      </p:sp>
      <p:sp>
        <p:nvSpPr>
          <p:cNvPr id="151" name="Graphic 12">
            <a:extLst>
              <a:ext uri="{FF2B5EF4-FFF2-40B4-BE49-F238E27FC236}">
                <a16:creationId xmlns:a16="http://schemas.microsoft.com/office/drawing/2014/main" id="{745208B7-6EE1-4668-A68B-9D350D8F3E83}"/>
              </a:ext>
            </a:extLst>
          </p:cNvPr>
          <p:cNvSpPr/>
          <p:nvPr/>
        </p:nvSpPr>
        <p:spPr>
          <a:xfrm>
            <a:off x="5737860" y="5131083"/>
            <a:ext cx="245211" cy="454378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4A788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>
              <a:ea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2B2F7D-4A88-4170-BC8F-548CDDCF18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75" y="3483119"/>
            <a:ext cx="717406" cy="7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4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5">
            <a:extLst>
              <a:ext uri="{FF2B5EF4-FFF2-40B4-BE49-F238E27FC236}">
                <a16:creationId xmlns:a16="http://schemas.microsoft.com/office/drawing/2014/main" id="{8C736201-B6F6-4ECC-A553-433D7AD74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" name="Text Placeholder 1">
            <a:extLst>
              <a:ext uri="{FF2B5EF4-FFF2-40B4-BE49-F238E27FC236}">
                <a16:creationId xmlns:a16="http://schemas.microsoft.com/office/drawing/2014/main" id="{36153DD5-C91D-4E62-9B5C-A76C8F9EA814}"/>
              </a:ext>
            </a:extLst>
          </p:cNvPr>
          <p:cNvSpPr txBox="1">
            <a:spLocks/>
          </p:cNvSpPr>
          <p:nvPr/>
        </p:nvSpPr>
        <p:spPr>
          <a:xfrm>
            <a:off x="118813" y="95534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Principalele elemente ale obligațiunilor</a:t>
            </a: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D056B0A-0EA0-45CB-873E-D6273C642F5B}"/>
              </a:ext>
            </a:extLst>
          </p:cNvPr>
          <p:cNvSpPr/>
          <p:nvPr/>
        </p:nvSpPr>
        <p:spPr>
          <a:xfrm>
            <a:off x="-1066800" y="1422400"/>
            <a:ext cx="4089400" cy="4860595"/>
          </a:xfrm>
          <a:prstGeom prst="blockArc">
            <a:avLst>
              <a:gd name="adj1" fmla="val 16173554"/>
              <a:gd name="adj2" fmla="val 5420172"/>
              <a:gd name="adj3" fmla="val 998"/>
            </a:avLst>
          </a:prstGeom>
          <a:solidFill>
            <a:srgbClr val="4A7886"/>
          </a:solidFill>
          <a:ln>
            <a:solidFill>
              <a:srgbClr val="4A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F2E129A7-26E5-46E3-A9F6-338F124B240F}"/>
              </a:ext>
            </a:extLst>
          </p:cNvPr>
          <p:cNvSpPr/>
          <p:nvPr/>
        </p:nvSpPr>
        <p:spPr>
          <a:xfrm>
            <a:off x="1033310" y="1201094"/>
            <a:ext cx="526508" cy="526508"/>
          </a:xfrm>
          <a:prstGeom prst="diamond">
            <a:avLst/>
          </a:prstGeom>
          <a:solidFill>
            <a:srgbClr val="3A4255"/>
          </a:solidFill>
          <a:ln w="25400">
            <a:solidFill>
              <a:srgbClr val="3A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3BC3AC5F-412E-42BF-80B6-96C39CA45C81}"/>
              </a:ext>
            </a:extLst>
          </p:cNvPr>
          <p:cNvSpPr/>
          <p:nvPr/>
        </p:nvSpPr>
        <p:spPr>
          <a:xfrm>
            <a:off x="1869641" y="1667704"/>
            <a:ext cx="526508" cy="526508"/>
          </a:xfrm>
          <a:prstGeom prst="diamond">
            <a:avLst/>
          </a:prstGeom>
          <a:solidFill>
            <a:srgbClr val="BF1F3B"/>
          </a:solidFill>
          <a:ln w="25400">
            <a:solidFill>
              <a:srgbClr val="BF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1DA29AF9-D1C5-48D4-9BF9-1EC638DBA1C6}"/>
              </a:ext>
            </a:extLst>
          </p:cNvPr>
          <p:cNvSpPr/>
          <p:nvPr/>
        </p:nvSpPr>
        <p:spPr>
          <a:xfrm>
            <a:off x="2494430" y="2342207"/>
            <a:ext cx="526508" cy="526508"/>
          </a:xfrm>
          <a:prstGeom prst="diamond">
            <a:avLst/>
          </a:prstGeom>
          <a:solidFill>
            <a:srgbClr val="3A4255"/>
          </a:solidFill>
          <a:ln w="25400">
            <a:solidFill>
              <a:srgbClr val="3A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959C3-D02D-4CE4-B2C2-0A8F8CB0769A}"/>
              </a:ext>
            </a:extLst>
          </p:cNvPr>
          <p:cNvSpPr txBox="1"/>
          <p:nvPr/>
        </p:nvSpPr>
        <p:spPr>
          <a:xfrm>
            <a:off x="4472039" y="957889"/>
            <a:ext cx="55987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ko-KR" sz="1400" b="1" dirty="0">
                <a:solidFill>
                  <a:prstClr val="black"/>
                </a:solidFill>
                <a:latin typeface="Roboto Condensed"/>
                <a:ea typeface="Roboto" panose="02000000000000000000" pitchFamily="2" charset="0"/>
                <a:cs typeface="Arial" pitchFamily="34" charset="0"/>
              </a:rPr>
              <a:t>R</a:t>
            </a:r>
            <a:r>
              <a:rPr kumimoji="0" lang="it-IT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eprezintă data la care a fost emisă obligațiunea respectivă</a:t>
            </a: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 și este consemnată în prospectul ofertei publice</a:t>
            </a:r>
            <a:endParaRPr kumimoji="0" lang="it-IT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D52AC-84FC-481A-A27B-BE7F0A965269}"/>
              </a:ext>
            </a:extLst>
          </p:cNvPr>
          <p:cNvSpPr txBox="1"/>
          <p:nvPr/>
        </p:nvSpPr>
        <p:spPr>
          <a:xfrm>
            <a:off x="2148659" y="1096145"/>
            <a:ext cx="1620000" cy="307777"/>
          </a:xfrm>
          <a:prstGeom prst="rect">
            <a:avLst/>
          </a:prstGeom>
          <a:solidFill>
            <a:srgbClr val="3A4255"/>
          </a:solidFill>
          <a:ln>
            <a:solidFill>
              <a:srgbClr val="4A7886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Data emisiunii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B0BA2-1CE5-489B-BCA0-0BCA5F5585D5}"/>
              </a:ext>
            </a:extLst>
          </p:cNvPr>
          <p:cNvSpPr txBox="1"/>
          <p:nvPr/>
        </p:nvSpPr>
        <p:spPr>
          <a:xfrm>
            <a:off x="5162523" y="1575769"/>
            <a:ext cx="48932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ko-KR" sz="1400" b="1" dirty="0">
                <a:solidFill>
                  <a:prstClr val="black"/>
                </a:solidFill>
                <a:latin typeface="Roboto Condensed"/>
                <a:ea typeface="Roboto" panose="02000000000000000000" pitchFamily="2" charset="0"/>
                <a:cs typeface="Arial" pitchFamily="34" charset="0"/>
              </a:rPr>
              <a:t>M</a:t>
            </a:r>
            <a:r>
              <a:rPr kumimoji="0" lang="ro-RO" altLang="ko-KR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omentul</a:t>
            </a: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 expirării termenului împrumutului și a retragerii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obligațiunii de pe piață</a:t>
            </a:r>
            <a:endParaRPr kumimoji="0" lang="ro-RO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20C7F-8A97-4CEA-998E-58C3E1A86C3D}"/>
              </a:ext>
            </a:extLst>
          </p:cNvPr>
          <p:cNvSpPr txBox="1"/>
          <p:nvPr/>
        </p:nvSpPr>
        <p:spPr>
          <a:xfrm>
            <a:off x="3076374" y="1631360"/>
            <a:ext cx="1620000" cy="307777"/>
          </a:xfrm>
          <a:prstGeom prst="rect">
            <a:avLst/>
          </a:prstGeom>
          <a:solidFill>
            <a:srgbClr val="BF1F3B"/>
          </a:solidFill>
          <a:ln>
            <a:solidFill>
              <a:srgbClr val="BF1F3B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Scadența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A9D5E-FB2F-4B12-9180-A49860CDA0AA}"/>
              </a:ext>
            </a:extLst>
          </p:cNvPr>
          <p:cNvSpPr txBox="1"/>
          <p:nvPr/>
        </p:nvSpPr>
        <p:spPr>
          <a:xfrm>
            <a:off x="5628831" y="2219647"/>
            <a:ext cx="642462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ko-KR" sz="1400" b="1" dirty="0">
                <a:solidFill>
                  <a:prstClr val="black"/>
                </a:solidFill>
                <a:latin typeface="Roboto Condensed"/>
                <a:ea typeface="Roboto" panose="02000000000000000000" pitchFamily="2" charset="0"/>
                <a:cs typeface="Arial" pitchFamily="34" charset="0"/>
              </a:rPr>
              <a:t>V</a:t>
            </a:r>
            <a:r>
              <a:rPr kumimoji="0" lang="ro-RO" altLang="ko-KR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aloarea</a:t>
            </a: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 declarată/înscrisă a unei obligațiuni în prospectul ofertei și ulterior în înscrisul în contul deținătorului de obligațiuni, ce urmează a fi plătită, de regulă, la scadență</a:t>
            </a:r>
            <a:endParaRPr kumimoji="0" lang="ro-RO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23210-25AC-41CD-90BE-6620C74D64CD}"/>
              </a:ext>
            </a:extLst>
          </p:cNvPr>
          <p:cNvSpPr txBox="1"/>
          <p:nvPr/>
        </p:nvSpPr>
        <p:spPr>
          <a:xfrm>
            <a:off x="3369051" y="2395662"/>
            <a:ext cx="1620000" cy="307777"/>
          </a:xfrm>
          <a:prstGeom prst="rect">
            <a:avLst/>
          </a:prstGeom>
          <a:solidFill>
            <a:srgbClr val="3A4255"/>
          </a:solidFill>
          <a:ln>
            <a:solidFill>
              <a:srgbClr val="4A7886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Valoarea Nominală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FBE6C8-80E3-4F7C-BAAC-A81D8CEE3059}"/>
              </a:ext>
            </a:extLst>
          </p:cNvPr>
          <p:cNvSpPr txBox="1"/>
          <p:nvPr/>
        </p:nvSpPr>
        <p:spPr>
          <a:xfrm>
            <a:off x="3618924" y="3302231"/>
            <a:ext cx="1620000" cy="307777"/>
          </a:xfrm>
          <a:prstGeom prst="rect">
            <a:avLst/>
          </a:prstGeom>
          <a:solidFill>
            <a:srgbClr val="BF1F3B"/>
          </a:solidFill>
          <a:ln>
            <a:solidFill>
              <a:srgbClr val="BF1F3B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Prețul de emisiune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0FBAF3-60E6-4908-BECE-1ABEDF21A798}"/>
              </a:ext>
            </a:extLst>
          </p:cNvPr>
          <p:cNvSpPr txBox="1"/>
          <p:nvPr/>
        </p:nvSpPr>
        <p:spPr>
          <a:xfrm>
            <a:off x="3613423" y="4211260"/>
            <a:ext cx="1620000" cy="307777"/>
          </a:xfrm>
          <a:prstGeom prst="rect">
            <a:avLst/>
          </a:prstGeom>
          <a:solidFill>
            <a:srgbClr val="3A4255"/>
          </a:solidFill>
          <a:ln>
            <a:solidFill>
              <a:srgbClr val="4A7886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Dobânda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A679644E-BEDF-48A6-8C45-8B857669B2F2}"/>
              </a:ext>
            </a:extLst>
          </p:cNvPr>
          <p:cNvSpPr/>
          <p:nvPr/>
        </p:nvSpPr>
        <p:spPr>
          <a:xfrm>
            <a:off x="1034082" y="5990860"/>
            <a:ext cx="526508" cy="526508"/>
          </a:xfrm>
          <a:prstGeom prst="diamond">
            <a:avLst/>
          </a:prstGeom>
          <a:solidFill>
            <a:srgbClr val="BF1F3B"/>
          </a:solidFill>
          <a:ln w="25400">
            <a:solidFill>
              <a:srgbClr val="BF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D0E16461-21E8-4E3B-A668-EC781F8D69FF}"/>
              </a:ext>
            </a:extLst>
          </p:cNvPr>
          <p:cNvSpPr/>
          <p:nvPr/>
        </p:nvSpPr>
        <p:spPr>
          <a:xfrm>
            <a:off x="1822000" y="5548309"/>
            <a:ext cx="526508" cy="526508"/>
          </a:xfrm>
          <a:prstGeom prst="diamond">
            <a:avLst/>
          </a:prstGeom>
          <a:solidFill>
            <a:srgbClr val="3A4255"/>
          </a:solidFill>
          <a:ln w="25400">
            <a:solidFill>
              <a:srgbClr val="3A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993E4680-7D33-4357-BFFF-FFE2BB95170C}"/>
              </a:ext>
            </a:extLst>
          </p:cNvPr>
          <p:cNvSpPr/>
          <p:nvPr/>
        </p:nvSpPr>
        <p:spPr>
          <a:xfrm>
            <a:off x="2399715" y="4926026"/>
            <a:ext cx="526508" cy="526508"/>
          </a:xfrm>
          <a:prstGeom prst="diamond">
            <a:avLst/>
          </a:prstGeom>
          <a:solidFill>
            <a:srgbClr val="BF1F3B"/>
          </a:solidFill>
          <a:ln w="25400">
            <a:solidFill>
              <a:srgbClr val="BF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1" name="직사각형 69">
            <a:extLst>
              <a:ext uri="{FF2B5EF4-FFF2-40B4-BE49-F238E27FC236}">
                <a16:creationId xmlns:a16="http://schemas.microsoft.com/office/drawing/2014/main" id="{632A2D08-4C9E-40A7-B4D1-48102D109A33}"/>
              </a:ext>
            </a:extLst>
          </p:cNvPr>
          <p:cNvSpPr/>
          <p:nvPr/>
        </p:nvSpPr>
        <p:spPr>
          <a:xfrm>
            <a:off x="1106239" y="1212403"/>
            <a:ext cx="390051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1.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2" name="직사각형 69">
            <a:extLst>
              <a:ext uri="{FF2B5EF4-FFF2-40B4-BE49-F238E27FC236}">
                <a16:creationId xmlns:a16="http://schemas.microsoft.com/office/drawing/2014/main" id="{D0EF28D7-B55A-48EC-9CCB-7397C207A19A}"/>
              </a:ext>
            </a:extLst>
          </p:cNvPr>
          <p:cNvSpPr/>
          <p:nvPr/>
        </p:nvSpPr>
        <p:spPr>
          <a:xfrm>
            <a:off x="1964011" y="1703481"/>
            <a:ext cx="38231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2.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3" name="직사각형 69">
            <a:extLst>
              <a:ext uri="{FF2B5EF4-FFF2-40B4-BE49-F238E27FC236}">
                <a16:creationId xmlns:a16="http://schemas.microsoft.com/office/drawing/2014/main" id="{553566E5-FC64-46A6-98A7-C782A31E0B07}"/>
              </a:ext>
            </a:extLst>
          </p:cNvPr>
          <p:cNvSpPr/>
          <p:nvPr/>
        </p:nvSpPr>
        <p:spPr>
          <a:xfrm>
            <a:off x="2581790" y="2373257"/>
            <a:ext cx="37731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3.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6" name="직사각형 69">
            <a:extLst>
              <a:ext uri="{FF2B5EF4-FFF2-40B4-BE49-F238E27FC236}">
                <a16:creationId xmlns:a16="http://schemas.microsoft.com/office/drawing/2014/main" id="{D88480D9-A35F-4A3E-B23D-41572EF0A976}"/>
              </a:ext>
            </a:extLst>
          </p:cNvPr>
          <p:cNvSpPr/>
          <p:nvPr/>
        </p:nvSpPr>
        <p:spPr>
          <a:xfrm>
            <a:off x="2502822" y="4981914"/>
            <a:ext cx="367378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6.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7" name="직사각형 69">
            <a:extLst>
              <a:ext uri="{FF2B5EF4-FFF2-40B4-BE49-F238E27FC236}">
                <a16:creationId xmlns:a16="http://schemas.microsoft.com/office/drawing/2014/main" id="{EBAF6EE2-2A22-4020-A577-EC377F26EFD9}"/>
              </a:ext>
            </a:extLst>
          </p:cNvPr>
          <p:cNvSpPr/>
          <p:nvPr/>
        </p:nvSpPr>
        <p:spPr>
          <a:xfrm>
            <a:off x="1935767" y="5582307"/>
            <a:ext cx="362933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7.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DE1DDE-A68D-47FB-AC12-47CC1F1BB253}"/>
              </a:ext>
            </a:extLst>
          </p:cNvPr>
          <p:cNvSpPr txBox="1"/>
          <p:nvPr/>
        </p:nvSpPr>
        <p:spPr>
          <a:xfrm>
            <a:off x="2985975" y="5730953"/>
            <a:ext cx="1904680" cy="307777"/>
          </a:xfrm>
          <a:prstGeom prst="rect">
            <a:avLst/>
          </a:prstGeom>
          <a:solidFill>
            <a:srgbClr val="3A4255"/>
          </a:solidFill>
          <a:ln>
            <a:solidFill>
              <a:srgbClr val="4A7886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Termenul de circulație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FD1705-57F8-4C7F-833A-6FA1024E5C20}"/>
              </a:ext>
            </a:extLst>
          </p:cNvPr>
          <p:cNvSpPr txBox="1"/>
          <p:nvPr/>
        </p:nvSpPr>
        <p:spPr>
          <a:xfrm>
            <a:off x="3354362" y="5018024"/>
            <a:ext cx="1620000" cy="307777"/>
          </a:xfrm>
          <a:prstGeom prst="rect">
            <a:avLst/>
          </a:prstGeom>
          <a:solidFill>
            <a:srgbClr val="BF1F3B"/>
          </a:solidFill>
          <a:ln>
            <a:solidFill>
              <a:srgbClr val="BF1F3B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Periodicitatea plății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6616B5-21CC-455A-8D22-6862411538B0}"/>
              </a:ext>
            </a:extLst>
          </p:cNvPr>
          <p:cNvSpPr txBox="1"/>
          <p:nvPr/>
        </p:nvSpPr>
        <p:spPr>
          <a:xfrm>
            <a:off x="4448679" y="6227545"/>
            <a:ext cx="61500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ko-KR" sz="1400" b="1" dirty="0">
                <a:solidFill>
                  <a:prstClr val="black"/>
                </a:solidFill>
                <a:latin typeface="Roboto Condensed"/>
                <a:ea typeface="Roboto" panose="02000000000000000000" pitchFamily="2" charset="0"/>
                <a:cs typeface="Arial" pitchFamily="34" charset="0"/>
              </a:rPr>
              <a:t>Condițiile</a:t>
            </a: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 de răscumpărare a obligațiunii și stingerii datoriei stabilite în prospectul ofertei publice</a:t>
            </a:r>
            <a:endParaRPr kumimoji="0" lang="ro-RO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2FDA9B-9A1B-49A1-A236-6E3E419C7CA2}"/>
              </a:ext>
            </a:extLst>
          </p:cNvPr>
          <p:cNvSpPr txBox="1"/>
          <p:nvPr/>
        </p:nvSpPr>
        <p:spPr>
          <a:xfrm>
            <a:off x="5878213" y="3195998"/>
            <a:ext cx="52387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ko-KR" sz="1400" b="1" dirty="0">
                <a:solidFill>
                  <a:prstClr val="black"/>
                </a:solidFill>
                <a:latin typeface="Roboto Condensed"/>
                <a:ea typeface="Roboto" panose="02000000000000000000" pitchFamily="2" charset="0"/>
                <a:cs typeface="Arial" pitchFamily="34" charset="0"/>
              </a:rPr>
              <a:t>Prețul</a:t>
            </a:r>
            <a:r>
              <a:rPr kumimoji="0" lang="ro-RO" altLang="ko-KR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 de emisie pentru obligațiunile cu discount care este mai mic decât valoarea nominală</a:t>
            </a:r>
            <a:endParaRPr kumimoji="0" lang="ro-RO" altLang="ko-KR" sz="14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6E6A1C-E984-4A40-A28A-24EEF852E5DC}"/>
              </a:ext>
            </a:extLst>
          </p:cNvPr>
          <p:cNvSpPr txBox="1"/>
          <p:nvPr/>
        </p:nvSpPr>
        <p:spPr>
          <a:xfrm>
            <a:off x="5604964" y="4819235"/>
            <a:ext cx="61714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ko-KR" sz="1400" b="1" dirty="0">
                <a:solidFill>
                  <a:prstClr val="black"/>
                </a:solidFill>
                <a:latin typeface="Roboto Condensed"/>
                <a:ea typeface="Roboto" panose="02000000000000000000" pitchFamily="2" charset="0"/>
                <a:cs typeface="Arial" pitchFamily="34" charset="0"/>
              </a:rPr>
              <a:t>P</a:t>
            </a:r>
            <a:r>
              <a:rPr kumimoji="0" lang="ro-RO" altLang="ko-KR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eriodicitatea</a:t>
            </a: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 plății dobânzii către deținător stabilită conform prospectului ofertei publice</a:t>
            </a:r>
            <a:endParaRPr kumimoji="0" lang="ro-RO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8F6CD7-C6BE-4FA2-B6C6-B25F0EBB4618}"/>
              </a:ext>
            </a:extLst>
          </p:cNvPr>
          <p:cNvSpPr txBox="1"/>
          <p:nvPr/>
        </p:nvSpPr>
        <p:spPr>
          <a:xfrm>
            <a:off x="5205102" y="5583705"/>
            <a:ext cx="61833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Perioada de circulație a obligațiunilor (termenul și data scadenței</a:t>
            </a:r>
            <a:r>
              <a:rPr lang="ro-RO" altLang="ko-KR" sz="1400" b="1" dirty="0">
                <a:solidFill>
                  <a:prstClr val="black"/>
                </a:solidFill>
                <a:latin typeface="Roboto Condensed"/>
                <a:ea typeface="Roboto" panose="02000000000000000000" pitchFamily="2" charset="0"/>
                <a:cs typeface="Arial" pitchFamily="34" charset="0"/>
              </a:rPr>
              <a:t>) stabilit în cadrul prospectului ofertei publice</a:t>
            </a:r>
            <a:endParaRPr kumimoji="0" lang="ro-RO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B1D712A9-8165-4A14-8C0A-FD26372D19F4}"/>
              </a:ext>
            </a:extLst>
          </p:cNvPr>
          <p:cNvSpPr/>
          <p:nvPr/>
        </p:nvSpPr>
        <p:spPr>
          <a:xfrm>
            <a:off x="2730821" y="4112614"/>
            <a:ext cx="526508" cy="526508"/>
          </a:xfrm>
          <a:prstGeom prst="diamond">
            <a:avLst/>
          </a:prstGeom>
          <a:solidFill>
            <a:srgbClr val="3A4255"/>
          </a:solidFill>
          <a:ln w="25400">
            <a:solidFill>
              <a:srgbClr val="3A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19D233CC-C12C-4BEF-A5FD-EB9EB728619C}"/>
              </a:ext>
            </a:extLst>
          </p:cNvPr>
          <p:cNvSpPr/>
          <p:nvPr/>
        </p:nvSpPr>
        <p:spPr>
          <a:xfrm>
            <a:off x="2768921" y="3236314"/>
            <a:ext cx="526508" cy="526508"/>
          </a:xfrm>
          <a:prstGeom prst="diamond">
            <a:avLst/>
          </a:prstGeom>
          <a:solidFill>
            <a:srgbClr val="BF1F3B"/>
          </a:solidFill>
          <a:ln w="25400">
            <a:solidFill>
              <a:srgbClr val="BF1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4" name="직사각형 69">
            <a:extLst>
              <a:ext uri="{FF2B5EF4-FFF2-40B4-BE49-F238E27FC236}">
                <a16:creationId xmlns:a16="http://schemas.microsoft.com/office/drawing/2014/main" id="{A44EE141-629D-48DA-AABF-7C8194F41764}"/>
              </a:ext>
            </a:extLst>
          </p:cNvPr>
          <p:cNvSpPr/>
          <p:nvPr/>
        </p:nvSpPr>
        <p:spPr>
          <a:xfrm>
            <a:off x="2878267" y="3267096"/>
            <a:ext cx="347533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4.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5" name="직사각형 69">
            <a:extLst>
              <a:ext uri="{FF2B5EF4-FFF2-40B4-BE49-F238E27FC236}">
                <a16:creationId xmlns:a16="http://schemas.microsoft.com/office/drawing/2014/main" id="{E3DFEA20-2517-40A7-B5E4-21B32B11F6F1}"/>
              </a:ext>
            </a:extLst>
          </p:cNvPr>
          <p:cNvSpPr/>
          <p:nvPr/>
        </p:nvSpPr>
        <p:spPr>
          <a:xfrm>
            <a:off x="2821910" y="4143396"/>
            <a:ext cx="37849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5.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7" name="직사각형 69">
            <a:extLst>
              <a:ext uri="{FF2B5EF4-FFF2-40B4-BE49-F238E27FC236}">
                <a16:creationId xmlns:a16="http://schemas.microsoft.com/office/drawing/2014/main" id="{947D4713-C572-454B-AF8F-E43E18491E49}"/>
              </a:ext>
            </a:extLst>
          </p:cNvPr>
          <p:cNvSpPr/>
          <p:nvPr/>
        </p:nvSpPr>
        <p:spPr>
          <a:xfrm>
            <a:off x="1138207" y="6024267"/>
            <a:ext cx="347693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ko-KR" sz="2400" b="1" dirty="0">
                <a:solidFill>
                  <a:prstClr val="white"/>
                </a:solidFill>
                <a:latin typeface="Roboto Condensed"/>
                <a:ea typeface="Roboto" panose="02000000000000000000" pitchFamily="2" charset="0"/>
                <a:cs typeface="Arial" pitchFamily="34" charset="0"/>
              </a:rPr>
              <a:t>8.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D1D101-37A4-469F-A46E-15805702F1D1}"/>
              </a:ext>
            </a:extLst>
          </p:cNvPr>
          <p:cNvSpPr txBox="1"/>
          <p:nvPr/>
        </p:nvSpPr>
        <p:spPr>
          <a:xfrm>
            <a:off x="2161359" y="6290445"/>
            <a:ext cx="1620000" cy="307777"/>
          </a:xfrm>
          <a:prstGeom prst="rect">
            <a:avLst/>
          </a:prstGeom>
          <a:solidFill>
            <a:srgbClr val="BF1F3B"/>
          </a:solidFill>
          <a:ln>
            <a:solidFill>
              <a:srgbClr val="BF1F3B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Răscumpărarea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392352-3E4A-41A4-8E8A-774549700479}"/>
              </a:ext>
            </a:extLst>
          </p:cNvPr>
          <p:cNvSpPr txBox="1"/>
          <p:nvPr/>
        </p:nvSpPr>
        <p:spPr>
          <a:xfrm>
            <a:off x="5905145" y="4113807"/>
            <a:ext cx="52387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ko-KR" sz="1400" b="1" dirty="0">
                <a:solidFill>
                  <a:prstClr val="black"/>
                </a:solidFill>
                <a:latin typeface="Roboto Condensed"/>
                <a:ea typeface="Roboto" panose="02000000000000000000" pitchFamily="2" charset="0"/>
                <a:cs typeface="Arial" pitchFamily="34" charset="0"/>
              </a:rPr>
              <a:t>Suma îndreptată periodic către deținătorul de</a:t>
            </a: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" panose="02000000000000000000" pitchFamily="2" charset="0"/>
                <a:cs typeface="Arial" pitchFamily="34" charset="0"/>
              </a:rPr>
              <a:t> obligațiuni cu dobândă fixă sau flotantă și care reprezintă prețul împrumutului</a:t>
            </a:r>
            <a:endParaRPr kumimoji="0" lang="ro-RO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1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90DB4-C9A3-4556-97E1-DB2F15F2004C}"/>
              </a:ext>
            </a:extLst>
          </p:cNvPr>
          <p:cNvSpPr txBox="1"/>
          <p:nvPr/>
        </p:nvSpPr>
        <p:spPr>
          <a:xfrm>
            <a:off x="2403331" y="2965305"/>
            <a:ext cx="93535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2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Principalele etape în procesul de emisiune a obligațiunilor municipale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AD6E56-8EFD-4CA6-90E3-E173E82B45B4}"/>
              </a:ext>
            </a:extLst>
          </p:cNvPr>
          <p:cNvSpPr/>
          <p:nvPr/>
        </p:nvSpPr>
        <p:spPr>
          <a:xfrm>
            <a:off x="368878" y="249425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9AC7-AC20-44C9-9BD7-CE76B5C1A3C8}"/>
              </a:ext>
            </a:extLst>
          </p:cNvPr>
          <p:cNvSpPr txBox="1"/>
          <p:nvPr/>
        </p:nvSpPr>
        <p:spPr>
          <a:xfrm>
            <a:off x="900979" y="2731076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>
                <a:solidFill>
                  <a:srgbClr val="4A5D6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4A5D62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27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5">
            <a:extLst>
              <a:ext uri="{FF2B5EF4-FFF2-40B4-BE49-F238E27FC236}">
                <a16:creationId xmlns:a16="http://schemas.microsoft.com/office/drawing/2014/main" id="{7C9204D9-576E-4578-A6D8-476FD89C8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" name="Text Placeholder 1">
            <a:extLst>
              <a:ext uri="{FF2B5EF4-FFF2-40B4-BE49-F238E27FC236}">
                <a16:creationId xmlns:a16="http://schemas.microsoft.com/office/drawing/2014/main" id="{36153DD5-C91D-4E62-9B5C-A76C8F9EA814}"/>
              </a:ext>
            </a:extLst>
          </p:cNvPr>
          <p:cNvSpPr txBox="1">
            <a:spLocks/>
          </p:cNvSpPr>
          <p:nvPr/>
        </p:nvSpPr>
        <p:spPr>
          <a:xfrm>
            <a:off x="118814" y="95534"/>
            <a:ext cx="11158786" cy="1414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Emisiunea de obligațiuni municipale</a:t>
            </a:r>
          </a:p>
        </p:txBody>
      </p:sp>
      <p:grpSp>
        <p:nvGrpSpPr>
          <p:cNvPr id="10" name="그룹 55">
            <a:extLst>
              <a:ext uri="{FF2B5EF4-FFF2-40B4-BE49-F238E27FC236}">
                <a16:creationId xmlns:a16="http://schemas.microsoft.com/office/drawing/2014/main" id="{F3DAC2EB-BFC7-499F-968E-6C5C1D84F8F8}"/>
              </a:ext>
            </a:extLst>
          </p:cNvPr>
          <p:cNvGrpSpPr/>
          <p:nvPr/>
        </p:nvGrpSpPr>
        <p:grpSpPr>
          <a:xfrm rot="5400000">
            <a:off x="5146918" y="1010119"/>
            <a:ext cx="1350651" cy="1350650"/>
            <a:chOff x="5410154" y="1792609"/>
            <a:chExt cx="1350651" cy="1350650"/>
          </a:xfrm>
          <a:solidFill>
            <a:srgbClr val="4A7886"/>
          </a:solidFill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916D3EB7-F065-43DB-824E-DF05845E4F6E}"/>
                </a:ext>
              </a:extLst>
            </p:cNvPr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latin typeface="Roboto Condensed" panose="02000000000000000000" pitchFamily="2" charset="0"/>
              </a:endParaRPr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095AD88D-EAAA-4F1D-BA3A-AE4DB505FE92}"/>
                </a:ext>
              </a:extLst>
            </p:cNvPr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rgbClr val="3A4255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Roboto Condensed" panose="02000000000000000000" pitchFamily="2" charset="0"/>
              </a:endParaRPr>
            </a:p>
          </p:txBody>
        </p:sp>
      </p:grpSp>
      <p:grpSp>
        <p:nvGrpSpPr>
          <p:cNvPr id="13" name="그룹 47">
            <a:extLst>
              <a:ext uri="{FF2B5EF4-FFF2-40B4-BE49-F238E27FC236}">
                <a16:creationId xmlns:a16="http://schemas.microsoft.com/office/drawing/2014/main" id="{9994087F-FEC9-4FA2-8069-8928D885A19C}"/>
              </a:ext>
            </a:extLst>
          </p:cNvPr>
          <p:cNvGrpSpPr/>
          <p:nvPr/>
        </p:nvGrpSpPr>
        <p:grpSpPr>
          <a:xfrm rot="5400000">
            <a:off x="5146918" y="2445694"/>
            <a:ext cx="1350651" cy="1350651"/>
            <a:chOff x="5410154" y="3235402"/>
            <a:chExt cx="1350651" cy="1350651"/>
          </a:xfrm>
          <a:solidFill>
            <a:srgbClr val="4A7886"/>
          </a:solidFill>
        </p:grpSpPr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90AC2D0F-2B48-41C7-9C9B-8C9463D0E70D}"/>
                </a:ext>
              </a:extLst>
            </p:cNvPr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latin typeface="Roboto Condensed" panose="02000000000000000000" pitchFamily="2" charset="0"/>
              </a:endParaRP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41A53609-108F-4B41-8233-D27D66064878}"/>
                </a:ext>
              </a:extLst>
            </p:cNvPr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rgbClr val="3A4255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latin typeface="Roboto Condensed" panose="02000000000000000000" pitchFamily="2" charset="0"/>
              </a:endParaRPr>
            </a:p>
          </p:txBody>
        </p:sp>
      </p:grpSp>
      <p:grpSp>
        <p:nvGrpSpPr>
          <p:cNvPr id="16" name="그룹 46">
            <a:extLst>
              <a:ext uri="{FF2B5EF4-FFF2-40B4-BE49-F238E27FC236}">
                <a16:creationId xmlns:a16="http://schemas.microsoft.com/office/drawing/2014/main" id="{C8B1F1C7-23C5-406A-8D95-1041D76DACE1}"/>
              </a:ext>
            </a:extLst>
          </p:cNvPr>
          <p:cNvGrpSpPr/>
          <p:nvPr/>
        </p:nvGrpSpPr>
        <p:grpSpPr>
          <a:xfrm rot="5400000">
            <a:off x="5140563" y="3909541"/>
            <a:ext cx="1350651" cy="1350652"/>
            <a:chOff x="5403799" y="4678196"/>
            <a:chExt cx="1350651" cy="1350652"/>
          </a:xfrm>
          <a:solidFill>
            <a:srgbClr val="3A4255"/>
          </a:solidFill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11F5F067-770B-4EC2-9C64-915362CE1EB4}"/>
                </a:ext>
              </a:extLst>
            </p:cNvPr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rgbClr val="4A7886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Roboto Condensed" panose="02000000000000000000" pitchFamily="2" charset="0"/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C2BFBBA2-D9EB-48D2-BDB0-2E4AEE582A93}"/>
                </a:ext>
              </a:extLst>
            </p:cNvPr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C45BE6B-EA75-4AD9-B94C-21C74CA05962}"/>
              </a:ext>
            </a:extLst>
          </p:cNvPr>
          <p:cNvSpPr txBox="1"/>
          <p:nvPr/>
        </p:nvSpPr>
        <p:spPr>
          <a:xfrm>
            <a:off x="5090217" y="845570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1</a:t>
            </a:r>
            <a:endParaRPr lang="ko-KR" altLang="en-US" sz="7200" b="1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0D74C2-4538-49B9-8FD9-F38A0E2D7303}"/>
              </a:ext>
            </a:extLst>
          </p:cNvPr>
          <p:cNvSpPr txBox="1"/>
          <p:nvPr/>
        </p:nvSpPr>
        <p:spPr>
          <a:xfrm>
            <a:off x="5907168" y="1327305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2</a:t>
            </a:r>
            <a:endParaRPr lang="ko-KR" altLang="en-US" sz="7200" b="1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8107EA-2FA1-4E53-999D-A1F67ADC413E}"/>
              </a:ext>
            </a:extLst>
          </p:cNvPr>
          <p:cNvSpPr txBox="1"/>
          <p:nvPr/>
        </p:nvSpPr>
        <p:spPr>
          <a:xfrm>
            <a:off x="5136176" y="2280253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45D34E-CD7A-463B-B368-44EDCF520336}"/>
              </a:ext>
            </a:extLst>
          </p:cNvPr>
          <p:cNvSpPr txBox="1"/>
          <p:nvPr/>
        </p:nvSpPr>
        <p:spPr>
          <a:xfrm>
            <a:off x="5885536" y="273696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4</a:t>
            </a:r>
            <a:endParaRPr lang="ko-KR" altLang="en-US" sz="7200" b="1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7F58CD-6837-49F3-B39E-121B746B653C}"/>
              </a:ext>
            </a:extLst>
          </p:cNvPr>
          <p:cNvSpPr txBox="1"/>
          <p:nvPr/>
        </p:nvSpPr>
        <p:spPr>
          <a:xfrm>
            <a:off x="5135725" y="375690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5</a:t>
            </a:r>
            <a:endParaRPr lang="ko-KR" altLang="en-US" sz="7200" b="1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8AD6B9-C870-4A9D-B28B-A7334C0A0F85}"/>
              </a:ext>
            </a:extLst>
          </p:cNvPr>
          <p:cNvSpPr txBox="1"/>
          <p:nvPr/>
        </p:nvSpPr>
        <p:spPr>
          <a:xfrm>
            <a:off x="5883430" y="4220810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6</a:t>
            </a:r>
            <a:endParaRPr lang="ko-KR" altLang="en-US" sz="7200" b="1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08633F-7A14-4753-9548-10C74BEB5156}"/>
              </a:ext>
            </a:extLst>
          </p:cNvPr>
          <p:cNvGrpSpPr/>
          <p:nvPr/>
        </p:nvGrpSpPr>
        <p:grpSpPr>
          <a:xfrm>
            <a:off x="1176371" y="2484018"/>
            <a:ext cx="3721855" cy="1184196"/>
            <a:chOff x="3008979" y="4207114"/>
            <a:chExt cx="1886852" cy="11841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40C627-B4D4-4F1A-8B72-A94491854C18}"/>
                </a:ext>
              </a:extLst>
            </p:cNvPr>
            <p:cNvSpPr txBox="1"/>
            <p:nvPr/>
          </p:nvSpPr>
          <p:spPr>
            <a:xfrm>
              <a:off x="300897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Realizarea procedurii de achiziție publică de contractare a serviciilor de intermediere financiară </a:t>
              </a:r>
              <a:endPara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4F5737-FFFD-46D5-885C-8106117946DE}"/>
                </a:ext>
              </a:extLst>
            </p:cNvPr>
            <p:cNvSpPr txBox="1"/>
            <p:nvPr/>
          </p:nvSpPr>
          <p:spPr>
            <a:xfrm>
              <a:off x="3017859" y="4207114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2000" b="1" dirty="0">
                  <a:solidFill>
                    <a:srgbClr val="C01F3B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Contractarea intermediarului</a:t>
              </a:r>
              <a:endParaRPr lang="ko-KR" altLang="en-US" sz="2000" b="1" dirty="0">
                <a:solidFill>
                  <a:srgbClr val="C01F3B"/>
                </a:solidFill>
                <a:latin typeface="Roboto Condensed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423400-12C8-4973-A91F-5A07B545BCA7}"/>
              </a:ext>
            </a:extLst>
          </p:cNvPr>
          <p:cNvGrpSpPr/>
          <p:nvPr/>
        </p:nvGrpSpPr>
        <p:grpSpPr>
          <a:xfrm>
            <a:off x="1206430" y="1044683"/>
            <a:ext cx="3690216" cy="1198051"/>
            <a:chOff x="3017859" y="4207114"/>
            <a:chExt cx="1870812" cy="11980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B6DA8C-C94E-4FF2-8849-820245C7B403}"/>
                </a:ext>
              </a:extLst>
            </p:cNvPr>
            <p:cNvSpPr txBox="1"/>
            <p:nvPr/>
          </p:nvSpPr>
          <p:spPr>
            <a:xfrm>
              <a:off x="3131681" y="4574168"/>
              <a:ext cx="17489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Desfășurarea audierilor publice și informarea cetățenilor privind proiectul investițional</a:t>
              </a:r>
              <a:endPara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534C38-A62E-40EC-8758-CF7D4E72762D}"/>
                </a:ext>
              </a:extLst>
            </p:cNvPr>
            <p:cNvSpPr txBox="1"/>
            <p:nvPr/>
          </p:nvSpPr>
          <p:spPr>
            <a:xfrm>
              <a:off x="3017859" y="4207114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2000" b="1" dirty="0">
                  <a:solidFill>
                    <a:srgbClr val="C01F3B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Consultarea proiectului</a:t>
              </a:r>
              <a:endParaRPr lang="ko-KR" altLang="en-US" sz="2000" b="1" dirty="0">
                <a:solidFill>
                  <a:srgbClr val="C01F3B"/>
                </a:solidFill>
                <a:latin typeface="Roboto Condensed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24ECD3-6729-46D1-9D3A-6E3AC1485FCD}"/>
              </a:ext>
            </a:extLst>
          </p:cNvPr>
          <p:cNvGrpSpPr/>
          <p:nvPr/>
        </p:nvGrpSpPr>
        <p:grpSpPr>
          <a:xfrm>
            <a:off x="6742755" y="2458616"/>
            <a:ext cx="3690216" cy="1184196"/>
            <a:chOff x="3017859" y="4207114"/>
            <a:chExt cx="1870812" cy="11841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ACBC1C-662C-4D84-85D4-036468569BBA}"/>
                </a:ext>
              </a:extLst>
            </p:cNvPr>
            <p:cNvSpPr txBox="1"/>
            <p:nvPr/>
          </p:nvSpPr>
          <p:spPr>
            <a:xfrm>
              <a:off x="3021856" y="4560313"/>
              <a:ext cx="17178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Autoritatea locală solicită avizul Ministerului de Finanțe cu privire la contractarea datoriei pe termen lung</a:t>
              </a:r>
              <a:endPara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53B92F-B0A9-46B3-A6A0-7EE4061C0D4E}"/>
                </a:ext>
              </a:extLst>
            </p:cNvPr>
            <p:cNvSpPr txBox="1"/>
            <p:nvPr/>
          </p:nvSpPr>
          <p:spPr>
            <a:xfrm>
              <a:off x="3017859" y="4207114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2000" b="1" dirty="0">
                  <a:solidFill>
                    <a:srgbClr val="C01F3B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Obținerea avizului MF</a:t>
              </a:r>
              <a:endParaRPr lang="ko-KR" altLang="en-US" sz="2000" b="1" dirty="0">
                <a:solidFill>
                  <a:srgbClr val="C01F3B"/>
                </a:solidFill>
                <a:latin typeface="Roboto Condensed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D7981E-4E46-47D2-9C8C-21AE62E22D51}"/>
              </a:ext>
            </a:extLst>
          </p:cNvPr>
          <p:cNvGrpSpPr/>
          <p:nvPr/>
        </p:nvGrpSpPr>
        <p:grpSpPr>
          <a:xfrm>
            <a:off x="6738759" y="1023516"/>
            <a:ext cx="3729739" cy="1184196"/>
            <a:chOff x="3017859" y="4207114"/>
            <a:chExt cx="1890849" cy="11841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961744-12FE-42B1-AEFA-272BD2BC9A8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Perfectarea deciziei Consiliului local privind realizarea proiectului investițional în baza emisiunii de obligațiuni</a:t>
              </a:r>
              <a:endPara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DB7040-0BE7-4429-891B-DB411500BFF0}"/>
                </a:ext>
              </a:extLst>
            </p:cNvPr>
            <p:cNvSpPr txBox="1"/>
            <p:nvPr/>
          </p:nvSpPr>
          <p:spPr>
            <a:xfrm>
              <a:off x="3017859" y="4207114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2000" b="1" dirty="0">
                  <a:solidFill>
                    <a:srgbClr val="C01F3B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Decizia emitentului</a:t>
              </a:r>
              <a:endParaRPr lang="ko-KR" altLang="en-US" sz="2000" b="1" dirty="0">
                <a:solidFill>
                  <a:srgbClr val="C01F3B"/>
                </a:solidFill>
                <a:latin typeface="Roboto Condensed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F1481D9-E63F-4E12-8344-5F742B493740}"/>
              </a:ext>
            </a:extLst>
          </p:cNvPr>
          <p:cNvGrpSpPr/>
          <p:nvPr/>
        </p:nvGrpSpPr>
        <p:grpSpPr>
          <a:xfrm>
            <a:off x="6738998" y="3965683"/>
            <a:ext cx="3729739" cy="1184196"/>
            <a:chOff x="3017859" y="4207114"/>
            <a:chExt cx="1890849" cy="11841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FDEE34-61E2-4011-9FD5-F7C8D94459E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Comisia Națională a Pieței Financiare evaluează prospectul ofertei publice dacă acesta corespunde cerințelor legale</a:t>
              </a:r>
              <a:endPara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566A53-6CD4-4C64-B0EB-08490BBEBA0C}"/>
                </a:ext>
              </a:extLst>
            </p:cNvPr>
            <p:cNvSpPr txBox="1"/>
            <p:nvPr/>
          </p:nvSpPr>
          <p:spPr>
            <a:xfrm>
              <a:off x="3017859" y="4207114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2000" b="1" dirty="0">
                  <a:solidFill>
                    <a:srgbClr val="C01F3B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Aprobarea prospectului de CNPF</a:t>
              </a:r>
              <a:endParaRPr lang="ko-KR" altLang="en-US" sz="2000" b="1" dirty="0">
                <a:solidFill>
                  <a:srgbClr val="C01F3B"/>
                </a:solidFill>
                <a:latin typeface="Roboto Condensed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A3E5BA-3305-4786-8F71-5B6E1E586AAA}"/>
              </a:ext>
            </a:extLst>
          </p:cNvPr>
          <p:cNvGrpSpPr/>
          <p:nvPr/>
        </p:nvGrpSpPr>
        <p:grpSpPr>
          <a:xfrm>
            <a:off x="1176716" y="3969918"/>
            <a:ext cx="3729739" cy="1184196"/>
            <a:chOff x="3017859" y="4207114"/>
            <a:chExt cx="1890849" cy="11841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788E14-3DF2-4D54-9CE9-800D4694DA25}"/>
                </a:ext>
              </a:extLst>
            </p:cNvPr>
            <p:cNvSpPr txBox="1"/>
            <p:nvPr/>
          </p:nvSpPr>
          <p:spPr>
            <a:xfrm>
              <a:off x="3144753" y="4560313"/>
              <a:ext cx="1763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Pregătirea de către autoritatea locală și intermediar a prospectului ofertei publice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767D3D-6D05-4331-AD94-A9A159460B80}"/>
                </a:ext>
              </a:extLst>
            </p:cNvPr>
            <p:cNvSpPr txBox="1"/>
            <p:nvPr/>
          </p:nvSpPr>
          <p:spPr>
            <a:xfrm>
              <a:off x="3017859" y="4207114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2000" b="1" dirty="0">
                  <a:solidFill>
                    <a:srgbClr val="C01F3B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Pregătirea prospectului </a:t>
              </a:r>
              <a:endParaRPr lang="ko-KR" altLang="en-US" sz="2000" b="1" dirty="0">
                <a:solidFill>
                  <a:srgbClr val="C01F3B"/>
                </a:solidFill>
                <a:latin typeface="Roboto Condensed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43" name="그룹 55">
            <a:extLst>
              <a:ext uri="{FF2B5EF4-FFF2-40B4-BE49-F238E27FC236}">
                <a16:creationId xmlns:a16="http://schemas.microsoft.com/office/drawing/2014/main" id="{DF0513D0-4266-4532-8B8D-B1D690BC0B7B}"/>
              </a:ext>
            </a:extLst>
          </p:cNvPr>
          <p:cNvGrpSpPr/>
          <p:nvPr/>
        </p:nvGrpSpPr>
        <p:grpSpPr>
          <a:xfrm rot="5400000">
            <a:off x="5160774" y="5374301"/>
            <a:ext cx="1350651" cy="1350650"/>
            <a:chOff x="5410154" y="1792609"/>
            <a:chExt cx="1350651" cy="1350650"/>
          </a:xfrm>
          <a:solidFill>
            <a:srgbClr val="4A7886"/>
          </a:solidFill>
        </p:grpSpPr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id="{6D7CB553-4686-44A0-8515-C7B9C5644D76}"/>
                </a:ext>
              </a:extLst>
            </p:cNvPr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latin typeface="Roboto Condensed" panose="02000000000000000000" pitchFamily="2" charset="0"/>
              </a:endParaRPr>
            </a:p>
          </p:txBody>
        </p:sp>
        <p:sp>
          <p:nvSpPr>
            <p:cNvPr id="45" name="Right Triangle 44">
              <a:extLst>
                <a:ext uri="{FF2B5EF4-FFF2-40B4-BE49-F238E27FC236}">
                  <a16:creationId xmlns:a16="http://schemas.microsoft.com/office/drawing/2014/main" id="{C5017727-14B0-426E-BC70-A21752EFE564}"/>
                </a:ext>
              </a:extLst>
            </p:cNvPr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rgbClr val="3A4255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Roboto Condensed" panose="02000000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5015FE1-91BF-4178-90AC-32610BA6FA26}"/>
              </a:ext>
            </a:extLst>
          </p:cNvPr>
          <p:cNvGrpSpPr/>
          <p:nvPr/>
        </p:nvGrpSpPr>
        <p:grpSpPr>
          <a:xfrm>
            <a:off x="1211740" y="5408865"/>
            <a:ext cx="3690216" cy="1198051"/>
            <a:chOff x="3017859" y="4207114"/>
            <a:chExt cx="1870812" cy="119805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7EE679D-384B-469F-8868-5FA6357897A2}"/>
                </a:ext>
              </a:extLst>
            </p:cNvPr>
            <p:cNvSpPr txBox="1"/>
            <p:nvPr/>
          </p:nvSpPr>
          <p:spPr>
            <a:xfrm>
              <a:off x="3047395" y="4574168"/>
              <a:ext cx="1833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Promovarea obligațiunilor și a proiectului investițional ce urmează a fi emise în rândul potențialilor investitori </a:t>
              </a:r>
              <a:endPara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7C1D7A-4106-421D-8F17-2E36EC168AA5}"/>
                </a:ext>
              </a:extLst>
            </p:cNvPr>
            <p:cNvSpPr txBox="1"/>
            <p:nvPr/>
          </p:nvSpPr>
          <p:spPr>
            <a:xfrm>
              <a:off x="3017859" y="4207114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altLang="ko-KR" sz="2000" b="1" dirty="0">
                  <a:solidFill>
                    <a:srgbClr val="C01F3B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Dialogul cu investitorii</a:t>
              </a:r>
              <a:endParaRPr lang="ko-KR" altLang="en-US" sz="2000" b="1" dirty="0">
                <a:solidFill>
                  <a:srgbClr val="C01F3B"/>
                </a:solidFill>
                <a:latin typeface="Roboto Condensed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F133D9-3365-4128-BD1C-D134167AB53B}"/>
              </a:ext>
            </a:extLst>
          </p:cNvPr>
          <p:cNvGrpSpPr/>
          <p:nvPr/>
        </p:nvGrpSpPr>
        <p:grpSpPr>
          <a:xfrm>
            <a:off x="6744069" y="5387698"/>
            <a:ext cx="3982563" cy="1184196"/>
            <a:chOff x="3017859" y="4207114"/>
            <a:chExt cx="2019022" cy="11841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4FD6421-6384-4FFC-ABF6-75D637FF51B6}"/>
                </a:ext>
              </a:extLst>
            </p:cNvPr>
            <p:cNvSpPr txBox="1"/>
            <p:nvPr/>
          </p:nvSpPr>
          <p:spPr>
            <a:xfrm>
              <a:off x="3021856" y="4560313"/>
              <a:ext cx="201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Desfășurarea tuturor etapelor emisiunii, de la anunțul ofertei publice până la înregistrarea de stat a obligațiunilor emise</a:t>
              </a:r>
              <a:endPara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2C8B83-1248-482E-989F-14853731DEF6}"/>
                </a:ext>
              </a:extLst>
            </p:cNvPr>
            <p:cNvSpPr txBox="1"/>
            <p:nvPr/>
          </p:nvSpPr>
          <p:spPr>
            <a:xfrm>
              <a:off x="3017859" y="4207114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2000" b="1" dirty="0">
                  <a:solidFill>
                    <a:srgbClr val="C01F3B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Realizarea emisiunii</a:t>
              </a:r>
              <a:endParaRPr lang="ko-KR" altLang="en-US" sz="2000" b="1" dirty="0">
                <a:solidFill>
                  <a:srgbClr val="C01F3B"/>
                </a:solidFill>
                <a:latin typeface="Roboto Condensed" panose="02000000000000000000" pitchFamily="2" charset="0"/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75AFDB6-79E7-459D-AA72-8A61D753505F}"/>
              </a:ext>
            </a:extLst>
          </p:cNvPr>
          <p:cNvSpPr txBox="1"/>
          <p:nvPr/>
        </p:nvSpPr>
        <p:spPr>
          <a:xfrm>
            <a:off x="5176156" y="5234963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7</a:t>
            </a:r>
            <a:endParaRPr lang="ko-KR" altLang="en-US" sz="7200" b="1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253351-D2DF-45D9-B041-BD9E31FB7B9C}"/>
              </a:ext>
            </a:extLst>
          </p:cNvPr>
          <p:cNvSpPr txBox="1"/>
          <p:nvPr/>
        </p:nvSpPr>
        <p:spPr>
          <a:xfrm>
            <a:off x="5920837" y="5703391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8</a:t>
            </a:r>
            <a:endParaRPr lang="ko-KR" altLang="en-US" sz="7200" b="1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Expert-Grup">
      <a:dk1>
        <a:sysClr val="windowText" lastClr="000000"/>
      </a:dk1>
      <a:lt1>
        <a:sysClr val="window" lastClr="FFFFFF"/>
      </a:lt1>
      <a:dk2>
        <a:srgbClr val="3F3F3F"/>
      </a:dk2>
      <a:lt2>
        <a:srgbClr val="EBEBEB"/>
      </a:lt2>
      <a:accent1>
        <a:srgbClr val="BF1F3B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on">
  <a:themeElements>
    <a:clrScheme name="Custom 26">
      <a:dk1>
        <a:sysClr val="windowText" lastClr="000000"/>
      </a:dk1>
      <a:lt1>
        <a:sysClr val="window" lastClr="FFFFFF"/>
      </a:lt1>
      <a:dk2>
        <a:srgbClr val="FFFFFF"/>
      </a:dk2>
      <a:lt2>
        <a:srgbClr val="EBEBEB"/>
      </a:lt2>
      <a:accent1>
        <a:srgbClr val="BF1F3B"/>
      </a:accent1>
      <a:accent2>
        <a:srgbClr val="C01F3B"/>
      </a:accent2>
      <a:accent3>
        <a:srgbClr val="C01F3B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2">
      <a:majorFont>
        <a:latin typeface="Century Gothic"/>
        <a:ea typeface=""/>
        <a:cs typeface=""/>
      </a:majorFont>
      <a:minorFont>
        <a:latin typeface="Roboto Condensed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1881</TotalTime>
  <Words>1272</Words>
  <Application>Microsoft Office PowerPoint</Application>
  <PresentationFormat>Widescreen</PresentationFormat>
  <Paragraphs>196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Roboto Condensed</vt:lpstr>
      <vt:lpstr>Symbol</vt:lpstr>
      <vt:lpstr>Wingdings 3</vt:lpstr>
      <vt:lpstr>Ion</vt:lpstr>
      <vt:lpstr>1_Ion</vt:lpstr>
      <vt:lpstr>Contents Slide Master</vt:lpstr>
      <vt:lpstr>1_Contents Slide Master</vt:lpstr>
      <vt:lpstr>Obligațiunile municipale:  instrument de dezvoltare a comunităților locale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Centrul Analitic Independent Expert-Grup</dc:title>
  <dc:creator>Radu Marian</dc:creator>
  <cp:lastModifiedBy>Dumitru Pintea</cp:lastModifiedBy>
  <cp:revision>334</cp:revision>
  <dcterms:created xsi:type="dcterms:W3CDTF">2015-10-21T11:56:00Z</dcterms:created>
  <dcterms:modified xsi:type="dcterms:W3CDTF">2021-02-09T14:57:22Z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