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6.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7.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handoutMasterIdLst>
    <p:handoutMasterId r:id="rId15"/>
  </p:handoutMasterIdLst>
  <p:sldIdLst>
    <p:sldId id="522" r:id="rId2"/>
    <p:sldId id="541" r:id="rId3"/>
    <p:sldId id="521" r:id="rId4"/>
    <p:sldId id="523" r:id="rId5"/>
    <p:sldId id="524" r:id="rId6"/>
    <p:sldId id="525" r:id="rId7"/>
    <p:sldId id="527" r:id="rId8"/>
    <p:sldId id="531" r:id="rId9"/>
    <p:sldId id="539" r:id="rId10"/>
    <p:sldId id="537" r:id="rId11"/>
    <p:sldId id="540" r:id="rId12"/>
    <p:sldId id="542" r:id="rId13"/>
  </p:sldIdLst>
  <p:sldSz cx="12192000" cy="6858000"/>
  <p:notesSz cx="9144000" cy="6858000"/>
  <p:custDataLst>
    <p:tags r:id="rId16"/>
  </p:custDataLst>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224" userDrawn="1">
          <p15:clr>
            <a:srgbClr val="A4A3A4"/>
          </p15:clr>
        </p15:guide>
        <p15:guide id="2" pos="438" userDrawn="1">
          <p15:clr>
            <a:srgbClr val="A4A3A4"/>
          </p15:clr>
        </p15:guide>
        <p15:guide id="3" pos="7423" userDrawn="1">
          <p15:clr>
            <a:srgbClr val="A4A3A4"/>
          </p15:clr>
        </p15:guide>
        <p15:guide id="4" orient="horz" pos="300" userDrawn="1">
          <p15:clr>
            <a:srgbClr val="A4A3A4"/>
          </p15:clr>
        </p15:guide>
        <p15:guide id="5" pos="3681" userDrawn="1">
          <p15:clr>
            <a:srgbClr val="A4A3A4"/>
          </p15:clr>
        </p15:guide>
        <p15:guide id="6" orient="horz" pos="2001" userDrawn="1">
          <p15:clr>
            <a:srgbClr val="A4A3A4"/>
          </p15:clr>
        </p15:guide>
        <p15:guide id="7" orient="horz" pos="354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899E"/>
    <a:srgbClr val="000000"/>
    <a:srgbClr val="C2E8F1"/>
    <a:srgbClr val="2E5C67"/>
    <a:srgbClr val="77A7B1"/>
    <a:srgbClr val="ABCD3A"/>
    <a:srgbClr val="06BDD4"/>
    <a:srgbClr val="E9F3F7"/>
    <a:srgbClr val="CFE6EF"/>
    <a:srgbClr val="EEF5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Destaqu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331" autoAdjust="0"/>
    <p:restoredTop sz="50077" autoAdjust="0"/>
  </p:normalViewPr>
  <p:slideViewPr>
    <p:cSldViewPr>
      <p:cViewPr varScale="1">
        <p:scale>
          <a:sx n="112" d="100"/>
          <a:sy n="112" d="100"/>
        </p:scale>
        <p:origin x="496" y="184"/>
      </p:cViewPr>
      <p:guideLst>
        <p:guide orient="horz" pos="4224"/>
        <p:guide pos="438"/>
        <p:guide pos="7423"/>
        <p:guide orient="horz" pos="300"/>
        <p:guide pos="3681"/>
        <p:guide orient="horz" pos="2001"/>
        <p:guide orient="horz" pos="3543"/>
      </p:guideLst>
    </p:cSldViewPr>
  </p:slideViewPr>
  <p:notesTextViewPr>
    <p:cViewPr>
      <p:scale>
        <a:sx n="20" d="100"/>
        <a:sy n="2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tags" Target="tags/tag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4"/>
            </a:solidFill>
            <a:ln>
              <a:solidFill>
                <a:srgbClr val="48BAD6"/>
              </a:solidFill>
            </a:ln>
            <a:effectLst/>
          </c:spPr>
          <c:invertIfNegative val="0"/>
          <c:dPt>
            <c:idx val="2"/>
            <c:invertIfNegative val="0"/>
            <c:bubble3D val="0"/>
            <c:spPr>
              <a:solidFill>
                <a:schemeClr val="accent3">
                  <a:lumMod val="20000"/>
                  <a:lumOff val="80000"/>
                </a:schemeClr>
              </a:solidFill>
              <a:ln>
                <a:noFill/>
              </a:ln>
              <a:effectLst/>
            </c:spPr>
            <c:extLst>
              <c:ext xmlns:c16="http://schemas.microsoft.com/office/drawing/2014/chart" uri="{C3380CC4-5D6E-409C-BE32-E72D297353CC}">
                <c16:uniqueId val="{00000000-38B2-6147-B5AD-04AA4B5D5B46}"/>
              </c:ext>
            </c:extLst>
          </c:dPt>
          <c:dPt>
            <c:idx val="3"/>
            <c:invertIfNegative val="0"/>
            <c:bubble3D val="0"/>
            <c:spPr>
              <a:solidFill>
                <a:schemeClr val="accent3">
                  <a:lumMod val="20000"/>
                  <a:lumOff val="80000"/>
                </a:schemeClr>
              </a:solidFill>
              <a:ln>
                <a:noFill/>
              </a:ln>
              <a:effectLst/>
            </c:spPr>
            <c:extLst>
              <c:ext xmlns:c16="http://schemas.microsoft.com/office/drawing/2014/chart" uri="{C3380CC4-5D6E-409C-BE32-E72D297353CC}">
                <c16:uniqueId val="{00000001-38B2-6147-B5AD-04AA4B5D5B46}"/>
              </c:ext>
            </c:extLst>
          </c:dPt>
          <c:dPt>
            <c:idx val="4"/>
            <c:invertIfNegative val="0"/>
            <c:bubble3D val="0"/>
            <c:spPr>
              <a:solidFill>
                <a:schemeClr val="accent3">
                  <a:lumMod val="20000"/>
                  <a:lumOff val="80000"/>
                </a:schemeClr>
              </a:solidFill>
              <a:ln>
                <a:noFill/>
              </a:ln>
              <a:effectLst/>
            </c:spPr>
            <c:extLst>
              <c:ext xmlns:c16="http://schemas.microsoft.com/office/drawing/2014/chart" uri="{C3380CC4-5D6E-409C-BE32-E72D297353CC}">
                <c16:uniqueId val="{00000002-38B2-6147-B5AD-04AA4B5D5B46}"/>
              </c:ext>
            </c:extLst>
          </c:dPt>
          <c:dLbls>
            <c:dLbl>
              <c:idx val="1"/>
              <c:delete val="1"/>
              <c:extLst>
                <c:ext xmlns:c15="http://schemas.microsoft.com/office/drawing/2012/chart" uri="{CE6537A1-D6FC-4f65-9D91-7224C49458BB}"/>
                <c:ext xmlns:c16="http://schemas.microsoft.com/office/drawing/2014/chart" uri="{C3380CC4-5D6E-409C-BE32-E72D297353CC}">
                  <c16:uniqueId val="{00000000-6B27-514E-8B4B-2E48FE82199B}"/>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000000"/>
                    </a:solidFill>
                    <a:latin typeface="+mn-lt"/>
                    <a:ea typeface="+mn-ea"/>
                    <a:cs typeface="+mn-cs"/>
                  </a:defRPr>
                </a:pPr>
                <a:endParaRPr lang="en-MD"/>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sub 5 ani </c:v>
                </c:pt>
                <c:pt idx="1">
                  <c:v>5 - 10 ani</c:v>
                </c:pt>
                <c:pt idx="2">
                  <c:v>10 - 15 ani</c:v>
                </c:pt>
                <c:pt idx="3">
                  <c:v>15 - 20 ani</c:v>
                </c:pt>
                <c:pt idx="4">
                  <c:v>Peste 20 ani</c:v>
                </c:pt>
              </c:strCache>
            </c:strRef>
          </c:cat>
          <c:val>
            <c:numRef>
              <c:f>Sheet1!$B$2:$B$6</c:f>
              <c:numCache>
                <c:formatCode>General</c:formatCode>
                <c:ptCount val="5"/>
                <c:pt idx="0">
                  <c:v>31</c:v>
                </c:pt>
                <c:pt idx="1">
                  <c:v>0</c:v>
                </c:pt>
                <c:pt idx="2">
                  <c:v>22</c:v>
                </c:pt>
                <c:pt idx="3">
                  <c:v>39</c:v>
                </c:pt>
                <c:pt idx="4">
                  <c:v>51</c:v>
                </c:pt>
              </c:numCache>
            </c:numRef>
          </c:val>
          <c:extLst>
            <c:ext xmlns:c16="http://schemas.microsoft.com/office/drawing/2014/chart" uri="{C3380CC4-5D6E-409C-BE32-E72D297353CC}">
              <c16:uniqueId val="{00000000-AA93-4F4F-98B8-B8B07D06CE3C}"/>
            </c:ext>
          </c:extLst>
        </c:ser>
        <c:dLbls>
          <c:showLegendKey val="0"/>
          <c:showVal val="0"/>
          <c:showCatName val="0"/>
          <c:showSerName val="0"/>
          <c:showPercent val="0"/>
          <c:showBubbleSize val="0"/>
        </c:dLbls>
        <c:gapWidth val="219"/>
        <c:overlap val="-27"/>
        <c:axId val="1166533631"/>
        <c:axId val="1139650191"/>
      </c:barChart>
      <c:catAx>
        <c:axId val="1166533631"/>
        <c:scaling>
          <c:orientation val="minMax"/>
        </c:scaling>
        <c:delete val="0"/>
        <c:axPos val="b"/>
        <c:numFmt formatCode="General" sourceLinked="1"/>
        <c:majorTickMark val="none"/>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197" b="0" i="0" u="none" strike="noStrike" kern="1200" baseline="0">
                <a:solidFill>
                  <a:srgbClr val="000000"/>
                </a:solidFill>
                <a:latin typeface="+mn-lt"/>
                <a:ea typeface="+mn-ea"/>
                <a:cs typeface="+mn-cs"/>
              </a:defRPr>
            </a:pPr>
            <a:endParaRPr lang="en-MD"/>
          </a:p>
        </c:txPr>
        <c:crossAx val="1139650191"/>
        <c:crosses val="autoZero"/>
        <c:auto val="1"/>
        <c:lblAlgn val="ctr"/>
        <c:lblOffset val="100"/>
        <c:noMultiLvlLbl val="0"/>
      </c:catAx>
      <c:valAx>
        <c:axId val="1139650191"/>
        <c:scaling>
          <c:orientation val="minMax"/>
        </c:scaling>
        <c:delete val="1"/>
        <c:axPos val="l"/>
        <c:numFmt formatCode="General" sourceLinked="1"/>
        <c:majorTickMark val="none"/>
        <c:minorTickMark val="none"/>
        <c:tickLblPos val="nextTo"/>
        <c:crossAx val="11665336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MD"/>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Bilete</c:v>
                </c:pt>
              </c:strCache>
            </c:strRef>
          </c:tx>
          <c:spPr>
            <a:solidFill>
              <a:schemeClr val="accent5"/>
            </a:solidFill>
            <a:ln>
              <a:noFill/>
            </a:ln>
            <a:effectLst/>
          </c:spPr>
          <c:invertIfNegative val="0"/>
          <c:dLbls>
            <c:dLbl>
              <c:idx val="0"/>
              <c:layout>
                <c:manualLayout>
                  <c:x val="0"/>
                  <c:y val="-0.2023426935888151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457-5A40-BA98-F2290CFA5E96}"/>
                </c:ext>
              </c:extLst>
            </c:dLbl>
            <c:dLbl>
              <c:idx val="1"/>
              <c:layout>
                <c:manualLayout>
                  <c:x val="0"/>
                  <c:y val="-0.2741417138945238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457-5A40-BA98-F2290CFA5E96}"/>
                </c:ext>
              </c:extLst>
            </c:dLbl>
            <c:dLbl>
              <c:idx val="2"/>
              <c:layout>
                <c:manualLayout>
                  <c:x val="-2.502185964825176E-3"/>
                  <c:y val="-0.3981582035134750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457-5A40-BA98-F2290CFA5E96}"/>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mn-lt"/>
                    <a:ea typeface="+mn-ea"/>
                    <a:cs typeface="+mn-cs"/>
                  </a:defRPr>
                </a:pPr>
                <a:endParaRPr lang="en-MD"/>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2017</c:v>
                </c:pt>
                <c:pt idx="1">
                  <c:v>2018</c:v>
                </c:pt>
                <c:pt idx="2">
                  <c:v>2019</c:v>
                </c:pt>
              </c:numCache>
            </c:numRef>
          </c:cat>
          <c:val>
            <c:numRef>
              <c:f>Sheet1!$B$2:$B$4</c:f>
              <c:numCache>
                <c:formatCode>General</c:formatCode>
                <c:ptCount val="3"/>
                <c:pt idx="0">
                  <c:v>123.3</c:v>
                </c:pt>
                <c:pt idx="1">
                  <c:v>131.5</c:v>
                </c:pt>
                <c:pt idx="2">
                  <c:v>145.6</c:v>
                </c:pt>
              </c:numCache>
            </c:numRef>
          </c:val>
          <c:extLst>
            <c:ext xmlns:c16="http://schemas.microsoft.com/office/drawing/2014/chart" uri="{C3380CC4-5D6E-409C-BE32-E72D297353CC}">
              <c16:uniqueId val="{00000000-AA51-D144-8269-486D9946E0C6}"/>
            </c:ext>
          </c:extLst>
        </c:ser>
        <c:dLbls>
          <c:showLegendKey val="0"/>
          <c:showVal val="0"/>
          <c:showCatName val="0"/>
          <c:showSerName val="0"/>
          <c:showPercent val="0"/>
          <c:showBubbleSize val="0"/>
        </c:dLbls>
        <c:gapWidth val="150"/>
        <c:overlap val="100"/>
        <c:axId val="1366248831"/>
        <c:axId val="1366253551"/>
      </c:barChart>
      <c:catAx>
        <c:axId val="1366248831"/>
        <c:scaling>
          <c:orientation val="minMax"/>
        </c:scaling>
        <c:delete val="0"/>
        <c:axPos val="b"/>
        <c:numFmt formatCode="General" sourceLinked="1"/>
        <c:majorTickMark val="none"/>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197" b="0" i="0" u="none" strike="noStrike" kern="1200" baseline="0">
                <a:solidFill>
                  <a:sysClr val="windowText" lastClr="000000"/>
                </a:solidFill>
                <a:latin typeface="+mn-lt"/>
                <a:ea typeface="+mn-ea"/>
                <a:cs typeface="+mn-cs"/>
              </a:defRPr>
            </a:pPr>
            <a:endParaRPr lang="en-MD"/>
          </a:p>
        </c:txPr>
        <c:crossAx val="1366253551"/>
        <c:crosses val="autoZero"/>
        <c:auto val="1"/>
        <c:lblAlgn val="ctr"/>
        <c:lblOffset val="100"/>
        <c:noMultiLvlLbl val="0"/>
      </c:catAx>
      <c:valAx>
        <c:axId val="1366253551"/>
        <c:scaling>
          <c:orientation val="minMax"/>
        </c:scaling>
        <c:delete val="1"/>
        <c:axPos val="l"/>
        <c:numFmt formatCode="General" sourceLinked="1"/>
        <c:majorTickMark val="none"/>
        <c:minorTickMark val="none"/>
        <c:tickLblPos val="nextTo"/>
        <c:crossAx val="13662488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MD"/>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Încasări</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MD"/>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2018</c:v>
                </c:pt>
                <c:pt idx="1">
                  <c:v>2019</c:v>
                </c:pt>
              </c:numCache>
            </c:numRef>
          </c:cat>
          <c:val>
            <c:numRef>
              <c:f>Sheet1!$B$2:$B$3</c:f>
              <c:numCache>
                <c:formatCode>General</c:formatCode>
                <c:ptCount val="2"/>
                <c:pt idx="0">
                  <c:v>203</c:v>
                </c:pt>
                <c:pt idx="1">
                  <c:v>220.3</c:v>
                </c:pt>
              </c:numCache>
            </c:numRef>
          </c:val>
          <c:extLst>
            <c:ext xmlns:c16="http://schemas.microsoft.com/office/drawing/2014/chart" uri="{C3380CC4-5D6E-409C-BE32-E72D297353CC}">
              <c16:uniqueId val="{00000000-2741-AC43-9E40-BC026125353E}"/>
            </c:ext>
          </c:extLst>
        </c:ser>
        <c:ser>
          <c:idx val="1"/>
          <c:order val="1"/>
          <c:tx>
            <c:strRef>
              <c:f>Sheet1!$C$1</c:f>
              <c:strCache>
                <c:ptCount val="1"/>
                <c:pt idx="0">
                  <c:v>Subvenții</c:v>
                </c:pt>
              </c:strCache>
            </c:strRef>
          </c:tx>
          <c:spPr>
            <a:solidFill>
              <a:schemeClr val="bg2"/>
            </a:solidFill>
            <a:ln>
              <a:noFill/>
            </a:ln>
            <a:effectLst/>
          </c:spPr>
          <c:invertIfNegative val="0"/>
          <c:dLbls>
            <c:dLbl>
              <c:idx val="0"/>
              <c:layout>
                <c:manualLayout>
                  <c:x val="3.1196774884422961E-3"/>
                  <c:y val="9.005578191202918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741-AC43-9E40-BC026125353E}"/>
                </c:ext>
              </c:extLst>
            </c:dLbl>
            <c:dLbl>
              <c:idx val="1"/>
              <c:layout>
                <c:manualLayout>
                  <c:x val="5.7836717482357171E-3"/>
                  <c:y val="5.161604974649203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741-AC43-9E40-BC026125353E}"/>
                </c:ext>
              </c:extLst>
            </c:dLbl>
            <c:dLbl>
              <c:idx val="2"/>
              <c:layout>
                <c:manualLayout>
                  <c:x val="6.2156945015509005E-3"/>
                  <c:y val="1.35083672868043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741-AC43-9E40-BC026125353E}"/>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mn-lt"/>
                    <a:ea typeface="+mn-ea"/>
                    <a:cs typeface="+mn-cs"/>
                  </a:defRPr>
                </a:pPr>
                <a:endParaRPr lang="en-MD"/>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bg1">
                          <a:lumMod val="75000"/>
                        </a:schemeClr>
                      </a:solidFill>
                      <a:round/>
                    </a:ln>
                    <a:effectLst/>
                  </c:spPr>
                </c15:leaderLines>
              </c:ext>
            </c:extLst>
          </c:dLbls>
          <c:cat>
            <c:numRef>
              <c:f>Sheet1!$A$2:$A$3</c:f>
              <c:numCache>
                <c:formatCode>General</c:formatCode>
                <c:ptCount val="2"/>
                <c:pt idx="0">
                  <c:v>2018</c:v>
                </c:pt>
                <c:pt idx="1">
                  <c:v>2019</c:v>
                </c:pt>
              </c:numCache>
            </c:numRef>
          </c:cat>
          <c:val>
            <c:numRef>
              <c:f>Sheet1!$C$2:$C$3</c:f>
              <c:numCache>
                <c:formatCode>General</c:formatCode>
                <c:ptCount val="2"/>
                <c:pt idx="0">
                  <c:v>179.3</c:v>
                </c:pt>
                <c:pt idx="1">
                  <c:v>217.5</c:v>
                </c:pt>
              </c:numCache>
            </c:numRef>
          </c:val>
          <c:extLst>
            <c:ext xmlns:c16="http://schemas.microsoft.com/office/drawing/2014/chart" uri="{C3380CC4-5D6E-409C-BE32-E72D297353CC}">
              <c16:uniqueId val="{00000004-2741-AC43-9E40-BC026125353E}"/>
            </c:ext>
          </c:extLst>
        </c:ser>
        <c:dLbls>
          <c:showLegendKey val="0"/>
          <c:showVal val="0"/>
          <c:showCatName val="0"/>
          <c:showSerName val="0"/>
          <c:showPercent val="0"/>
          <c:showBubbleSize val="0"/>
        </c:dLbls>
        <c:gapWidth val="150"/>
        <c:overlap val="100"/>
        <c:axId val="1366248831"/>
        <c:axId val="1366253551"/>
      </c:barChart>
      <c:catAx>
        <c:axId val="1366248831"/>
        <c:scaling>
          <c:orientation val="minMax"/>
        </c:scaling>
        <c:delete val="0"/>
        <c:axPos val="b"/>
        <c:numFmt formatCode="General" sourceLinked="1"/>
        <c:majorTickMark val="none"/>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197" b="0" i="0" u="none" strike="noStrike" kern="1200" baseline="0">
                <a:solidFill>
                  <a:sysClr val="windowText" lastClr="000000"/>
                </a:solidFill>
                <a:latin typeface="+mn-lt"/>
                <a:ea typeface="+mn-ea"/>
                <a:cs typeface="+mn-cs"/>
              </a:defRPr>
            </a:pPr>
            <a:endParaRPr lang="en-MD"/>
          </a:p>
        </c:txPr>
        <c:crossAx val="1366253551"/>
        <c:crosses val="autoZero"/>
        <c:auto val="1"/>
        <c:lblAlgn val="ctr"/>
        <c:lblOffset val="100"/>
        <c:noMultiLvlLbl val="0"/>
      </c:catAx>
      <c:valAx>
        <c:axId val="1366253551"/>
        <c:scaling>
          <c:orientation val="minMax"/>
        </c:scaling>
        <c:delete val="1"/>
        <c:axPos val="l"/>
        <c:numFmt formatCode="General" sourceLinked="1"/>
        <c:majorTickMark val="none"/>
        <c:minorTickMark val="none"/>
        <c:tickLblPos val="nextTo"/>
        <c:crossAx val="1366248831"/>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ysClr val="windowText" lastClr="000000"/>
              </a:solidFill>
              <a:latin typeface="+mn-lt"/>
              <a:ea typeface="+mn-ea"/>
              <a:cs typeface="+mn-cs"/>
            </a:defRPr>
          </a:pPr>
          <a:endParaRPr lang="en-MD"/>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MD"/>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bg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000000"/>
                    </a:solidFill>
                    <a:latin typeface="+mn-lt"/>
                    <a:ea typeface="+mn-ea"/>
                    <a:cs typeface="+mn-cs"/>
                  </a:defRPr>
                </a:pPr>
                <a:endParaRPr lang="en-MD"/>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Suburban</c:v>
                </c:pt>
                <c:pt idx="1">
                  <c:v>Urban</c:v>
                </c:pt>
                <c:pt idx="2">
                  <c:v>Municipiu</c:v>
                </c:pt>
              </c:strCache>
            </c:strRef>
          </c:cat>
          <c:val>
            <c:numRef>
              <c:f>Sheet1!$B$2:$B$4</c:f>
              <c:numCache>
                <c:formatCode>General</c:formatCode>
                <c:ptCount val="3"/>
                <c:pt idx="0">
                  <c:v>163.4</c:v>
                </c:pt>
                <c:pt idx="1">
                  <c:v>531.5</c:v>
                </c:pt>
                <c:pt idx="2">
                  <c:v>408.4</c:v>
                </c:pt>
              </c:numCache>
            </c:numRef>
          </c:val>
          <c:extLst>
            <c:ext xmlns:c16="http://schemas.microsoft.com/office/drawing/2014/chart" uri="{C3380CC4-5D6E-409C-BE32-E72D297353CC}">
              <c16:uniqueId val="{00000000-EAFC-A745-905B-E7955F65D486}"/>
            </c:ext>
          </c:extLst>
        </c:ser>
        <c:dLbls>
          <c:showLegendKey val="0"/>
          <c:showVal val="0"/>
          <c:showCatName val="0"/>
          <c:showSerName val="0"/>
          <c:showPercent val="0"/>
          <c:showBubbleSize val="0"/>
        </c:dLbls>
        <c:gapWidth val="219"/>
        <c:overlap val="-27"/>
        <c:axId val="1402138751"/>
        <c:axId val="1402884079"/>
      </c:barChart>
      <c:catAx>
        <c:axId val="1402138751"/>
        <c:scaling>
          <c:orientation val="minMax"/>
        </c:scaling>
        <c:delete val="0"/>
        <c:axPos val="b"/>
        <c:numFmt formatCode="General" sourceLinked="1"/>
        <c:majorTickMark val="none"/>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197" b="0" i="0" u="none" strike="noStrike" kern="1200" baseline="0">
                <a:solidFill>
                  <a:srgbClr val="000000"/>
                </a:solidFill>
                <a:latin typeface="+mn-lt"/>
                <a:ea typeface="+mn-ea"/>
                <a:cs typeface="+mn-cs"/>
              </a:defRPr>
            </a:pPr>
            <a:endParaRPr lang="en-MD"/>
          </a:p>
        </c:txPr>
        <c:crossAx val="1402884079"/>
        <c:crosses val="autoZero"/>
        <c:auto val="1"/>
        <c:lblAlgn val="ctr"/>
        <c:lblOffset val="100"/>
        <c:noMultiLvlLbl val="0"/>
      </c:catAx>
      <c:valAx>
        <c:axId val="1402884079"/>
        <c:scaling>
          <c:orientation val="minMax"/>
        </c:scaling>
        <c:delete val="1"/>
        <c:axPos val="l"/>
        <c:numFmt formatCode="General" sourceLinked="1"/>
        <c:majorTickMark val="none"/>
        <c:minorTickMark val="none"/>
        <c:tickLblPos val="nextTo"/>
        <c:crossAx val="14021387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MD"/>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000000"/>
                    </a:solidFill>
                    <a:latin typeface="+mn-lt"/>
                    <a:ea typeface="+mn-ea"/>
                    <a:cs typeface="+mn-cs"/>
                  </a:defRPr>
                </a:pPr>
                <a:endParaRPr lang="en-MD"/>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Autobuz</c:v>
                </c:pt>
                <c:pt idx="1">
                  <c:v>Troleibuz </c:v>
                </c:pt>
                <c:pt idx="2">
                  <c:v>Maxi-taxi</c:v>
                </c:pt>
              </c:strCache>
            </c:strRef>
          </c:cat>
          <c:val>
            <c:numRef>
              <c:f>Sheet1!$B$2:$B$4</c:f>
              <c:numCache>
                <c:formatCode>General</c:formatCode>
                <c:ptCount val="3"/>
                <c:pt idx="0">
                  <c:v>167.6</c:v>
                </c:pt>
                <c:pt idx="1">
                  <c:v>463.6</c:v>
                </c:pt>
                <c:pt idx="2">
                  <c:v>423</c:v>
                </c:pt>
              </c:numCache>
            </c:numRef>
          </c:val>
          <c:extLst>
            <c:ext xmlns:c16="http://schemas.microsoft.com/office/drawing/2014/chart" uri="{C3380CC4-5D6E-409C-BE32-E72D297353CC}">
              <c16:uniqueId val="{00000000-1E9E-DC45-9E1B-FCC23A8A60BF}"/>
            </c:ext>
          </c:extLst>
        </c:ser>
        <c:dLbls>
          <c:showLegendKey val="0"/>
          <c:showVal val="0"/>
          <c:showCatName val="0"/>
          <c:showSerName val="0"/>
          <c:showPercent val="0"/>
          <c:showBubbleSize val="0"/>
        </c:dLbls>
        <c:gapWidth val="219"/>
        <c:overlap val="-27"/>
        <c:axId val="1402138751"/>
        <c:axId val="1402884079"/>
      </c:barChart>
      <c:catAx>
        <c:axId val="1402138751"/>
        <c:scaling>
          <c:orientation val="minMax"/>
        </c:scaling>
        <c:delete val="0"/>
        <c:axPos val="b"/>
        <c:numFmt formatCode="General" sourceLinked="1"/>
        <c:majorTickMark val="none"/>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197" b="0" i="0" u="none" strike="noStrike" kern="1200" baseline="0">
                <a:solidFill>
                  <a:srgbClr val="000000"/>
                </a:solidFill>
                <a:latin typeface="+mn-lt"/>
                <a:ea typeface="+mn-ea"/>
                <a:cs typeface="+mn-cs"/>
              </a:defRPr>
            </a:pPr>
            <a:endParaRPr lang="en-MD"/>
          </a:p>
        </c:txPr>
        <c:crossAx val="1402884079"/>
        <c:crosses val="autoZero"/>
        <c:auto val="1"/>
        <c:lblAlgn val="ctr"/>
        <c:lblOffset val="100"/>
        <c:noMultiLvlLbl val="0"/>
      </c:catAx>
      <c:valAx>
        <c:axId val="1402884079"/>
        <c:scaling>
          <c:orientation val="minMax"/>
        </c:scaling>
        <c:delete val="1"/>
        <c:axPos val="l"/>
        <c:numFmt formatCode="General" sourceLinked="1"/>
        <c:majorTickMark val="none"/>
        <c:minorTickMark val="none"/>
        <c:tickLblPos val="nextTo"/>
        <c:crossAx val="14021387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MD"/>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2018</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000000"/>
                    </a:solidFill>
                    <a:latin typeface="+mn-lt"/>
                    <a:ea typeface="+mn-ea"/>
                    <a:cs typeface="+mn-cs"/>
                  </a:defRPr>
                </a:pPr>
                <a:endParaRPr lang="en-MD"/>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Șofer</c:v>
                </c:pt>
                <c:pt idx="1">
                  <c:v>Taxator</c:v>
                </c:pt>
                <c:pt idx="2">
                  <c:v>Lăcătuș</c:v>
                </c:pt>
                <c:pt idx="3">
                  <c:v>Administrativ</c:v>
                </c:pt>
                <c:pt idx="4">
                  <c:v>Alții</c:v>
                </c:pt>
              </c:strCache>
            </c:strRef>
          </c:cat>
          <c:val>
            <c:numRef>
              <c:f>Sheet1!$B$2:$B$6</c:f>
              <c:numCache>
                <c:formatCode>General</c:formatCode>
                <c:ptCount val="5"/>
                <c:pt idx="0">
                  <c:v>168</c:v>
                </c:pt>
                <c:pt idx="1">
                  <c:v>123</c:v>
                </c:pt>
                <c:pt idx="2">
                  <c:v>82</c:v>
                </c:pt>
                <c:pt idx="3">
                  <c:v>101</c:v>
                </c:pt>
                <c:pt idx="4">
                  <c:v>130</c:v>
                </c:pt>
              </c:numCache>
            </c:numRef>
          </c:val>
          <c:extLst>
            <c:ext xmlns:c16="http://schemas.microsoft.com/office/drawing/2014/chart" uri="{C3380CC4-5D6E-409C-BE32-E72D297353CC}">
              <c16:uniqueId val="{00000000-C0F8-4848-8FCA-0BFF63E7978B}"/>
            </c:ext>
          </c:extLst>
        </c:ser>
        <c:ser>
          <c:idx val="1"/>
          <c:order val="1"/>
          <c:tx>
            <c:strRef>
              <c:f>Sheet1!$C$1</c:f>
              <c:strCache>
                <c:ptCount val="1"/>
                <c:pt idx="0">
                  <c:v>2019</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000000"/>
                    </a:solidFill>
                    <a:latin typeface="+mn-lt"/>
                    <a:ea typeface="+mn-ea"/>
                    <a:cs typeface="+mn-cs"/>
                  </a:defRPr>
                </a:pPr>
                <a:endParaRPr lang="en-MD"/>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Șofer</c:v>
                </c:pt>
                <c:pt idx="1">
                  <c:v>Taxator</c:v>
                </c:pt>
                <c:pt idx="2">
                  <c:v>Lăcătuș</c:v>
                </c:pt>
                <c:pt idx="3">
                  <c:v>Administrativ</c:v>
                </c:pt>
                <c:pt idx="4">
                  <c:v>Alții</c:v>
                </c:pt>
              </c:strCache>
            </c:strRef>
          </c:cat>
          <c:val>
            <c:numRef>
              <c:f>Sheet1!$C$2:$C$6</c:f>
              <c:numCache>
                <c:formatCode>General</c:formatCode>
                <c:ptCount val="5"/>
                <c:pt idx="0">
                  <c:v>165</c:v>
                </c:pt>
                <c:pt idx="1">
                  <c:v>130</c:v>
                </c:pt>
                <c:pt idx="2">
                  <c:v>79</c:v>
                </c:pt>
                <c:pt idx="3">
                  <c:v>98</c:v>
                </c:pt>
                <c:pt idx="4">
                  <c:v>127</c:v>
                </c:pt>
              </c:numCache>
            </c:numRef>
          </c:val>
          <c:extLst>
            <c:ext xmlns:c16="http://schemas.microsoft.com/office/drawing/2014/chart" uri="{C3380CC4-5D6E-409C-BE32-E72D297353CC}">
              <c16:uniqueId val="{00000001-C0F8-4848-8FCA-0BFF63E7978B}"/>
            </c:ext>
          </c:extLst>
        </c:ser>
        <c:dLbls>
          <c:showLegendKey val="0"/>
          <c:showVal val="0"/>
          <c:showCatName val="0"/>
          <c:showSerName val="0"/>
          <c:showPercent val="0"/>
          <c:showBubbleSize val="0"/>
        </c:dLbls>
        <c:gapWidth val="219"/>
        <c:overlap val="-27"/>
        <c:axId val="1167700255"/>
        <c:axId val="1167963951"/>
      </c:barChart>
      <c:catAx>
        <c:axId val="1167700255"/>
        <c:scaling>
          <c:orientation val="minMax"/>
        </c:scaling>
        <c:delete val="0"/>
        <c:axPos val="b"/>
        <c:numFmt formatCode="General" sourceLinked="1"/>
        <c:majorTickMark val="none"/>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197" b="0" i="0" u="none" strike="noStrike" kern="1200" baseline="0">
                <a:solidFill>
                  <a:srgbClr val="000000"/>
                </a:solidFill>
                <a:latin typeface="+mn-lt"/>
                <a:ea typeface="+mn-ea"/>
                <a:cs typeface="+mn-cs"/>
              </a:defRPr>
            </a:pPr>
            <a:endParaRPr lang="en-MD"/>
          </a:p>
        </c:txPr>
        <c:crossAx val="1167963951"/>
        <c:crosses val="autoZero"/>
        <c:auto val="1"/>
        <c:lblAlgn val="ctr"/>
        <c:lblOffset val="100"/>
        <c:noMultiLvlLbl val="0"/>
      </c:catAx>
      <c:valAx>
        <c:axId val="1167963951"/>
        <c:scaling>
          <c:orientation val="minMax"/>
        </c:scaling>
        <c:delete val="1"/>
        <c:axPos val="l"/>
        <c:numFmt formatCode="General" sourceLinked="1"/>
        <c:majorTickMark val="none"/>
        <c:minorTickMark val="none"/>
        <c:tickLblPos val="nextTo"/>
        <c:crossAx val="1167700255"/>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00" b="0" i="0" u="none" strike="noStrike" kern="1200" baseline="0">
              <a:solidFill>
                <a:srgbClr val="000000"/>
              </a:solidFill>
              <a:latin typeface="+mn-lt"/>
              <a:ea typeface="+mn-ea"/>
              <a:cs typeface="+mn-cs"/>
            </a:defRPr>
          </a:pPr>
          <a:endParaRPr lang="en-MD"/>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MD"/>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4"/>
            </a:solidFill>
            <a:ln>
              <a:solidFill>
                <a:srgbClr val="48BAD6"/>
              </a:solidFill>
            </a:ln>
            <a:effectLst/>
          </c:spPr>
          <c:invertIfNegative val="0"/>
          <c:dPt>
            <c:idx val="2"/>
            <c:invertIfNegative val="0"/>
            <c:bubble3D val="0"/>
            <c:spPr>
              <a:solidFill>
                <a:schemeClr val="accent3">
                  <a:lumMod val="20000"/>
                  <a:lumOff val="80000"/>
                </a:schemeClr>
              </a:solidFill>
              <a:ln>
                <a:noFill/>
              </a:ln>
              <a:effectLst/>
            </c:spPr>
            <c:extLst>
              <c:ext xmlns:c16="http://schemas.microsoft.com/office/drawing/2014/chart" uri="{C3380CC4-5D6E-409C-BE32-E72D297353CC}">
                <c16:uniqueId val="{00000000-17AC-D64D-A5A8-A4259FC8637D}"/>
              </c:ext>
            </c:extLst>
          </c:dPt>
          <c:dPt>
            <c:idx val="3"/>
            <c:invertIfNegative val="0"/>
            <c:bubble3D val="0"/>
            <c:spPr>
              <a:solidFill>
                <a:schemeClr val="accent3">
                  <a:lumMod val="20000"/>
                  <a:lumOff val="80000"/>
                </a:schemeClr>
              </a:solidFill>
              <a:ln>
                <a:noFill/>
              </a:ln>
              <a:effectLst/>
            </c:spPr>
            <c:extLst>
              <c:ext xmlns:c16="http://schemas.microsoft.com/office/drawing/2014/chart" uri="{C3380CC4-5D6E-409C-BE32-E72D297353CC}">
                <c16:uniqueId val="{00000001-17AC-D64D-A5A8-A4259FC8637D}"/>
              </c:ext>
            </c:extLst>
          </c:dPt>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000000"/>
                    </a:solidFill>
                    <a:latin typeface="+mn-lt"/>
                    <a:ea typeface="+mn-ea"/>
                    <a:cs typeface="+mn-cs"/>
                  </a:defRPr>
                </a:pPr>
                <a:endParaRPr lang="en-MD"/>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sub 5 ani </c:v>
                </c:pt>
                <c:pt idx="1">
                  <c:v>5 - 10 ani</c:v>
                </c:pt>
                <c:pt idx="2">
                  <c:v>10 - 15 ani</c:v>
                </c:pt>
                <c:pt idx="3">
                  <c:v>Peste 15 ani</c:v>
                </c:pt>
              </c:strCache>
            </c:strRef>
          </c:cat>
          <c:val>
            <c:numRef>
              <c:f>Sheet1!$B$2:$B$5</c:f>
              <c:numCache>
                <c:formatCode>General</c:formatCode>
                <c:ptCount val="4"/>
                <c:pt idx="0">
                  <c:v>150</c:v>
                </c:pt>
                <c:pt idx="1">
                  <c:v>153</c:v>
                </c:pt>
                <c:pt idx="2">
                  <c:v>57</c:v>
                </c:pt>
                <c:pt idx="3">
                  <c:v>89</c:v>
                </c:pt>
              </c:numCache>
            </c:numRef>
          </c:val>
          <c:extLst>
            <c:ext xmlns:c16="http://schemas.microsoft.com/office/drawing/2014/chart" uri="{C3380CC4-5D6E-409C-BE32-E72D297353CC}">
              <c16:uniqueId val="{00000000-AA93-4F4F-98B8-B8B07D06CE3C}"/>
            </c:ext>
          </c:extLst>
        </c:ser>
        <c:dLbls>
          <c:showLegendKey val="0"/>
          <c:showVal val="0"/>
          <c:showCatName val="0"/>
          <c:showSerName val="0"/>
          <c:showPercent val="0"/>
          <c:showBubbleSize val="0"/>
        </c:dLbls>
        <c:gapWidth val="219"/>
        <c:overlap val="-27"/>
        <c:axId val="1166533631"/>
        <c:axId val="1139650191"/>
      </c:barChart>
      <c:catAx>
        <c:axId val="1166533631"/>
        <c:scaling>
          <c:orientation val="minMax"/>
        </c:scaling>
        <c:delete val="0"/>
        <c:axPos val="b"/>
        <c:numFmt formatCode="General" sourceLinked="1"/>
        <c:majorTickMark val="none"/>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197" b="0" i="0" u="none" strike="noStrike" kern="1200" baseline="0">
                <a:solidFill>
                  <a:srgbClr val="000000"/>
                </a:solidFill>
                <a:latin typeface="+mn-lt"/>
                <a:ea typeface="+mn-ea"/>
                <a:cs typeface="+mn-cs"/>
              </a:defRPr>
            </a:pPr>
            <a:endParaRPr lang="en-MD"/>
          </a:p>
        </c:txPr>
        <c:crossAx val="1139650191"/>
        <c:crosses val="autoZero"/>
        <c:auto val="1"/>
        <c:lblAlgn val="ctr"/>
        <c:lblOffset val="100"/>
        <c:noMultiLvlLbl val="0"/>
      </c:catAx>
      <c:valAx>
        <c:axId val="1139650191"/>
        <c:scaling>
          <c:orientation val="minMax"/>
        </c:scaling>
        <c:delete val="1"/>
        <c:axPos val="l"/>
        <c:numFmt formatCode="General" sourceLinked="1"/>
        <c:majorTickMark val="none"/>
        <c:minorTickMark val="none"/>
        <c:tickLblPos val="nextTo"/>
        <c:crossAx val="11665336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MD"/>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2018</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000000"/>
                    </a:solidFill>
                    <a:latin typeface="+mn-lt"/>
                    <a:ea typeface="+mn-ea"/>
                    <a:cs typeface="+mn-cs"/>
                  </a:defRPr>
                </a:pPr>
                <a:endParaRPr lang="en-MD"/>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Șofer</c:v>
                </c:pt>
                <c:pt idx="1">
                  <c:v>Taxator</c:v>
                </c:pt>
                <c:pt idx="2">
                  <c:v>Muncitor</c:v>
                </c:pt>
                <c:pt idx="3">
                  <c:v>Administrativ</c:v>
                </c:pt>
              </c:strCache>
            </c:strRef>
          </c:cat>
          <c:val>
            <c:numRef>
              <c:f>Sheet1!$B$2:$B$5</c:f>
              <c:numCache>
                <c:formatCode>General</c:formatCode>
                <c:ptCount val="4"/>
                <c:pt idx="0">
                  <c:v>650</c:v>
                </c:pt>
                <c:pt idx="1">
                  <c:v>731</c:v>
                </c:pt>
                <c:pt idx="2">
                  <c:v>708</c:v>
                </c:pt>
                <c:pt idx="3">
                  <c:v>275</c:v>
                </c:pt>
              </c:numCache>
            </c:numRef>
          </c:val>
          <c:extLst>
            <c:ext xmlns:c16="http://schemas.microsoft.com/office/drawing/2014/chart" uri="{C3380CC4-5D6E-409C-BE32-E72D297353CC}">
              <c16:uniqueId val="{00000000-C0F8-4848-8FCA-0BFF63E7978B}"/>
            </c:ext>
          </c:extLst>
        </c:ser>
        <c:ser>
          <c:idx val="1"/>
          <c:order val="1"/>
          <c:tx>
            <c:strRef>
              <c:f>Sheet1!$C$1</c:f>
              <c:strCache>
                <c:ptCount val="1"/>
                <c:pt idx="0">
                  <c:v>2019</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000000"/>
                    </a:solidFill>
                    <a:latin typeface="+mn-lt"/>
                    <a:ea typeface="+mn-ea"/>
                    <a:cs typeface="+mn-cs"/>
                  </a:defRPr>
                </a:pPr>
                <a:endParaRPr lang="en-MD"/>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Șofer</c:v>
                </c:pt>
                <c:pt idx="1">
                  <c:v>Taxator</c:v>
                </c:pt>
                <c:pt idx="2">
                  <c:v>Muncitor</c:v>
                </c:pt>
                <c:pt idx="3">
                  <c:v>Administrativ</c:v>
                </c:pt>
              </c:strCache>
            </c:strRef>
          </c:cat>
          <c:val>
            <c:numRef>
              <c:f>Sheet1!$C$2:$C$5</c:f>
              <c:numCache>
                <c:formatCode>General</c:formatCode>
                <c:ptCount val="4"/>
                <c:pt idx="0">
                  <c:v>661</c:v>
                </c:pt>
                <c:pt idx="1">
                  <c:v>739</c:v>
                </c:pt>
                <c:pt idx="2">
                  <c:v>754</c:v>
                </c:pt>
                <c:pt idx="3">
                  <c:v>315</c:v>
                </c:pt>
              </c:numCache>
            </c:numRef>
          </c:val>
          <c:extLst>
            <c:ext xmlns:c16="http://schemas.microsoft.com/office/drawing/2014/chart" uri="{C3380CC4-5D6E-409C-BE32-E72D297353CC}">
              <c16:uniqueId val="{00000001-C0F8-4848-8FCA-0BFF63E7978B}"/>
            </c:ext>
          </c:extLst>
        </c:ser>
        <c:dLbls>
          <c:showLegendKey val="0"/>
          <c:showVal val="0"/>
          <c:showCatName val="0"/>
          <c:showSerName val="0"/>
          <c:showPercent val="0"/>
          <c:showBubbleSize val="0"/>
        </c:dLbls>
        <c:gapWidth val="219"/>
        <c:overlap val="-27"/>
        <c:axId val="1167700255"/>
        <c:axId val="1167963951"/>
      </c:barChart>
      <c:catAx>
        <c:axId val="1167700255"/>
        <c:scaling>
          <c:orientation val="minMax"/>
        </c:scaling>
        <c:delete val="0"/>
        <c:axPos val="b"/>
        <c:numFmt formatCode="General" sourceLinked="1"/>
        <c:majorTickMark val="none"/>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197" b="0" i="0" u="none" strike="noStrike" kern="1200" baseline="0">
                <a:solidFill>
                  <a:srgbClr val="000000"/>
                </a:solidFill>
                <a:latin typeface="+mn-lt"/>
                <a:ea typeface="+mn-ea"/>
                <a:cs typeface="+mn-cs"/>
              </a:defRPr>
            </a:pPr>
            <a:endParaRPr lang="en-MD"/>
          </a:p>
        </c:txPr>
        <c:crossAx val="1167963951"/>
        <c:crosses val="autoZero"/>
        <c:auto val="1"/>
        <c:lblAlgn val="ctr"/>
        <c:lblOffset val="100"/>
        <c:noMultiLvlLbl val="0"/>
      </c:catAx>
      <c:valAx>
        <c:axId val="1167963951"/>
        <c:scaling>
          <c:orientation val="minMax"/>
        </c:scaling>
        <c:delete val="1"/>
        <c:axPos val="l"/>
        <c:numFmt formatCode="General" sourceLinked="1"/>
        <c:majorTickMark val="none"/>
        <c:minorTickMark val="none"/>
        <c:tickLblPos val="nextTo"/>
        <c:crossAx val="1167700255"/>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00" b="0" i="0" u="none" strike="noStrike" kern="1200" baseline="0">
              <a:solidFill>
                <a:srgbClr val="000000"/>
              </a:solidFill>
              <a:latin typeface="+mn-lt"/>
              <a:ea typeface="+mn-ea"/>
              <a:cs typeface="+mn-cs"/>
            </a:defRPr>
          </a:pPr>
          <a:endParaRPr lang="en-MD"/>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MD"/>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4"/>
            </a:solidFill>
            <a:ln>
              <a:solidFill>
                <a:srgbClr val="48BAD6"/>
              </a:solidFill>
            </a:ln>
            <a:effectLst/>
          </c:spPr>
          <c:invertIfNegative val="0"/>
          <c:dPt>
            <c:idx val="2"/>
            <c:invertIfNegative val="0"/>
            <c:bubble3D val="0"/>
            <c:spPr>
              <a:solidFill>
                <a:schemeClr val="accent3">
                  <a:lumMod val="20000"/>
                  <a:lumOff val="80000"/>
                </a:schemeClr>
              </a:solidFill>
              <a:ln>
                <a:noFill/>
              </a:ln>
              <a:effectLst/>
            </c:spPr>
            <c:extLst>
              <c:ext xmlns:c16="http://schemas.microsoft.com/office/drawing/2014/chart" uri="{C3380CC4-5D6E-409C-BE32-E72D297353CC}">
                <c16:uniqueId val="{00000000-25C9-784A-B833-2374650F2FED}"/>
              </c:ext>
            </c:extLst>
          </c:dPt>
          <c:dPt>
            <c:idx val="3"/>
            <c:invertIfNegative val="0"/>
            <c:bubble3D val="0"/>
            <c:spPr>
              <a:solidFill>
                <a:schemeClr val="accent3">
                  <a:lumMod val="20000"/>
                  <a:lumOff val="80000"/>
                </a:schemeClr>
              </a:solidFill>
              <a:ln>
                <a:noFill/>
              </a:ln>
              <a:effectLst/>
            </c:spPr>
            <c:extLst>
              <c:ext xmlns:c16="http://schemas.microsoft.com/office/drawing/2014/chart" uri="{C3380CC4-5D6E-409C-BE32-E72D297353CC}">
                <c16:uniqueId val="{00000001-25C9-784A-B833-2374650F2FED}"/>
              </c:ext>
            </c:extLst>
          </c:dPt>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000000"/>
                    </a:solidFill>
                    <a:latin typeface="+mn-lt"/>
                    <a:ea typeface="+mn-ea"/>
                    <a:cs typeface="+mn-cs"/>
                  </a:defRPr>
                </a:pPr>
                <a:endParaRPr lang="en-MD"/>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sub 10 ani</c:v>
                </c:pt>
                <c:pt idx="1">
                  <c:v>10 - 15 ani</c:v>
                </c:pt>
                <c:pt idx="2">
                  <c:v>15 - 20 ani</c:v>
                </c:pt>
                <c:pt idx="3">
                  <c:v>peste 20 ani</c:v>
                </c:pt>
              </c:strCache>
            </c:strRef>
          </c:cat>
          <c:val>
            <c:numRef>
              <c:f>Sheet1!$B$2:$B$5</c:f>
              <c:numCache>
                <c:formatCode>General</c:formatCode>
                <c:ptCount val="4"/>
                <c:pt idx="0">
                  <c:v>2</c:v>
                </c:pt>
                <c:pt idx="1">
                  <c:v>140</c:v>
                </c:pt>
                <c:pt idx="2">
                  <c:v>411</c:v>
                </c:pt>
                <c:pt idx="3">
                  <c:v>190</c:v>
                </c:pt>
              </c:numCache>
            </c:numRef>
          </c:val>
          <c:extLst>
            <c:ext xmlns:c16="http://schemas.microsoft.com/office/drawing/2014/chart" uri="{C3380CC4-5D6E-409C-BE32-E72D297353CC}">
              <c16:uniqueId val="{00000000-AA93-4F4F-98B8-B8B07D06CE3C}"/>
            </c:ext>
          </c:extLst>
        </c:ser>
        <c:dLbls>
          <c:showLegendKey val="0"/>
          <c:showVal val="0"/>
          <c:showCatName val="0"/>
          <c:showSerName val="0"/>
          <c:showPercent val="0"/>
          <c:showBubbleSize val="0"/>
        </c:dLbls>
        <c:gapWidth val="219"/>
        <c:overlap val="-27"/>
        <c:axId val="1166533631"/>
        <c:axId val="1139650191"/>
      </c:barChart>
      <c:catAx>
        <c:axId val="1166533631"/>
        <c:scaling>
          <c:orientation val="minMax"/>
        </c:scaling>
        <c:delete val="0"/>
        <c:axPos val="b"/>
        <c:numFmt formatCode="General" sourceLinked="1"/>
        <c:majorTickMark val="none"/>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197" b="0" i="0" u="none" strike="noStrike" kern="1200" baseline="0">
                <a:solidFill>
                  <a:srgbClr val="000000"/>
                </a:solidFill>
                <a:latin typeface="+mn-lt"/>
                <a:ea typeface="+mn-ea"/>
                <a:cs typeface="+mn-cs"/>
              </a:defRPr>
            </a:pPr>
            <a:endParaRPr lang="en-MD"/>
          </a:p>
        </c:txPr>
        <c:crossAx val="1139650191"/>
        <c:crosses val="autoZero"/>
        <c:auto val="1"/>
        <c:lblAlgn val="ctr"/>
        <c:lblOffset val="100"/>
        <c:noMultiLvlLbl val="0"/>
      </c:catAx>
      <c:valAx>
        <c:axId val="1139650191"/>
        <c:scaling>
          <c:orientation val="minMax"/>
        </c:scaling>
        <c:delete val="1"/>
        <c:axPos val="l"/>
        <c:numFmt formatCode="General" sourceLinked="1"/>
        <c:majorTickMark val="none"/>
        <c:minorTickMark val="none"/>
        <c:tickLblPos val="nextTo"/>
        <c:crossAx val="11665336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MD"/>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Realizarea biletelor</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MD"/>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2017</c:v>
                </c:pt>
                <c:pt idx="1">
                  <c:v>2018</c:v>
                </c:pt>
                <c:pt idx="2">
                  <c:v>2019</c:v>
                </c:pt>
              </c:numCache>
            </c:numRef>
          </c:cat>
          <c:val>
            <c:numRef>
              <c:f>Sheet1!$B$2:$B$4</c:f>
              <c:numCache>
                <c:formatCode>General</c:formatCode>
                <c:ptCount val="3"/>
                <c:pt idx="0">
                  <c:v>26.2</c:v>
                </c:pt>
                <c:pt idx="1">
                  <c:v>25.7</c:v>
                </c:pt>
                <c:pt idx="2">
                  <c:v>30</c:v>
                </c:pt>
              </c:numCache>
            </c:numRef>
          </c:val>
          <c:extLst>
            <c:ext xmlns:c16="http://schemas.microsoft.com/office/drawing/2014/chart" uri="{C3380CC4-5D6E-409C-BE32-E72D297353CC}">
              <c16:uniqueId val="{00000000-1E4E-804B-8EA7-7488599F61C3}"/>
            </c:ext>
          </c:extLst>
        </c:ser>
        <c:ser>
          <c:idx val="1"/>
          <c:order val="1"/>
          <c:tx>
            <c:strRef>
              <c:f>Sheet1!$C$1</c:f>
              <c:strCache>
                <c:ptCount val="1"/>
                <c:pt idx="0">
                  <c:v>Abonamente</c:v>
                </c:pt>
              </c:strCache>
            </c:strRef>
          </c:tx>
          <c:spPr>
            <a:solidFill>
              <a:schemeClr val="tx1">
                <a:lumMod val="60000"/>
                <a:lumOff val="40000"/>
              </a:schemeClr>
            </a:solidFill>
            <a:ln>
              <a:noFill/>
            </a:ln>
            <a:effectLst/>
          </c:spPr>
          <c:invertIfNegative val="0"/>
          <c:dLbls>
            <c:dLbl>
              <c:idx val="0"/>
              <c:layout>
                <c:manualLayout>
                  <c:x val="-9.0365486327668443E-2"/>
                  <c:y val="9.005447586699591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E4E-804B-8EA7-7488599F61C3}"/>
                </c:ext>
              </c:extLst>
            </c:dLbl>
            <c:dLbl>
              <c:idx val="1"/>
              <c:layout>
                <c:manualLayout>
                  <c:x val="9.0365486327668387E-2"/>
                  <c:y val="-4.1274491299260883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E4E-804B-8EA7-7488599F61C3}"/>
                </c:ext>
              </c:extLst>
            </c:dLbl>
            <c:dLbl>
              <c:idx val="2"/>
              <c:layout>
                <c:manualLayout>
                  <c:x val="9.3023294749070451E-2"/>
                  <c:y val="1.35081713800493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E4E-804B-8EA7-7488599F61C3}"/>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mn-lt"/>
                    <a:ea typeface="+mn-ea"/>
                    <a:cs typeface="+mn-cs"/>
                  </a:defRPr>
                </a:pPr>
                <a:endParaRPr lang="en-MD"/>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bg1">
                          <a:lumMod val="75000"/>
                        </a:schemeClr>
                      </a:solidFill>
                      <a:round/>
                    </a:ln>
                    <a:effectLst/>
                  </c:spPr>
                </c15:leaderLines>
              </c:ext>
            </c:extLst>
          </c:dLbls>
          <c:cat>
            <c:numRef>
              <c:f>Sheet1!$A$2:$A$4</c:f>
              <c:numCache>
                <c:formatCode>General</c:formatCode>
                <c:ptCount val="3"/>
                <c:pt idx="0">
                  <c:v>2017</c:v>
                </c:pt>
                <c:pt idx="1">
                  <c:v>2018</c:v>
                </c:pt>
                <c:pt idx="2">
                  <c:v>2019</c:v>
                </c:pt>
              </c:numCache>
            </c:numRef>
          </c:cat>
          <c:val>
            <c:numRef>
              <c:f>Sheet1!$C$2:$C$4</c:f>
              <c:numCache>
                <c:formatCode>General</c:formatCode>
                <c:ptCount val="3"/>
                <c:pt idx="0">
                  <c:v>1.76</c:v>
                </c:pt>
                <c:pt idx="1">
                  <c:v>1.85</c:v>
                </c:pt>
                <c:pt idx="2">
                  <c:v>1.69</c:v>
                </c:pt>
              </c:numCache>
            </c:numRef>
          </c:val>
          <c:extLst>
            <c:ext xmlns:c16="http://schemas.microsoft.com/office/drawing/2014/chart" uri="{C3380CC4-5D6E-409C-BE32-E72D297353CC}">
              <c16:uniqueId val="{00000001-1E4E-804B-8EA7-7488599F61C3}"/>
            </c:ext>
          </c:extLst>
        </c:ser>
        <c:ser>
          <c:idx val="2"/>
          <c:order val="2"/>
          <c:tx>
            <c:strRef>
              <c:f>Sheet1!$D$1</c:f>
              <c:strCache>
                <c:ptCount val="1"/>
                <c:pt idx="0">
                  <c:v>Compensații pensionari</c:v>
                </c:pt>
              </c:strCache>
            </c:strRef>
          </c:tx>
          <c:spPr>
            <a:solidFill>
              <a:schemeClr val="accent1">
                <a:lumMod val="60000"/>
                <a:lumOff val="40000"/>
              </a:schemeClr>
            </a:solidFill>
            <a:ln>
              <a:noFill/>
            </a:ln>
            <a:effectLst/>
          </c:spPr>
          <c:invertIfNegative val="0"/>
          <c:dLbls>
            <c:dLbl>
              <c:idx val="0"/>
              <c:layout>
                <c:manualLayout>
                  <c:x val="9.0365486327668415E-2"/>
                  <c:y val="-4.502723793349795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E4E-804B-8EA7-7488599F61C3}"/>
                </c:ext>
              </c:extLst>
            </c:dLbl>
            <c:dLbl>
              <c:idx val="1"/>
              <c:layout>
                <c:manualLayout>
                  <c:x val="-8.2392061063462446E-2"/>
                  <c:y val="3.15190665534485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E4E-804B-8EA7-7488599F61C3}"/>
                </c:ext>
              </c:extLst>
            </c:dLbl>
            <c:dLbl>
              <c:idx val="2"/>
              <c:layout>
                <c:manualLayout>
                  <c:x val="-9.3023294749070395E-2"/>
                  <c:y val="-4.502723793349795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1E4E-804B-8EA7-7488599F61C3}"/>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mn-lt"/>
                    <a:ea typeface="+mn-ea"/>
                    <a:cs typeface="+mn-cs"/>
                  </a:defRPr>
                </a:pPr>
                <a:endParaRPr lang="en-MD"/>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bg1">
                          <a:lumMod val="75000"/>
                        </a:schemeClr>
                      </a:solidFill>
                      <a:round/>
                    </a:ln>
                    <a:effectLst/>
                  </c:spPr>
                </c15:leaderLines>
              </c:ext>
            </c:extLst>
          </c:dLbls>
          <c:cat>
            <c:numRef>
              <c:f>Sheet1!$A$2:$A$4</c:f>
              <c:numCache>
                <c:formatCode>General</c:formatCode>
                <c:ptCount val="3"/>
                <c:pt idx="0">
                  <c:v>2017</c:v>
                </c:pt>
                <c:pt idx="1">
                  <c:v>2018</c:v>
                </c:pt>
                <c:pt idx="2">
                  <c:v>2019</c:v>
                </c:pt>
              </c:numCache>
            </c:numRef>
          </c:cat>
          <c:val>
            <c:numRef>
              <c:f>Sheet1!$D$2:$D$4</c:f>
              <c:numCache>
                <c:formatCode>General</c:formatCode>
                <c:ptCount val="3"/>
                <c:pt idx="0">
                  <c:v>1.6</c:v>
                </c:pt>
                <c:pt idx="1">
                  <c:v>1.5</c:v>
                </c:pt>
                <c:pt idx="2">
                  <c:v>1.4</c:v>
                </c:pt>
              </c:numCache>
            </c:numRef>
          </c:val>
          <c:extLst>
            <c:ext xmlns:c16="http://schemas.microsoft.com/office/drawing/2014/chart" uri="{C3380CC4-5D6E-409C-BE32-E72D297353CC}">
              <c16:uniqueId val="{00000002-1E4E-804B-8EA7-7488599F61C3}"/>
            </c:ext>
          </c:extLst>
        </c:ser>
        <c:ser>
          <c:idx val="3"/>
          <c:order val="3"/>
          <c:tx>
            <c:strRef>
              <c:f>Sheet1!$E$1</c:f>
              <c:strCache>
                <c:ptCount val="1"/>
                <c:pt idx="0">
                  <c:v>Altele</c:v>
                </c:pt>
              </c:strCache>
            </c:strRef>
          </c:tx>
          <c:spPr>
            <a:solidFill>
              <a:schemeClr val="accent2">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mn-lt"/>
                    <a:ea typeface="+mn-ea"/>
                    <a:cs typeface="+mn-cs"/>
                  </a:defRPr>
                </a:pPr>
                <a:endParaRPr lang="en-MD"/>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2017</c:v>
                </c:pt>
                <c:pt idx="1">
                  <c:v>2018</c:v>
                </c:pt>
                <c:pt idx="2">
                  <c:v>2019</c:v>
                </c:pt>
              </c:numCache>
            </c:numRef>
          </c:cat>
          <c:val>
            <c:numRef>
              <c:f>Sheet1!$E$2:$E$4</c:f>
              <c:numCache>
                <c:formatCode>General</c:formatCode>
                <c:ptCount val="3"/>
                <c:pt idx="0">
                  <c:v>3.3</c:v>
                </c:pt>
                <c:pt idx="1">
                  <c:v>2.6</c:v>
                </c:pt>
                <c:pt idx="2">
                  <c:v>3.1</c:v>
                </c:pt>
              </c:numCache>
            </c:numRef>
          </c:val>
          <c:extLst>
            <c:ext xmlns:c16="http://schemas.microsoft.com/office/drawing/2014/chart" uri="{C3380CC4-5D6E-409C-BE32-E72D297353CC}">
              <c16:uniqueId val="{00000003-1E4E-804B-8EA7-7488599F61C3}"/>
            </c:ext>
          </c:extLst>
        </c:ser>
        <c:dLbls>
          <c:showLegendKey val="0"/>
          <c:showVal val="0"/>
          <c:showCatName val="0"/>
          <c:showSerName val="0"/>
          <c:showPercent val="0"/>
          <c:showBubbleSize val="0"/>
        </c:dLbls>
        <c:gapWidth val="150"/>
        <c:overlap val="100"/>
        <c:axId val="1366248831"/>
        <c:axId val="1366253551"/>
      </c:barChart>
      <c:catAx>
        <c:axId val="1366248831"/>
        <c:scaling>
          <c:orientation val="minMax"/>
        </c:scaling>
        <c:delete val="0"/>
        <c:axPos val="b"/>
        <c:numFmt formatCode="General" sourceLinked="1"/>
        <c:majorTickMark val="none"/>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197" b="0" i="0" u="none" strike="noStrike" kern="1200" baseline="0">
                <a:solidFill>
                  <a:sysClr val="windowText" lastClr="000000"/>
                </a:solidFill>
                <a:latin typeface="+mn-lt"/>
                <a:ea typeface="+mn-ea"/>
                <a:cs typeface="+mn-cs"/>
              </a:defRPr>
            </a:pPr>
            <a:endParaRPr lang="en-MD"/>
          </a:p>
        </c:txPr>
        <c:crossAx val="1366253551"/>
        <c:crosses val="autoZero"/>
        <c:auto val="1"/>
        <c:lblAlgn val="ctr"/>
        <c:lblOffset val="100"/>
        <c:noMultiLvlLbl val="0"/>
      </c:catAx>
      <c:valAx>
        <c:axId val="1366253551"/>
        <c:scaling>
          <c:orientation val="minMax"/>
        </c:scaling>
        <c:delete val="1"/>
        <c:axPos val="l"/>
        <c:numFmt formatCode="General" sourceLinked="1"/>
        <c:majorTickMark val="none"/>
        <c:minorTickMark val="none"/>
        <c:tickLblPos val="nextTo"/>
        <c:crossAx val="1366248831"/>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ysClr val="windowText" lastClr="000000"/>
              </a:solidFill>
              <a:latin typeface="+mn-lt"/>
              <a:ea typeface="+mn-ea"/>
              <a:cs typeface="+mn-cs"/>
            </a:defRPr>
          </a:pPr>
          <a:endParaRPr lang="en-MD"/>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MD"/>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Bilete</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MD"/>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2017</c:v>
                </c:pt>
                <c:pt idx="1">
                  <c:v>2018</c:v>
                </c:pt>
                <c:pt idx="2">
                  <c:v>2019</c:v>
                </c:pt>
              </c:numCache>
            </c:numRef>
          </c:cat>
          <c:val>
            <c:numRef>
              <c:f>Sheet1!$B$2:$B$4</c:f>
              <c:numCache>
                <c:formatCode>General</c:formatCode>
                <c:ptCount val="3"/>
                <c:pt idx="0">
                  <c:v>11</c:v>
                </c:pt>
                <c:pt idx="1">
                  <c:v>10.6</c:v>
                </c:pt>
                <c:pt idx="2">
                  <c:v>12</c:v>
                </c:pt>
              </c:numCache>
            </c:numRef>
          </c:val>
          <c:extLst>
            <c:ext xmlns:c16="http://schemas.microsoft.com/office/drawing/2014/chart" uri="{C3380CC4-5D6E-409C-BE32-E72D297353CC}">
              <c16:uniqueId val="{00000000-AA51-D144-8269-486D9946E0C6}"/>
            </c:ext>
          </c:extLst>
        </c:ser>
        <c:ser>
          <c:idx val="1"/>
          <c:order val="1"/>
          <c:tx>
            <c:strRef>
              <c:f>Sheet1!$C$1</c:f>
              <c:strCache>
                <c:ptCount val="1"/>
                <c:pt idx="0">
                  <c:v>Abonamente</c:v>
                </c:pt>
              </c:strCache>
            </c:strRef>
          </c:tx>
          <c:spPr>
            <a:solidFill>
              <a:schemeClr val="bg2"/>
            </a:solidFill>
            <a:ln>
              <a:noFill/>
            </a:ln>
            <a:effectLst/>
          </c:spPr>
          <c:invertIfNegative val="0"/>
          <c:dLbls>
            <c:dLbl>
              <c:idx val="0"/>
              <c:layout>
                <c:manualLayout>
                  <c:x val="-9.0365486327668443E-2"/>
                  <c:y val="9.005447586699591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A51-D144-8269-486D9946E0C6}"/>
                </c:ext>
              </c:extLst>
            </c:dLbl>
            <c:dLbl>
              <c:idx val="1"/>
              <c:layout>
                <c:manualLayout>
                  <c:x val="2.7890507494539064E-3"/>
                  <c:y val="1.365569054776373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A51-D144-8269-486D9946E0C6}"/>
                </c:ext>
              </c:extLst>
            </c:dLbl>
            <c:dLbl>
              <c:idx val="2"/>
              <c:layout>
                <c:manualLayout>
                  <c:x val="4.4231555047490983E-4"/>
                  <c:y val="3.18515733750596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A51-D144-8269-486D9946E0C6}"/>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mn-lt"/>
                    <a:ea typeface="+mn-ea"/>
                    <a:cs typeface="+mn-cs"/>
                  </a:defRPr>
                </a:pPr>
                <a:endParaRPr lang="en-MD"/>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bg1">
                          <a:lumMod val="75000"/>
                        </a:schemeClr>
                      </a:solidFill>
                      <a:round/>
                    </a:ln>
                    <a:effectLst/>
                  </c:spPr>
                </c15:leaderLines>
              </c:ext>
            </c:extLst>
          </c:dLbls>
          <c:cat>
            <c:numRef>
              <c:f>Sheet1!$A$2:$A$4</c:f>
              <c:numCache>
                <c:formatCode>General</c:formatCode>
                <c:ptCount val="3"/>
                <c:pt idx="0">
                  <c:v>2017</c:v>
                </c:pt>
                <c:pt idx="1">
                  <c:v>2018</c:v>
                </c:pt>
                <c:pt idx="2">
                  <c:v>2019</c:v>
                </c:pt>
              </c:numCache>
            </c:numRef>
          </c:cat>
          <c:val>
            <c:numRef>
              <c:f>Sheet1!$C$2:$C$4</c:f>
              <c:numCache>
                <c:formatCode>General</c:formatCode>
                <c:ptCount val="3"/>
                <c:pt idx="0">
                  <c:v>1.4</c:v>
                </c:pt>
                <c:pt idx="1">
                  <c:v>3</c:v>
                </c:pt>
                <c:pt idx="2">
                  <c:v>2.6</c:v>
                </c:pt>
              </c:numCache>
            </c:numRef>
          </c:val>
          <c:extLst>
            <c:ext xmlns:c16="http://schemas.microsoft.com/office/drawing/2014/chart" uri="{C3380CC4-5D6E-409C-BE32-E72D297353CC}">
              <c16:uniqueId val="{00000004-AA51-D144-8269-486D9946E0C6}"/>
            </c:ext>
          </c:extLst>
        </c:ser>
        <c:ser>
          <c:idx val="2"/>
          <c:order val="2"/>
          <c:tx>
            <c:strRef>
              <c:f>Sheet1!$D$1</c:f>
              <c:strCache>
                <c:ptCount val="1"/>
                <c:pt idx="0">
                  <c:v>Înlesniri</c:v>
                </c:pt>
              </c:strCache>
            </c:strRef>
          </c:tx>
          <c:spPr>
            <a:solidFill>
              <a:schemeClr val="accent5"/>
            </a:solidFill>
            <a:ln>
              <a:noFill/>
            </a:ln>
            <a:effectLst/>
          </c:spPr>
          <c:invertIfNegative val="0"/>
          <c:dLbls>
            <c:dLbl>
              <c:idx val="0"/>
              <c:layout>
                <c:manualLayout>
                  <c:x val="2.8686478462875315E-4"/>
                  <c:y val="1.614363080299535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A51-D144-8269-486D9946E0C6}"/>
                </c:ext>
              </c:extLst>
            </c:dLbl>
            <c:dLbl>
              <c:idx val="1"/>
              <c:layout>
                <c:manualLayout>
                  <c:x val="-2.3221073843645752E-3"/>
                  <c:y val="5.711092370375639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A51-D144-8269-486D9946E0C6}"/>
                </c:ext>
              </c:extLst>
            </c:dLbl>
            <c:dLbl>
              <c:idx val="2"/>
              <c:layout>
                <c:manualLayout>
                  <c:x val="-2.9445015153001775E-3"/>
                  <c:y val="-4.502789095601459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A51-D144-8269-486D9946E0C6}"/>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mn-lt"/>
                    <a:ea typeface="+mn-ea"/>
                    <a:cs typeface="+mn-cs"/>
                  </a:defRPr>
                </a:pPr>
                <a:endParaRPr lang="en-MD"/>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bg1">
                          <a:lumMod val="75000"/>
                        </a:schemeClr>
                      </a:solidFill>
                      <a:round/>
                    </a:ln>
                    <a:effectLst/>
                  </c:spPr>
                </c15:leaderLines>
              </c:ext>
            </c:extLst>
          </c:dLbls>
          <c:cat>
            <c:numRef>
              <c:f>Sheet1!$A$2:$A$4</c:f>
              <c:numCache>
                <c:formatCode>General</c:formatCode>
                <c:ptCount val="3"/>
                <c:pt idx="0">
                  <c:v>2017</c:v>
                </c:pt>
                <c:pt idx="1">
                  <c:v>2018</c:v>
                </c:pt>
                <c:pt idx="2">
                  <c:v>2019</c:v>
                </c:pt>
              </c:numCache>
            </c:numRef>
          </c:cat>
          <c:val>
            <c:numRef>
              <c:f>Sheet1!$D$2:$D$4</c:f>
              <c:numCache>
                <c:formatCode>General</c:formatCode>
                <c:ptCount val="3"/>
                <c:pt idx="0">
                  <c:v>2.9</c:v>
                </c:pt>
                <c:pt idx="1">
                  <c:v>1.9</c:v>
                </c:pt>
                <c:pt idx="2">
                  <c:v>2.7</c:v>
                </c:pt>
              </c:numCache>
            </c:numRef>
          </c:val>
          <c:extLst>
            <c:ext xmlns:c16="http://schemas.microsoft.com/office/drawing/2014/chart" uri="{C3380CC4-5D6E-409C-BE32-E72D297353CC}">
              <c16:uniqueId val="{00000008-AA51-D144-8269-486D9946E0C6}"/>
            </c:ext>
          </c:extLst>
        </c:ser>
        <c:dLbls>
          <c:showLegendKey val="0"/>
          <c:showVal val="0"/>
          <c:showCatName val="0"/>
          <c:showSerName val="0"/>
          <c:showPercent val="0"/>
          <c:showBubbleSize val="0"/>
        </c:dLbls>
        <c:gapWidth val="150"/>
        <c:overlap val="100"/>
        <c:axId val="1366248831"/>
        <c:axId val="1366253551"/>
      </c:barChart>
      <c:catAx>
        <c:axId val="1366248831"/>
        <c:scaling>
          <c:orientation val="minMax"/>
        </c:scaling>
        <c:delete val="0"/>
        <c:axPos val="b"/>
        <c:numFmt formatCode="General" sourceLinked="1"/>
        <c:majorTickMark val="none"/>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197" b="0" i="0" u="none" strike="noStrike" kern="1200" baseline="0">
                <a:solidFill>
                  <a:sysClr val="windowText" lastClr="000000"/>
                </a:solidFill>
                <a:latin typeface="+mn-lt"/>
                <a:ea typeface="+mn-ea"/>
                <a:cs typeface="+mn-cs"/>
              </a:defRPr>
            </a:pPr>
            <a:endParaRPr lang="en-MD"/>
          </a:p>
        </c:txPr>
        <c:crossAx val="1366253551"/>
        <c:crosses val="autoZero"/>
        <c:auto val="1"/>
        <c:lblAlgn val="ctr"/>
        <c:lblOffset val="100"/>
        <c:noMultiLvlLbl val="0"/>
      </c:catAx>
      <c:valAx>
        <c:axId val="1366253551"/>
        <c:scaling>
          <c:orientation val="minMax"/>
        </c:scaling>
        <c:delete val="1"/>
        <c:axPos val="l"/>
        <c:numFmt formatCode="General" sourceLinked="1"/>
        <c:majorTickMark val="none"/>
        <c:minorTickMark val="none"/>
        <c:tickLblPos val="nextTo"/>
        <c:crossAx val="1366248831"/>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ysClr val="windowText" lastClr="000000"/>
              </a:solidFill>
              <a:latin typeface="+mn-lt"/>
              <a:ea typeface="+mn-ea"/>
              <a:cs typeface="+mn-cs"/>
            </a:defRPr>
          </a:pPr>
          <a:endParaRPr lang="en-MD"/>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MD"/>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Încasări</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MD"/>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2017</c:v>
                </c:pt>
                <c:pt idx="1">
                  <c:v>2018</c:v>
                </c:pt>
                <c:pt idx="2">
                  <c:v>2019</c:v>
                </c:pt>
              </c:numCache>
            </c:numRef>
          </c:cat>
          <c:val>
            <c:numRef>
              <c:f>Sheet1!$B$2:$B$4</c:f>
              <c:numCache>
                <c:formatCode>General</c:formatCode>
                <c:ptCount val="3"/>
                <c:pt idx="0">
                  <c:v>29.7</c:v>
                </c:pt>
                <c:pt idx="1">
                  <c:v>28.5</c:v>
                </c:pt>
                <c:pt idx="2">
                  <c:v>36.5</c:v>
                </c:pt>
              </c:numCache>
            </c:numRef>
          </c:val>
          <c:extLst>
            <c:ext xmlns:c16="http://schemas.microsoft.com/office/drawing/2014/chart" uri="{C3380CC4-5D6E-409C-BE32-E72D297353CC}">
              <c16:uniqueId val="{00000000-2741-AC43-9E40-BC026125353E}"/>
            </c:ext>
          </c:extLst>
        </c:ser>
        <c:ser>
          <c:idx val="1"/>
          <c:order val="1"/>
          <c:tx>
            <c:strRef>
              <c:f>Sheet1!$C$1</c:f>
              <c:strCache>
                <c:ptCount val="1"/>
                <c:pt idx="0">
                  <c:v>Subvenții</c:v>
                </c:pt>
              </c:strCache>
            </c:strRef>
          </c:tx>
          <c:spPr>
            <a:solidFill>
              <a:schemeClr val="bg2"/>
            </a:solidFill>
            <a:ln>
              <a:noFill/>
            </a:ln>
            <a:effectLst/>
          </c:spPr>
          <c:invertIfNegative val="0"/>
          <c:dLbls>
            <c:dLbl>
              <c:idx val="0"/>
              <c:layout>
                <c:manualLayout>
                  <c:x val="3.1196774884422961E-3"/>
                  <c:y val="9.005578191202918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741-AC43-9E40-BC026125353E}"/>
                </c:ext>
              </c:extLst>
            </c:dLbl>
            <c:dLbl>
              <c:idx val="1"/>
              <c:layout>
                <c:manualLayout>
                  <c:x val="5.7836717482357171E-3"/>
                  <c:y val="5.161604974649203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741-AC43-9E40-BC026125353E}"/>
                </c:ext>
              </c:extLst>
            </c:dLbl>
            <c:dLbl>
              <c:idx val="2"/>
              <c:layout>
                <c:manualLayout>
                  <c:x val="6.2156945015509005E-3"/>
                  <c:y val="1.35083672868043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741-AC43-9E40-BC026125353E}"/>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mn-lt"/>
                    <a:ea typeface="+mn-ea"/>
                    <a:cs typeface="+mn-cs"/>
                  </a:defRPr>
                </a:pPr>
                <a:endParaRPr lang="en-MD"/>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bg1">
                          <a:lumMod val="75000"/>
                        </a:schemeClr>
                      </a:solidFill>
                      <a:round/>
                    </a:ln>
                    <a:effectLst/>
                  </c:spPr>
                </c15:leaderLines>
              </c:ext>
            </c:extLst>
          </c:dLbls>
          <c:cat>
            <c:numRef>
              <c:f>Sheet1!$A$2:$A$4</c:f>
              <c:numCache>
                <c:formatCode>General</c:formatCode>
                <c:ptCount val="3"/>
                <c:pt idx="0">
                  <c:v>2017</c:v>
                </c:pt>
                <c:pt idx="1">
                  <c:v>2018</c:v>
                </c:pt>
                <c:pt idx="2">
                  <c:v>2019</c:v>
                </c:pt>
              </c:numCache>
            </c:numRef>
          </c:cat>
          <c:val>
            <c:numRef>
              <c:f>Sheet1!$C$2:$C$4</c:f>
              <c:numCache>
                <c:formatCode>General</c:formatCode>
                <c:ptCount val="3"/>
                <c:pt idx="0">
                  <c:v>107.4</c:v>
                </c:pt>
                <c:pt idx="1">
                  <c:v>113.5</c:v>
                </c:pt>
                <c:pt idx="2">
                  <c:v>128.9</c:v>
                </c:pt>
              </c:numCache>
            </c:numRef>
          </c:val>
          <c:extLst>
            <c:ext xmlns:c16="http://schemas.microsoft.com/office/drawing/2014/chart" uri="{C3380CC4-5D6E-409C-BE32-E72D297353CC}">
              <c16:uniqueId val="{00000004-2741-AC43-9E40-BC026125353E}"/>
            </c:ext>
          </c:extLst>
        </c:ser>
        <c:dLbls>
          <c:showLegendKey val="0"/>
          <c:showVal val="0"/>
          <c:showCatName val="0"/>
          <c:showSerName val="0"/>
          <c:showPercent val="0"/>
          <c:showBubbleSize val="0"/>
        </c:dLbls>
        <c:gapWidth val="150"/>
        <c:overlap val="100"/>
        <c:axId val="1366248831"/>
        <c:axId val="1366253551"/>
      </c:barChart>
      <c:catAx>
        <c:axId val="1366248831"/>
        <c:scaling>
          <c:orientation val="minMax"/>
        </c:scaling>
        <c:delete val="0"/>
        <c:axPos val="b"/>
        <c:numFmt formatCode="General" sourceLinked="1"/>
        <c:majorTickMark val="none"/>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197" b="0" i="0" u="none" strike="noStrike" kern="1200" baseline="0">
                <a:solidFill>
                  <a:sysClr val="windowText" lastClr="000000"/>
                </a:solidFill>
                <a:latin typeface="+mn-lt"/>
                <a:ea typeface="+mn-ea"/>
                <a:cs typeface="+mn-cs"/>
              </a:defRPr>
            </a:pPr>
            <a:endParaRPr lang="en-MD"/>
          </a:p>
        </c:txPr>
        <c:crossAx val="1366253551"/>
        <c:crosses val="autoZero"/>
        <c:auto val="1"/>
        <c:lblAlgn val="ctr"/>
        <c:lblOffset val="100"/>
        <c:noMultiLvlLbl val="0"/>
      </c:catAx>
      <c:valAx>
        <c:axId val="1366253551"/>
        <c:scaling>
          <c:orientation val="minMax"/>
        </c:scaling>
        <c:delete val="1"/>
        <c:axPos val="l"/>
        <c:numFmt formatCode="General" sourceLinked="1"/>
        <c:majorTickMark val="none"/>
        <c:minorTickMark val="none"/>
        <c:tickLblPos val="nextTo"/>
        <c:crossAx val="1366248831"/>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ysClr val="windowText" lastClr="000000"/>
              </a:solidFill>
              <a:latin typeface="+mn-lt"/>
              <a:ea typeface="+mn-ea"/>
              <a:cs typeface="+mn-cs"/>
            </a:defRPr>
          </a:pPr>
          <a:endParaRPr lang="en-MD"/>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MD"/>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Realizarea biletelor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MD"/>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2018</c:v>
                </c:pt>
                <c:pt idx="1">
                  <c:v>2019</c:v>
                </c:pt>
              </c:numCache>
            </c:numRef>
          </c:cat>
          <c:val>
            <c:numRef>
              <c:f>Sheet1!$B$2:$B$3</c:f>
              <c:numCache>
                <c:formatCode>General</c:formatCode>
                <c:ptCount val="2"/>
                <c:pt idx="0">
                  <c:v>177.4</c:v>
                </c:pt>
                <c:pt idx="1">
                  <c:v>192.8</c:v>
                </c:pt>
              </c:numCache>
            </c:numRef>
          </c:val>
          <c:extLst>
            <c:ext xmlns:c16="http://schemas.microsoft.com/office/drawing/2014/chart" uri="{C3380CC4-5D6E-409C-BE32-E72D297353CC}">
              <c16:uniqueId val="{00000000-1E4E-804B-8EA7-7488599F61C3}"/>
            </c:ext>
          </c:extLst>
        </c:ser>
        <c:ser>
          <c:idx val="1"/>
          <c:order val="1"/>
          <c:tx>
            <c:strRef>
              <c:f>Sheet1!$C$1</c:f>
              <c:strCache>
                <c:ptCount val="1"/>
                <c:pt idx="0">
                  <c:v>Abonamente</c:v>
                </c:pt>
              </c:strCache>
            </c:strRef>
          </c:tx>
          <c:spPr>
            <a:solidFill>
              <a:schemeClr val="tx1">
                <a:lumMod val="20000"/>
                <a:lumOff val="80000"/>
              </a:schemeClr>
            </a:solidFill>
            <a:ln>
              <a:noFill/>
            </a:ln>
            <a:effectLst/>
          </c:spPr>
          <c:invertIfNegative val="0"/>
          <c:dLbls>
            <c:dLbl>
              <c:idx val="0"/>
              <c:layout>
                <c:manualLayout>
                  <c:x val="-3.5578344390661937E-3"/>
                  <c:y val="3.843973216553690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E4E-804B-8EA7-7488599F61C3}"/>
                </c:ext>
              </c:extLst>
            </c:dLbl>
            <c:dLbl>
              <c:idx val="1"/>
              <c:layout>
                <c:manualLayout>
                  <c:x val="5.7836717482356356E-3"/>
                  <c:y val="-5.161604974649227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E4E-804B-8EA7-7488599F61C3}"/>
                </c:ext>
              </c:extLst>
            </c:dLbl>
            <c:dLbl>
              <c:idx val="2"/>
              <c:layout>
                <c:manualLayout>
                  <c:x val="9.3023294749070451E-2"/>
                  <c:y val="1.35081713800493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E4E-804B-8EA7-7488599F61C3}"/>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mn-lt"/>
                    <a:ea typeface="+mn-ea"/>
                    <a:cs typeface="+mn-cs"/>
                  </a:defRPr>
                </a:pPr>
                <a:endParaRPr lang="en-MD"/>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bg1">
                          <a:lumMod val="75000"/>
                        </a:schemeClr>
                      </a:solidFill>
                      <a:round/>
                    </a:ln>
                    <a:effectLst/>
                  </c:spPr>
                </c15:leaderLines>
              </c:ext>
            </c:extLst>
          </c:dLbls>
          <c:cat>
            <c:numRef>
              <c:f>Sheet1!$A$2:$A$3</c:f>
              <c:numCache>
                <c:formatCode>General</c:formatCode>
                <c:ptCount val="2"/>
                <c:pt idx="0">
                  <c:v>2018</c:v>
                </c:pt>
                <c:pt idx="1">
                  <c:v>2019</c:v>
                </c:pt>
              </c:numCache>
            </c:numRef>
          </c:cat>
          <c:val>
            <c:numRef>
              <c:f>Sheet1!$C$2:$C$3</c:f>
              <c:numCache>
                <c:formatCode>General</c:formatCode>
                <c:ptCount val="2"/>
                <c:pt idx="0">
                  <c:v>25.6</c:v>
                </c:pt>
                <c:pt idx="1">
                  <c:v>27.5</c:v>
                </c:pt>
              </c:numCache>
            </c:numRef>
          </c:val>
          <c:extLst>
            <c:ext xmlns:c16="http://schemas.microsoft.com/office/drawing/2014/chart" uri="{C3380CC4-5D6E-409C-BE32-E72D297353CC}">
              <c16:uniqueId val="{00000001-1E4E-804B-8EA7-7488599F61C3}"/>
            </c:ext>
          </c:extLst>
        </c:ser>
        <c:dLbls>
          <c:showLegendKey val="0"/>
          <c:showVal val="0"/>
          <c:showCatName val="0"/>
          <c:showSerName val="0"/>
          <c:showPercent val="0"/>
          <c:showBubbleSize val="0"/>
        </c:dLbls>
        <c:gapWidth val="150"/>
        <c:overlap val="100"/>
        <c:axId val="1366248831"/>
        <c:axId val="1366253551"/>
      </c:barChart>
      <c:catAx>
        <c:axId val="1366248831"/>
        <c:scaling>
          <c:orientation val="minMax"/>
        </c:scaling>
        <c:delete val="0"/>
        <c:axPos val="b"/>
        <c:numFmt formatCode="General" sourceLinked="1"/>
        <c:majorTickMark val="none"/>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197" b="0" i="0" u="none" strike="noStrike" kern="1200" baseline="0">
                <a:solidFill>
                  <a:sysClr val="windowText" lastClr="000000"/>
                </a:solidFill>
                <a:latin typeface="+mn-lt"/>
                <a:ea typeface="+mn-ea"/>
                <a:cs typeface="+mn-cs"/>
              </a:defRPr>
            </a:pPr>
            <a:endParaRPr lang="en-MD"/>
          </a:p>
        </c:txPr>
        <c:crossAx val="1366253551"/>
        <c:crosses val="autoZero"/>
        <c:auto val="1"/>
        <c:lblAlgn val="ctr"/>
        <c:lblOffset val="100"/>
        <c:noMultiLvlLbl val="0"/>
      </c:catAx>
      <c:valAx>
        <c:axId val="1366253551"/>
        <c:scaling>
          <c:orientation val="minMax"/>
        </c:scaling>
        <c:delete val="1"/>
        <c:axPos val="l"/>
        <c:numFmt formatCode="General" sourceLinked="1"/>
        <c:majorTickMark val="none"/>
        <c:minorTickMark val="none"/>
        <c:tickLblPos val="nextTo"/>
        <c:crossAx val="1366248831"/>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ysClr val="windowText" lastClr="000000"/>
              </a:solidFill>
              <a:latin typeface="+mn-lt"/>
              <a:ea typeface="+mn-ea"/>
              <a:cs typeface="+mn-cs"/>
            </a:defRPr>
          </a:pPr>
          <a:endParaRPr lang="en-MD"/>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MD"/>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F215484E-314B-D94A-AFA4-31F2A3D04C09}" type="datetimeFigureOut">
              <a:rPr lang="en-US" smtClean="0"/>
              <a:pPr/>
              <a:t>2/16/21</a:t>
            </a:fld>
            <a:endParaRPr lang="en-US"/>
          </a:p>
        </p:txBody>
      </p:sp>
      <p:sp>
        <p:nvSpPr>
          <p:cNvPr id="4" name="Footer Placeholder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26E42588-FA01-7540-B872-67DEE54599B5}" type="slidenum">
              <a:rPr lang="en-US" smtClean="0"/>
              <a:pPr/>
              <a:t>‹#›</a:t>
            </a:fld>
            <a:endParaRPr lang="en-US"/>
          </a:p>
        </p:txBody>
      </p:sp>
    </p:spTree>
    <p:extLst>
      <p:ext uri="{BB962C8B-B14F-4D97-AF65-F5344CB8AC3E}">
        <p14:creationId xmlns:p14="http://schemas.microsoft.com/office/powerpoint/2010/main" val="7311539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pt-PT"/>
          </a:p>
        </p:txBody>
      </p:sp>
      <p:sp>
        <p:nvSpPr>
          <p:cNvPr id="3" name="Marcador de Posição da Data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64CED22E-525E-41E1-9B37-D6B6BA3BDE21}" type="datetimeFigureOut">
              <a:rPr lang="pt-PT" smtClean="0"/>
              <a:pPr/>
              <a:t>16/02/21</a:t>
            </a:fld>
            <a:endParaRPr lang="pt-PT"/>
          </a:p>
        </p:txBody>
      </p:sp>
      <p:sp>
        <p:nvSpPr>
          <p:cNvPr id="4" name="Marcador de Posição da Imagem do Diapositivo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pt-PT"/>
          </a:p>
        </p:txBody>
      </p:sp>
      <p:sp>
        <p:nvSpPr>
          <p:cNvPr id="5" name="Marcador de Posição de Notas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6" name="Marcador de Posição do Rodapé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pt-PT"/>
          </a:p>
        </p:txBody>
      </p:sp>
      <p:sp>
        <p:nvSpPr>
          <p:cNvPr id="7" name="Marcador de Posição do Número do Diapositivo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5722D361-1D55-4BDA-8D9E-50884CC67B02}" type="slidenum">
              <a:rPr lang="pt-PT" smtClean="0"/>
              <a:pPr/>
              <a:t>‹#›</a:t>
            </a:fld>
            <a:endParaRPr lang="pt-PT"/>
          </a:p>
        </p:txBody>
      </p:sp>
    </p:spTree>
    <p:extLst>
      <p:ext uri="{BB962C8B-B14F-4D97-AF65-F5344CB8AC3E}">
        <p14:creationId xmlns:p14="http://schemas.microsoft.com/office/powerpoint/2010/main" val="2363835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E4B9F7-FA81-4497-846C-26B07563785F}" type="slidenum">
              <a:rPr lang="en-US" smtClean="0"/>
              <a:t>2</a:t>
            </a:fld>
            <a:endParaRPr lang="en-US" dirty="0"/>
          </a:p>
        </p:txBody>
      </p:sp>
      <p:sp>
        <p:nvSpPr>
          <p:cNvPr id="5" name="Нижний колонтитул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7975799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E4B9F7-FA81-4497-846C-26B07563785F}" type="slidenum">
              <a:rPr lang="en-US" smtClean="0"/>
              <a:t>11</a:t>
            </a:fld>
            <a:endParaRPr lang="en-US" dirty="0"/>
          </a:p>
        </p:txBody>
      </p:sp>
      <p:sp>
        <p:nvSpPr>
          <p:cNvPr id="5" name="Нижний колонтитул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9607952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E4B9F7-FA81-4497-846C-26B07563785F}" type="slidenum">
              <a:rPr lang="en-US" smtClean="0"/>
              <a:t>12</a:t>
            </a:fld>
            <a:endParaRPr lang="en-US" dirty="0"/>
          </a:p>
        </p:txBody>
      </p:sp>
      <p:sp>
        <p:nvSpPr>
          <p:cNvPr id="5" name="Нижний колонтитул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030021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E4B9F7-FA81-4497-846C-26B07563785F}" type="slidenum">
              <a:rPr lang="en-US" smtClean="0"/>
              <a:t>3</a:t>
            </a:fld>
            <a:endParaRPr lang="en-US" dirty="0"/>
          </a:p>
        </p:txBody>
      </p:sp>
      <p:sp>
        <p:nvSpPr>
          <p:cNvPr id="5" name="Нижний колонтитул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154460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E4B9F7-FA81-4497-846C-26B07563785F}" type="slidenum">
              <a:rPr lang="en-US" smtClean="0"/>
              <a:t>4</a:t>
            </a:fld>
            <a:endParaRPr lang="en-US" dirty="0"/>
          </a:p>
        </p:txBody>
      </p:sp>
      <p:sp>
        <p:nvSpPr>
          <p:cNvPr id="5" name="Нижний колонтитул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255002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E4B9F7-FA81-4497-846C-26B07563785F}" type="slidenum">
              <a:rPr lang="en-US" smtClean="0"/>
              <a:t>5</a:t>
            </a:fld>
            <a:endParaRPr lang="en-US" dirty="0"/>
          </a:p>
        </p:txBody>
      </p:sp>
      <p:sp>
        <p:nvSpPr>
          <p:cNvPr id="5" name="Нижний колонтитул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860448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E4B9F7-FA81-4497-846C-26B07563785F}" type="slidenum">
              <a:rPr lang="en-US" smtClean="0"/>
              <a:t>6</a:t>
            </a:fld>
            <a:endParaRPr lang="en-US" dirty="0"/>
          </a:p>
        </p:txBody>
      </p:sp>
      <p:sp>
        <p:nvSpPr>
          <p:cNvPr id="5" name="Нижний колонтитул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888886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E4B9F7-FA81-4497-846C-26B07563785F}" type="slidenum">
              <a:rPr lang="en-US" smtClean="0"/>
              <a:t>7</a:t>
            </a:fld>
            <a:endParaRPr lang="en-US" dirty="0"/>
          </a:p>
        </p:txBody>
      </p:sp>
      <p:sp>
        <p:nvSpPr>
          <p:cNvPr id="5" name="Нижний колонтитул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842971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E4B9F7-FA81-4497-846C-26B07563785F}" type="slidenum">
              <a:rPr lang="en-US" smtClean="0"/>
              <a:t>8</a:t>
            </a:fld>
            <a:endParaRPr lang="en-US" dirty="0"/>
          </a:p>
        </p:txBody>
      </p:sp>
      <p:sp>
        <p:nvSpPr>
          <p:cNvPr id="5" name="Нижний колонтитул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6863337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E4B9F7-FA81-4497-846C-26B07563785F}" type="slidenum">
              <a:rPr lang="en-US" smtClean="0"/>
              <a:t>9</a:t>
            </a:fld>
            <a:endParaRPr lang="en-US" dirty="0"/>
          </a:p>
        </p:txBody>
      </p:sp>
      <p:sp>
        <p:nvSpPr>
          <p:cNvPr id="5" name="Нижний колонтитул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622106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E4B9F7-FA81-4497-846C-26B07563785F}" type="slidenum">
              <a:rPr lang="en-US" smtClean="0"/>
              <a:t>10</a:t>
            </a:fld>
            <a:endParaRPr lang="en-US" dirty="0"/>
          </a:p>
        </p:txBody>
      </p:sp>
      <p:sp>
        <p:nvSpPr>
          <p:cNvPr id="5" name="Нижний колонтитул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755574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3.xml"/><Relationship Id="rId7" Type="http://schemas.openxmlformats.org/officeDocument/2006/relationships/image" Target="../media/image2.png"/><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image" Target="../media/image1.emf"/><Relationship Id="rId5" Type="http://schemas.openxmlformats.org/officeDocument/2006/relationships/oleObject" Target="../embeddings/oleObject1.bin"/><Relationship Id="rId4" Type="http://schemas.openxmlformats.org/officeDocument/2006/relationships/slideMaster" Target="../slideMasters/slideMaster1.xml"/><Relationship Id="rId9" Type="http://schemas.openxmlformats.org/officeDocument/2006/relationships/image" Target="../media/image4.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bg>
      <p:bgRef idx="1002">
        <a:schemeClr val="bg1"/>
      </p:bgRef>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BDFAEB-85EF-4617-9988-EF106EB443F2}"/>
              </a:ext>
            </a:extLst>
          </p:cNvPr>
          <p:cNvSpPr>
            <a:spLocks noGrp="1"/>
          </p:cNvSpPr>
          <p:nvPr>
            <p:ph type="ctrTitle"/>
          </p:nvPr>
        </p:nvSpPr>
        <p:spPr>
          <a:xfrm>
            <a:off x="640080" y="2406316"/>
            <a:ext cx="4114800" cy="1581484"/>
          </a:xfrm>
        </p:spPr>
        <p:txBody>
          <a:bodyPr vert="horz" lIns="91440" tIns="45720" rIns="91440" bIns="45720" rtlCol="0" anchor="t" anchorCtr="0">
            <a:noAutofit/>
          </a:bodyPr>
          <a:lstStyle>
            <a:lvl1pPr>
              <a:defRPr lang="pt-PT" sz="4200" dirty="0">
                <a:solidFill>
                  <a:schemeClr val="tx1"/>
                </a:solidFill>
                <a:latin typeface="+mj-lt"/>
              </a:defRPr>
            </a:lvl1pPr>
          </a:lstStyle>
          <a:p>
            <a:pPr lvl="0">
              <a:lnSpc>
                <a:spcPts val="4000"/>
              </a:lnSpc>
            </a:pPr>
            <a:r>
              <a:rPr lang="pt-PT" dirty="0"/>
              <a:t>Clique para editar o estilo de título</a:t>
            </a:r>
          </a:p>
        </p:txBody>
      </p:sp>
      <p:sp>
        <p:nvSpPr>
          <p:cNvPr id="3" name="Subtítulo 2">
            <a:extLst>
              <a:ext uri="{FF2B5EF4-FFF2-40B4-BE49-F238E27FC236}">
                <a16:creationId xmlns:a16="http://schemas.microsoft.com/office/drawing/2014/main" id="{6FBFEB2D-569C-4020-8E34-A39DD4339D2E}"/>
              </a:ext>
            </a:extLst>
          </p:cNvPr>
          <p:cNvSpPr>
            <a:spLocks noGrp="1"/>
          </p:cNvSpPr>
          <p:nvPr>
            <p:ph type="subTitle" idx="1"/>
          </p:nvPr>
        </p:nvSpPr>
        <p:spPr>
          <a:xfrm>
            <a:off x="640080" y="4232366"/>
            <a:ext cx="3735977" cy="1025434"/>
          </a:xfrm>
        </p:spPr>
        <p:txBody>
          <a:bodyPr>
            <a:normAutofit/>
          </a:bodyPr>
          <a:lstStyle>
            <a:lvl1pPr marL="0" indent="0" algn="l">
              <a:buNone/>
              <a:defRPr sz="14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dirty="0"/>
              <a:t>Clique para editar o estilo de subtítulo do Modelo Global</a:t>
            </a:r>
          </a:p>
        </p:txBody>
      </p:sp>
      <p:sp>
        <p:nvSpPr>
          <p:cNvPr id="4" name="Marcador de Posição da Data 3">
            <a:extLst>
              <a:ext uri="{FF2B5EF4-FFF2-40B4-BE49-F238E27FC236}">
                <a16:creationId xmlns:a16="http://schemas.microsoft.com/office/drawing/2014/main" id="{8EC327E0-2172-4CEA-AB89-4CDCEE56E1B3}"/>
              </a:ext>
            </a:extLst>
          </p:cNvPr>
          <p:cNvSpPr>
            <a:spLocks noGrp="1"/>
          </p:cNvSpPr>
          <p:nvPr>
            <p:ph type="dt" sz="half" idx="10"/>
          </p:nvPr>
        </p:nvSpPr>
        <p:spPr>
          <a:xfrm>
            <a:off x="838200" y="6356350"/>
            <a:ext cx="2743200" cy="365125"/>
          </a:xfrm>
          <a:prstGeom prst="rect">
            <a:avLst/>
          </a:prstGeom>
        </p:spPr>
        <p:txBody>
          <a:bodyPr/>
          <a:lstStyle>
            <a:lvl1pPr>
              <a:defRPr>
                <a:solidFill>
                  <a:schemeClr val="accent4"/>
                </a:solidFill>
              </a:defRPr>
            </a:lvl1pPr>
          </a:lstStyle>
          <a:p>
            <a:r>
              <a:rPr lang="pt-PT"/>
              <a:t>2018</a:t>
            </a:r>
            <a:endParaRPr lang="pt-PT" dirty="0"/>
          </a:p>
        </p:txBody>
      </p:sp>
    </p:spTree>
    <p:extLst>
      <p:ext uri="{BB962C8B-B14F-4D97-AF65-F5344CB8AC3E}">
        <p14:creationId xmlns:p14="http://schemas.microsoft.com/office/powerpoint/2010/main" val="1516692875"/>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Esquema Personalizado">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4" name="Picture 10">
            <a:extLst>
              <a:ext uri="{FF2B5EF4-FFF2-40B4-BE49-F238E27FC236}">
                <a16:creationId xmlns:a16="http://schemas.microsoft.com/office/drawing/2014/main" id="{C5F373CC-CF2A-40C8-AD1C-5996A7F96B3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357" y="5919640"/>
            <a:ext cx="112466" cy="191496"/>
          </a:xfrm>
          <a:prstGeom prst="rect">
            <a:avLst/>
          </a:prstGeom>
        </p:spPr>
      </p:pic>
      <p:sp>
        <p:nvSpPr>
          <p:cNvPr id="5" name="Title 1">
            <a:extLst>
              <a:ext uri="{FF2B5EF4-FFF2-40B4-BE49-F238E27FC236}">
                <a16:creationId xmlns:a16="http://schemas.microsoft.com/office/drawing/2014/main" id="{395EF125-F252-4F42-B849-FE3C2EBC45A0}"/>
              </a:ext>
            </a:extLst>
          </p:cNvPr>
          <p:cNvSpPr>
            <a:spLocks noGrp="1"/>
          </p:cNvSpPr>
          <p:nvPr>
            <p:ph type="ctrTitle" hasCustomPrompt="1"/>
          </p:nvPr>
        </p:nvSpPr>
        <p:spPr>
          <a:xfrm>
            <a:off x="950823" y="5896262"/>
            <a:ext cx="5876967" cy="566227"/>
          </a:xfrm>
          <a:prstGeom prst="rect">
            <a:avLst/>
          </a:prstGeom>
        </p:spPr>
        <p:txBody>
          <a:bodyPr anchor="t">
            <a:noAutofit/>
          </a:bodyPr>
          <a:lstStyle>
            <a:lvl1pPr algn="l">
              <a:defRPr sz="1800" b="1">
                <a:solidFill>
                  <a:schemeClr val="bg1"/>
                </a:solidFill>
                <a:latin typeface="+mj-lt"/>
              </a:defRPr>
            </a:lvl1pPr>
          </a:lstStyle>
          <a:p>
            <a:r>
              <a:rPr lang="en-US" dirty="0"/>
              <a:t>WE LOOK FORWARD TO WORKING WITH YOU!</a:t>
            </a:r>
          </a:p>
        </p:txBody>
      </p:sp>
    </p:spTree>
    <p:extLst>
      <p:ext uri="{BB962C8B-B14F-4D97-AF65-F5344CB8AC3E}">
        <p14:creationId xmlns:p14="http://schemas.microsoft.com/office/powerpoint/2010/main" val="1136791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06" y="404664"/>
            <a:ext cx="10756900" cy="1080120"/>
          </a:xfrm>
          <a:prstGeom prst="rect">
            <a:avLst/>
          </a:prstGeom>
        </p:spPr>
        <p:txBody>
          <a:bodyPr/>
          <a:lstStyle>
            <a:lvl1pPr>
              <a:defRPr sz="1800" b="0">
                <a:latin typeface="Calibri" panose="020F0502020204030204" pitchFamily="34" charset="0"/>
                <a:cs typeface="Calibri" panose="020F0502020204030204" pitchFamily="34" charset="0"/>
              </a:defRPr>
            </a:lvl1pPr>
          </a:lstStyle>
          <a:p>
            <a:r>
              <a:rPr lang="en-US" dirty="0"/>
              <a:t>Click to edit Master title style </a:t>
            </a:r>
          </a:p>
        </p:txBody>
      </p:sp>
      <p:sp>
        <p:nvSpPr>
          <p:cNvPr id="3" name="Content Placeholder 2"/>
          <p:cNvSpPr>
            <a:spLocks noGrp="1"/>
          </p:cNvSpPr>
          <p:nvPr>
            <p:ph idx="1"/>
          </p:nvPr>
        </p:nvSpPr>
        <p:spPr>
          <a:xfrm>
            <a:off x="596910" y="1617148"/>
            <a:ext cx="10756900" cy="4548163"/>
          </a:xfrm>
          <a:prstGeom prst="rect">
            <a:avLst/>
          </a:prstGeom>
        </p:spPr>
        <p:txBody>
          <a:bodyPr/>
          <a:lstStyle>
            <a:lvl1pPr>
              <a:lnSpc>
                <a:spcPct val="110000"/>
              </a:lnSpc>
              <a:spcBef>
                <a:spcPts val="0"/>
              </a:spcBef>
              <a:spcAft>
                <a:spcPts val="225"/>
              </a:spcAft>
              <a:defRPr>
                <a:latin typeface="Calibri" panose="020F0502020204030204" pitchFamily="34" charset="0"/>
                <a:cs typeface="Calibri" panose="020F0502020204030204" pitchFamily="34" charset="0"/>
              </a:defRPr>
            </a:lvl1pPr>
            <a:lvl2pPr>
              <a:lnSpc>
                <a:spcPct val="110000"/>
              </a:lnSpc>
              <a:spcBef>
                <a:spcPts val="0"/>
              </a:spcBef>
              <a:spcAft>
                <a:spcPts val="225"/>
              </a:spcAft>
              <a:defRPr>
                <a:latin typeface="Calibri" panose="020F0502020204030204" pitchFamily="34" charset="0"/>
                <a:cs typeface="Calibri" panose="020F0502020204030204" pitchFamily="34" charset="0"/>
              </a:defRPr>
            </a:lvl2pPr>
            <a:lvl3pPr>
              <a:lnSpc>
                <a:spcPct val="110000"/>
              </a:lnSpc>
              <a:spcBef>
                <a:spcPts val="0"/>
              </a:spcBef>
              <a:spcAft>
                <a:spcPts val="225"/>
              </a:spcAft>
              <a:defRPr>
                <a:latin typeface="Calibri" panose="020F0502020204030204" pitchFamily="34" charset="0"/>
                <a:cs typeface="Calibri" panose="020F0502020204030204" pitchFamily="34" charset="0"/>
              </a:defRPr>
            </a:lvl3pPr>
            <a:lvl4pPr>
              <a:lnSpc>
                <a:spcPct val="110000"/>
              </a:lnSpc>
              <a:spcBef>
                <a:spcPts val="0"/>
              </a:spcBef>
              <a:spcAft>
                <a:spcPts val="225"/>
              </a:spcAft>
              <a:defRPr>
                <a:latin typeface="Calibri" panose="020F0502020204030204" pitchFamily="34" charset="0"/>
                <a:cs typeface="Calibri" panose="020F0502020204030204" pitchFamily="34" charset="0"/>
              </a:defRPr>
            </a:lvl4pPr>
            <a:lvl5pPr>
              <a:lnSpc>
                <a:spcPct val="110000"/>
              </a:lnSpc>
              <a:spcBef>
                <a:spcPts val="0"/>
              </a:spcBef>
              <a:spcAft>
                <a:spcPts val="225"/>
              </a:spcAft>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userDrawn="1"/>
        </p:nvSpPr>
        <p:spPr>
          <a:xfrm>
            <a:off x="11624575" y="6453345"/>
            <a:ext cx="296876" cy="207877"/>
          </a:xfrm>
          <a:prstGeom prst="rect">
            <a:avLst/>
          </a:prstGeom>
        </p:spPr>
        <p:txBody>
          <a:bodyPr wrap="none">
            <a:spAutoFit/>
          </a:bodyPr>
          <a:lstStyle/>
          <a:p>
            <a:fld id="{4F9FAECF-B570-4AB3-8B06-E8436746DAC6}" type="slidenum">
              <a:rPr lang="en-US" sz="751"/>
              <a:pPr/>
              <a:t>‹#›</a:t>
            </a:fld>
            <a:endParaRPr lang="en-US" sz="751" dirty="0"/>
          </a:p>
        </p:txBody>
      </p:sp>
      <p:sp>
        <p:nvSpPr>
          <p:cNvPr id="7" name="Text Placeholder 12"/>
          <p:cNvSpPr>
            <a:spLocks noGrp="1"/>
          </p:cNvSpPr>
          <p:nvPr>
            <p:ph type="body" sz="quarter" idx="14" hasCustomPrompt="1"/>
          </p:nvPr>
        </p:nvSpPr>
        <p:spPr>
          <a:xfrm>
            <a:off x="6051453" y="6213615"/>
            <a:ext cx="5319745" cy="324000"/>
          </a:xfrm>
          <a:prstGeom prst="rect">
            <a:avLst/>
          </a:prstGeom>
        </p:spPr>
        <p:txBody>
          <a:bodyPr>
            <a:normAutofit/>
          </a:bodyPr>
          <a:lstStyle>
            <a:lvl1pPr marL="0" indent="0">
              <a:buNone/>
              <a:defRPr sz="900" i="1">
                <a:latin typeface="Calibri" panose="020F0502020204030204" pitchFamily="34" charset="0"/>
                <a:cs typeface="Calibri" panose="020F0502020204030204" pitchFamily="34" charset="0"/>
              </a:defRPr>
            </a:lvl1pPr>
          </a:lstStyle>
          <a:p>
            <a:pPr lvl="0"/>
            <a:r>
              <a:rPr lang="en-US" dirty="0"/>
              <a:t>Source:</a:t>
            </a:r>
          </a:p>
        </p:txBody>
      </p:sp>
      <p:pic>
        <p:nvPicPr>
          <p:cNvPr id="8" name="Picture 5"/>
          <p:cNvPicPr>
            <a:picLocks noChangeAspect="1"/>
          </p:cNvPicPr>
          <p:nvPr userDrawn="1"/>
        </p:nvPicPr>
        <p:blipFill>
          <a:blip r:embed="rId2"/>
          <a:stretch>
            <a:fillRect/>
          </a:stretch>
        </p:blipFill>
        <p:spPr>
          <a:xfrm>
            <a:off x="539552" y="6453343"/>
            <a:ext cx="864096" cy="178779"/>
          </a:xfrm>
          <a:prstGeom prst="rect">
            <a:avLst/>
          </a:prstGeom>
        </p:spPr>
      </p:pic>
    </p:spTree>
    <p:extLst>
      <p:ext uri="{BB962C8B-B14F-4D97-AF65-F5344CB8AC3E}">
        <p14:creationId xmlns:p14="http://schemas.microsoft.com/office/powerpoint/2010/main" val="72490512"/>
      </p:ext>
    </p:extLst>
  </p:cSld>
  <p:clrMapOvr>
    <a:masterClrMapping/>
  </p:clrMapOvr>
  <p:extLst>
    <p:ext uri="{DCECCB84-F9BA-43D5-87BE-67443E8EF086}">
      <p15:sldGuideLst xmlns:p15="http://schemas.microsoft.com/office/powerpoint/2012/main">
        <p15:guide id="1" orient="horz" pos="4156">
          <p15:clr>
            <a:srgbClr val="FBAE40"/>
          </p15:clr>
        </p15:guide>
        <p15:guide id="2" pos="45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e Objeto">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96FCE720-4CC9-49F1-BCA5-435FE540D49E}"/>
              </a:ext>
            </a:extLst>
          </p:cNvPr>
          <p:cNvGraphicFramePr>
            <a:graphicFrameLocks noChangeAspect="1"/>
          </p:cNvGraphicFramePr>
          <p:nvPr userDrawn="1">
            <p:custDataLst>
              <p:tags r:id="rId2"/>
            </p:custDataLst>
            <p:extLst>
              <p:ext uri="{D42A27DB-BD31-4B8C-83A1-F6EECF244321}">
                <p14:modId xmlns:p14="http://schemas.microsoft.com/office/powerpoint/2010/main" val="1482154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227" name="think-cell Slide" r:id="rId5" imgW="360" imgH="360" progId="">
                  <p:embed/>
                </p:oleObj>
              </mc:Choice>
              <mc:Fallback>
                <p:oleObj name="think-cell Slide" r:id="rId5" imgW="360" imgH="360" progId="">
                  <p:embed/>
                  <p:pic>
                    <p:nvPicPr>
                      <p:cNvPr id="0" name="Picture 13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Rectangle 3" hidden="1">
            <a:extLst>
              <a:ext uri="{FF2B5EF4-FFF2-40B4-BE49-F238E27FC236}">
                <a16:creationId xmlns:a16="http://schemas.microsoft.com/office/drawing/2014/main" id="{75E532E8-0802-408E-B468-B8DDA958BCB3}"/>
              </a:ext>
            </a:extLst>
          </p:cNvPr>
          <p:cNvSpPr/>
          <p:nvPr userDrawn="1">
            <p:custDataLst>
              <p:tags r:id="rId3"/>
            </p:custDataLst>
          </p:nvPr>
        </p:nvSpPr>
        <p:spPr>
          <a:xfrm>
            <a:off x="0" y="0"/>
            <a:ext cx="158750" cy="1587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pt-PT" sz="2100" b="1" i="0" baseline="0" dirty="0">
              <a:latin typeface="Calibri" panose="020F0502020204030204" pitchFamily="34" charset="0"/>
              <a:ea typeface="+mj-ea"/>
              <a:cs typeface="+mj-cs"/>
              <a:sym typeface="Calibri" panose="020F0502020204030204" pitchFamily="34" charset="0"/>
            </a:endParaRPr>
          </a:p>
        </p:txBody>
      </p:sp>
      <p:sp>
        <p:nvSpPr>
          <p:cNvPr id="2" name="Título 1">
            <a:extLst>
              <a:ext uri="{FF2B5EF4-FFF2-40B4-BE49-F238E27FC236}">
                <a16:creationId xmlns:a16="http://schemas.microsoft.com/office/drawing/2014/main" id="{580F86BD-8C34-406D-B6C6-16162944F6AB}"/>
              </a:ext>
            </a:extLst>
          </p:cNvPr>
          <p:cNvSpPr>
            <a:spLocks noGrp="1"/>
          </p:cNvSpPr>
          <p:nvPr>
            <p:ph type="title"/>
          </p:nvPr>
        </p:nvSpPr>
        <p:spPr>
          <a:xfrm>
            <a:off x="619838" y="136507"/>
            <a:ext cx="10358846" cy="510086"/>
          </a:xfrm>
        </p:spPr>
        <p:txBody>
          <a:bodyPr/>
          <a:lstStyle/>
          <a:p>
            <a:r>
              <a:rPr lang="pt-PT" dirty="0"/>
              <a:t>Clique para editar o estilo de título do Modelo Global</a:t>
            </a:r>
          </a:p>
        </p:txBody>
      </p:sp>
      <p:sp>
        <p:nvSpPr>
          <p:cNvPr id="3" name="Marcador de Posição de Conteúdo 2">
            <a:extLst>
              <a:ext uri="{FF2B5EF4-FFF2-40B4-BE49-F238E27FC236}">
                <a16:creationId xmlns:a16="http://schemas.microsoft.com/office/drawing/2014/main" id="{59B6D261-4CEF-4BB2-8B7C-AB1D502D009E}"/>
              </a:ext>
            </a:extLst>
          </p:cNvPr>
          <p:cNvSpPr>
            <a:spLocks noGrp="1"/>
          </p:cNvSpPr>
          <p:nvPr>
            <p:ph idx="1"/>
          </p:nvPr>
        </p:nvSpPr>
        <p:spPr>
          <a:xfrm>
            <a:off x="619838" y="1253331"/>
            <a:ext cx="10358846" cy="5003778"/>
          </a:xfrm>
        </p:spPr>
        <p:txBody>
          <a:bodyPr/>
          <a:lstStyle/>
          <a:p>
            <a:pPr lvl="0"/>
            <a:r>
              <a:rPr lang="pt-PT" dirty="0"/>
              <a:t>Editar os estilos de texto do Modelo Global</a:t>
            </a:r>
          </a:p>
          <a:p>
            <a:pPr lvl="1"/>
            <a:r>
              <a:rPr lang="pt-PT" dirty="0"/>
              <a:t>Segundo nível</a:t>
            </a:r>
          </a:p>
          <a:p>
            <a:pPr lvl="2"/>
            <a:r>
              <a:rPr lang="pt-PT" dirty="0"/>
              <a:t>Terceiro nível</a:t>
            </a:r>
          </a:p>
          <a:p>
            <a:pPr lvl="3"/>
            <a:r>
              <a:rPr lang="pt-PT" dirty="0"/>
              <a:t>Quarto nível</a:t>
            </a:r>
          </a:p>
          <a:p>
            <a:pPr lvl="4"/>
            <a:r>
              <a:rPr lang="pt-PT" dirty="0"/>
              <a:t>Quinto nível</a:t>
            </a:r>
          </a:p>
        </p:txBody>
      </p:sp>
      <p:pic>
        <p:nvPicPr>
          <p:cNvPr id="10" name="Picture 6">
            <a:extLst>
              <a:ext uri="{FF2B5EF4-FFF2-40B4-BE49-F238E27FC236}">
                <a16:creationId xmlns:a16="http://schemas.microsoft.com/office/drawing/2014/main" id="{3A64C2C5-34F6-4938-8394-E42A3F786E2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77439" y="295802"/>
            <a:ext cx="112645" cy="191496"/>
          </a:xfrm>
          <a:prstGeom prst="rect">
            <a:avLst/>
          </a:prstGeom>
        </p:spPr>
      </p:pic>
      <p:pic>
        <p:nvPicPr>
          <p:cNvPr id="11" name="Picture 10">
            <a:extLst>
              <a:ext uri="{FF2B5EF4-FFF2-40B4-BE49-F238E27FC236}">
                <a16:creationId xmlns:a16="http://schemas.microsoft.com/office/drawing/2014/main" id="{61E5D8F3-FECC-42C8-9870-01EDC342327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136313" y="6528268"/>
            <a:ext cx="111805" cy="193795"/>
          </a:xfrm>
          <a:prstGeom prst="rect">
            <a:avLst/>
          </a:prstGeom>
        </p:spPr>
      </p:pic>
      <p:sp>
        <p:nvSpPr>
          <p:cNvPr id="12" name="Slide Number Placeholder 5">
            <a:extLst>
              <a:ext uri="{FF2B5EF4-FFF2-40B4-BE49-F238E27FC236}">
                <a16:creationId xmlns:a16="http://schemas.microsoft.com/office/drawing/2014/main" id="{A9F8C920-E16F-432B-9276-FC89BBE31C08}"/>
              </a:ext>
            </a:extLst>
          </p:cNvPr>
          <p:cNvSpPr txBox="1">
            <a:spLocks/>
          </p:cNvSpPr>
          <p:nvPr userDrawn="1"/>
        </p:nvSpPr>
        <p:spPr>
          <a:xfrm>
            <a:off x="11225863" y="6432665"/>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158F33DB-420C-4C6B-8ADD-EC1D9E54B115}" type="slidenum">
              <a:rPr lang="pt-PT" sz="1200" b="0" smtClean="0">
                <a:solidFill>
                  <a:schemeClr val="tx1"/>
                </a:solidFill>
                <a:latin typeface="+mj-lt"/>
              </a:rPr>
              <a:pPr algn="l"/>
              <a:t>‹#›</a:t>
            </a:fld>
            <a:endParaRPr lang="pt-PT" sz="1200" b="0" dirty="0">
              <a:solidFill>
                <a:schemeClr val="tx1"/>
              </a:solidFill>
              <a:latin typeface="+mj-lt"/>
            </a:endParaRPr>
          </a:p>
        </p:txBody>
      </p:sp>
      <p:pic>
        <p:nvPicPr>
          <p:cNvPr id="13" name="Picture 6" descr="civitta_LOGO.ai.ps">
            <a:extLst>
              <a:ext uri="{FF2B5EF4-FFF2-40B4-BE49-F238E27FC236}">
                <a16:creationId xmlns:a16="http://schemas.microsoft.com/office/drawing/2014/main" id="{8E99BCC7-CCD0-4CF3-9AA2-506A506EA11E}"/>
              </a:ext>
            </a:extLst>
          </p:cNvPr>
          <p:cNvPicPr>
            <a:picLocks noChangeAspect="1"/>
          </p:cNvPicPr>
          <p:nvPr userDrawn="1"/>
        </p:nvPicPr>
        <p:blipFill rotWithShape="1">
          <a:blip r:embed="rId9" cstate="email">
            <a:extLst>
              <a:ext uri="{28A0092B-C50C-407E-A947-70E740481C1C}">
                <a14:useLocalDpi xmlns:a14="http://schemas.microsoft.com/office/drawing/2010/main"/>
              </a:ext>
            </a:extLst>
          </a:blip>
          <a:srcRect l="23166" t="39481" r="20990" b="29116"/>
          <a:stretch/>
        </p:blipFill>
        <p:spPr>
          <a:xfrm>
            <a:off x="425155" y="6524346"/>
            <a:ext cx="874599" cy="195276"/>
          </a:xfrm>
          <a:prstGeom prst="rect">
            <a:avLst/>
          </a:prstGeom>
        </p:spPr>
      </p:pic>
    </p:spTree>
    <p:extLst>
      <p:ext uri="{BB962C8B-B14F-4D97-AF65-F5344CB8AC3E}">
        <p14:creationId xmlns:p14="http://schemas.microsoft.com/office/powerpoint/2010/main" val="1028600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údo Dup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24C3A4-3DD8-4138-9F2A-5E745560F13D}"/>
              </a:ext>
            </a:extLst>
          </p:cNvPr>
          <p:cNvSpPr>
            <a:spLocks noGrp="1"/>
          </p:cNvSpPr>
          <p:nvPr>
            <p:ph type="title"/>
          </p:nvPr>
        </p:nvSpPr>
        <p:spPr/>
        <p:txBody>
          <a:bodyPr/>
          <a:lstStyle/>
          <a:p>
            <a:r>
              <a:rPr lang="pt-PT"/>
              <a:t>Clique para editar o estilo de título do Modelo Global</a:t>
            </a:r>
          </a:p>
        </p:txBody>
      </p:sp>
      <p:sp>
        <p:nvSpPr>
          <p:cNvPr id="3" name="Marcador de Posição de Conteúdo 2">
            <a:extLst>
              <a:ext uri="{FF2B5EF4-FFF2-40B4-BE49-F238E27FC236}">
                <a16:creationId xmlns:a16="http://schemas.microsoft.com/office/drawing/2014/main" id="{EE6027B4-48E2-4496-BA93-902F3AEB6D9B}"/>
              </a:ext>
            </a:extLst>
          </p:cNvPr>
          <p:cNvSpPr>
            <a:spLocks noGrp="1"/>
          </p:cNvSpPr>
          <p:nvPr>
            <p:ph sz="half" idx="1"/>
          </p:nvPr>
        </p:nvSpPr>
        <p:spPr>
          <a:xfrm>
            <a:off x="994954" y="1825625"/>
            <a:ext cx="5024846" cy="4351338"/>
          </a:xfrm>
        </p:spPr>
        <p:txBody>
          <a:bodyPr/>
          <a:lstStyle/>
          <a:p>
            <a:pPr lvl="0"/>
            <a:r>
              <a:rPr lang="pt-PT" dirty="0"/>
              <a:t>Editar os estilos de texto do Modelo Global</a:t>
            </a:r>
          </a:p>
          <a:p>
            <a:pPr lvl="1"/>
            <a:r>
              <a:rPr lang="pt-PT" dirty="0"/>
              <a:t>Segundo nível</a:t>
            </a:r>
          </a:p>
          <a:p>
            <a:pPr lvl="2"/>
            <a:r>
              <a:rPr lang="pt-PT" dirty="0"/>
              <a:t>Terceiro nível</a:t>
            </a:r>
          </a:p>
          <a:p>
            <a:pPr lvl="3"/>
            <a:r>
              <a:rPr lang="pt-PT" dirty="0"/>
              <a:t>Quarto nível</a:t>
            </a:r>
          </a:p>
          <a:p>
            <a:pPr lvl="4"/>
            <a:r>
              <a:rPr lang="pt-PT" dirty="0"/>
              <a:t>Quinto nível</a:t>
            </a:r>
          </a:p>
        </p:txBody>
      </p:sp>
      <p:sp>
        <p:nvSpPr>
          <p:cNvPr id="4" name="Marcador de Posição de Conteúdo 3">
            <a:extLst>
              <a:ext uri="{FF2B5EF4-FFF2-40B4-BE49-F238E27FC236}">
                <a16:creationId xmlns:a16="http://schemas.microsoft.com/office/drawing/2014/main" id="{1DEA537A-EF7E-4FEE-991B-FB61EABD1C63}"/>
              </a:ext>
            </a:extLst>
          </p:cNvPr>
          <p:cNvSpPr>
            <a:spLocks noGrp="1"/>
          </p:cNvSpPr>
          <p:nvPr>
            <p:ph sz="half" idx="2"/>
          </p:nvPr>
        </p:nvSpPr>
        <p:spPr>
          <a:xfrm>
            <a:off x="6172200" y="1825625"/>
            <a:ext cx="5068268" cy="4351338"/>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pic>
        <p:nvPicPr>
          <p:cNvPr id="8" name="Picture 9">
            <a:extLst>
              <a:ext uri="{FF2B5EF4-FFF2-40B4-BE49-F238E27FC236}">
                <a16:creationId xmlns:a16="http://schemas.microsoft.com/office/drawing/2014/main" id="{662F38B4-E848-4C12-8A57-D57CE91689A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36313" y="6528268"/>
            <a:ext cx="45719" cy="193795"/>
          </a:xfrm>
          <a:prstGeom prst="rect">
            <a:avLst/>
          </a:prstGeom>
        </p:spPr>
      </p:pic>
      <p:sp>
        <p:nvSpPr>
          <p:cNvPr id="9" name="Slide Number Placeholder 5">
            <a:extLst>
              <a:ext uri="{FF2B5EF4-FFF2-40B4-BE49-F238E27FC236}">
                <a16:creationId xmlns:a16="http://schemas.microsoft.com/office/drawing/2014/main" id="{9C96F755-58D5-4CBE-A396-89402D04F784}"/>
              </a:ext>
            </a:extLst>
          </p:cNvPr>
          <p:cNvSpPr txBox="1">
            <a:spLocks/>
          </p:cNvSpPr>
          <p:nvPr userDrawn="1"/>
        </p:nvSpPr>
        <p:spPr>
          <a:xfrm>
            <a:off x="11225863" y="6432665"/>
            <a:ext cx="57325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158F33DB-420C-4C6B-8ADD-EC1D9E54B115}" type="slidenum">
              <a:rPr lang="pt-PT" sz="1200" b="0" smtClean="0">
                <a:solidFill>
                  <a:schemeClr val="tx1"/>
                </a:solidFill>
                <a:latin typeface="+mj-lt"/>
              </a:rPr>
              <a:pPr algn="l"/>
              <a:t>‹#›</a:t>
            </a:fld>
            <a:endParaRPr lang="pt-PT" sz="1200" b="0" dirty="0">
              <a:solidFill>
                <a:schemeClr val="tx1"/>
              </a:solidFill>
              <a:latin typeface="+mj-lt"/>
            </a:endParaRPr>
          </a:p>
        </p:txBody>
      </p:sp>
      <p:sp>
        <p:nvSpPr>
          <p:cNvPr id="11" name="Marcador de Posição do Texto 10">
            <a:extLst>
              <a:ext uri="{FF2B5EF4-FFF2-40B4-BE49-F238E27FC236}">
                <a16:creationId xmlns:a16="http://schemas.microsoft.com/office/drawing/2014/main" id="{3B6772CA-55DA-491B-85B1-D25360D77878}"/>
              </a:ext>
            </a:extLst>
          </p:cNvPr>
          <p:cNvSpPr>
            <a:spLocks noGrp="1"/>
          </p:cNvSpPr>
          <p:nvPr>
            <p:ph type="body" sz="quarter" idx="10"/>
          </p:nvPr>
        </p:nvSpPr>
        <p:spPr>
          <a:xfrm>
            <a:off x="995363" y="1166813"/>
            <a:ext cx="5024437" cy="509588"/>
          </a:xfrm>
        </p:spPr>
        <p:txBody>
          <a:bodyPr>
            <a:normAutofit/>
          </a:bodyPr>
          <a:lstStyle>
            <a:lvl1pPr marL="0" indent="0">
              <a:buNone/>
              <a:defRPr sz="1800" b="1" cap="all" baseline="0">
                <a:solidFill>
                  <a:schemeClr val="tx1"/>
                </a:solidFill>
              </a:defRPr>
            </a:lvl1pPr>
          </a:lstStyle>
          <a:p>
            <a:pPr lvl="0"/>
            <a:endParaRPr lang="pt-PT" dirty="0"/>
          </a:p>
        </p:txBody>
      </p:sp>
      <p:sp>
        <p:nvSpPr>
          <p:cNvPr id="12" name="Marcador de Posição do Texto 10">
            <a:extLst>
              <a:ext uri="{FF2B5EF4-FFF2-40B4-BE49-F238E27FC236}">
                <a16:creationId xmlns:a16="http://schemas.microsoft.com/office/drawing/2014/main" id="{7409E3E3-DE98-46B8-B172-5AA4389328D3}"/>
              </a:ext>
            </a:extLst>
          </p:cNvPr>
          <p:cNvSpPr>
            <a:spLocks noGrp="1"/>
          </p:cNvSpPr>
          <p:nvPr>
            <p:ph type="body" sz="quarter" idx="11"/>
          </p:nvPr>
        </p:nvSpPr>
        <p:spPr>
          <a:xfrm>
            <a:off x="6157595" y="1180337"/>
            <a:ext cx="5068268" cy="509588"/>
          </a:xfrm>
        </p:spPr>
        <p:txBody>
          <a:bodyPr>
            <a:normAutofit/>
          </a:bodyPr>
          <a:lstStyle>
            <a:lvl1pPr marL="0" indent="0">
              <a:buNone/>
              <a:defRPr sz="1800" b="1" cap="all" baseline="0">
                <a:solidFill>
                  <a:schemeClr val="tx1"/>
                </a:solidFill>
              </a:defRPr>
            </a:lvl1pPr>
          </a:lstStyle>
          <a:p>
            <a:pPr lvl="0"/>
            <a:endParaRPr lang="pt-PT" dirty="0"/>
          </a:p>
        </p:txBody>
      </p:sp>
      <p:pic>
        <p:nvPicPr>
          <p:cNvPr id="10" name="Picture 6">
            <a:extLst>
              <a:ext uri="{FF2B5EF4-FFF2-40B4-BE49-F238E27FC236}">
                <a16:creationId xmlns:a16="http://schemas.microsoft.com/office/drawing/2014/main" id="{3C4AD285-09FE-4CA4-A598-C490C23965F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3670" y="346602"/>
            <a:ext cx="112645" cy="191496"/>
          </a:xfrm>
          <a:prstGeom prst="rect">
            <a:avLst/>
          </a:prstGeom>
        </p:spPr>
      </p:pic>
      <p:sp>
        <p:nvSpPr>
          <p:cNvPr id="14" name="Content Placeholder 4">
            <a:extLst>
              <a:ext uri="{FF2B5EF4-FFF2-40B4-BE49-F238E27FC236}">
                <a16:creationId xmlns:a16="http://schemas.microsoft.com/office/drawing/2014/main" id="{60F98A88-A6DA-400D-9924-50792D597B43}"/>
              </a:ext>
            </a:extLst>
          </p:cNvPr>
          <p:cNvSpPr>
            <a:spLocks noGrp="1"/>
          </p:cNvSpPr>
          <p:nvPr>
            <p:ph sz="quarter" idx="12" hasCustomPrompt="1"/>
          </p:nvPr>
        </p:nvSpPr>
        <p:spPr>
          <a:xfrm>
            <a:off x="6853682" y="6345705"/>
            <a:ext cx="4489965" cy="365125"/>
          </a:xfrm>
        </p:spPr>
        <p:txBody>
          <a:bodyPr>
            <a:normAutofit/>
          </a:bodyPr>
          <a:lstStyle>
            <a:lvl1pPr marL="0" indent="0">
              <a:buNone/>
              <a:defRPr sz="1100"/>
            </a:lvl1pPr>
          </a:lstStyle>
          <a:p>
            <a:pPr lvl="0"/>
            <a:r>
              <a:rPr lang="en-US" dirty="0"/>
              <a:t>Source:</a:t>
            </a:r>
            <a:endParaRPr lang="lv-LV" dirty="0"/>
          </a:p>
        </p:txBody>
      </p:sp>
      <p:pic>
        <p:nvPicPr>
          <p:cNvPr id="13" name="Picture 2" descr="Image result for civitta logo">
            <a:extLst>
              <a:ext uri="{FF2B5EF4-FFF2-40B4-BE49-F238E27FC236}">
                <a16:creationId xmlns:a16="http://schemas.microsoft.com/office/drawing/2014/main" id="{2DBCB8AD-B6B0-4173-B6E6-CC92237263F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45168" y="6345705"/>
            <a:ext cx="1374351" cy="617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1544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Esquema Personalizado">
    <p:spTree>
      <p:nvGrpSpPr>
        <p:cNvPr id="1" name=""/>
        <p:cNvGrpSpPr/>
        <p:nvPr/>
      </p:nvGrpSpPr>
      <p:grpSpPr>
        <a:xfrm>
          <a:off x="0" y="0"/>
          <a:ext cx="0" cy="0"/>
          <a:chOff x="0" y="0"/>
          <a:chExt cx="0" cy="0"/>
        </a:xfrm>
      </p:grpSpPr>
      <p:pic>
        <p:nvPicPr>
          <p:cNvPr id="6" name="Picture 2" descr="Image result for civitta logo">
            <a:extLst>
              <a:ext uri="{FF2B5EF4-FFF2-40B4-BE49-F238E27FC236}">
                <a16:creationId xmlns:a16="http://schemas.microsoft.com/office/drawing/2014/main" id="{4AC96A3D-C8B1-4ED2-8F8B-C8FD1AA61E05}"/>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45168" y="6345705"/>
            <a:ext cx="1374351" cy="617797"/>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4F83DA3A-390E-48E1-8D69-E0CCF32FFF03}"/>
              </a:ext>
            </a:extLst>
          </p:cNvPr>
          <p:cNvSpPr>
            <a:spLocks noGrp="1"/>
          </p:cNvSpPr>
          <p:nvPr>
            <p:ph sz="quarter" idx="12" hasCustomPrompt="1"/>
          </p:nvPr>
        </p:nvSpPr>
        <p:spPr>
          <a:xfrm>
            <a:off x="6853682" y="6345705"/>
            <a:ext cx="4489965" cy="365125"/>
          </a:xfrm>
        </p:spPr>
        <p:txBody>
          <a:bodyPr>
            <a:normAutofit/>
          </a:bodyPr>
          <a:lstStyle>
            <a:lvl1pPr marL="0" indent="0">
              <a:buNone/>
              <a:defRPr sz="1100"/>
            </a:lvl1pPr>
          </a:lstStyle>
          <a:p>
            <a:pPr lvl="0"/>
            <a:r>
              <a:rPr lang="en-US" dirty="0"/>
              <a:t>Source:</a:t>
            </a:r>
            <a:endParaRPr lang="lv-LV" dirty="0"/>
          </a:p>
        </p:txBody>
      </p:sp>
    </p:spTree>
    <p:extLst>
      <p:ext uri="{BB962C8B-B14F-4D97-AF65-F5344CB8AC3E}">
        <p14:creationId xmlns:p14="http://schemas.microsoft.com/office/powerpoint/2010/main" val="2726958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1A88BE-B3CC-43B2-A337-F6E267E36DBC}"/>
              </a:ext>
            </a:extLst>
          </p:cNvPr>
          <p:cNvSpPr>
            <a:spLocks noGrp="1"/>
          </p:cNvSpPr>
          <p:nvPr>
            <p:ph type="title"/>
          </p:nvPr>
        </p:nvSpPr>
        <p:spPr>
          <a:xfrm>
            <a:off x="839788" y="535577"/>
            <a:ext cx="3932237" cy="731520"/>
          </a:xfrm>
        </p:spPr>
        <p:txBody>
          <a:bodyPr anchor="b">
            <a:normAutofit/>
          </a:bodyPr>
          <a:lstStyle>
            <a:lvl1pPr>
              <a:defRPr sz="2100"/>
            </a:lvl1pPr>
          </a:lstStyle>
          <a:p>
            <a:r>
              <a:rPr lang="pt-PT" dirty="0"/>
              <a:t>Clique para editar o estilo de título do Modelo Global</a:t>
            </a:r>
          </a:p>
        </p:txBody>
      </p:sp>
      <p:sp>
        <p:nvSpPr>
          <p:cNvPr id="3" name="Marcador de Posição de Conteúdo 2">
            <a:extLst>
              <a:ext uri="{FF2B5EF4-FFF2-40B4-BE49-F238E27FC236}">
                <a16:creationId xmlns:a16="http://schemas.microsoft.com/office/drawing/2014/main" id="{D23E936E-11BC-4CFF-BDEA-5236534299F6}"/>
              </a:ext>
            </a:extLst>
          </p:cNvPr>
          <p:cNvSpPr>
            <a:spLocks noGrp="1"/>
          </p:cNvSpPr>
          <p:nvPr>
            <p:ph idx="1"/>
          </p:nvPr>
        </p:nvSpPr>
        <p:spPr>
          <a:xfrm>
            <a:off x="5183188" y="535577"/>
            <a:ext cx="6172200" cy="5325473"/>
          </a:xfrm>
        </p:spPr>
        <p:txBody>
          <a:bodyPr>
            <a:normAutofit/>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o Texto 3">
            <a:extLst>
              <a:ext uri="{FF2B5EF4-FFF2-40B4-BE49-F238E27FC236}">
                <a16:creationId xmlns:a16="http://schemas.microsoft.com/office/drawing/2014/main" id="{B7F8E9EE-54A1-4324-85B8-15F5DF1449F9}"/>
              </a:ext>
            </a:extLst>
          </p:cNvPr>
          <p:cNvSpPr>
            <a:spLocks noGrp="1"/>
          </p:cNvSpPr>
          <p:nvPr>
            <p:ph type="body" sz="half" idx="2"/>
          </p:nvPr>
        </p:nvSpPr>
        <p:spPr>
          <a:xfrm>
            <a:off x="839788" y="2057400"/>
            <a:ext cx="3932237" cy="3811588"/>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Editar os estilos de texto do Modelo Global</a:t>
            </a:r>
          </a:p>
        </p:txBody>
      </p:sp>
      <p:pic>
        <p:nvPicPr>
          <p:cNvPr id="9" name="Picture 9">
            <a:extLst>
              <a:ext uri="{FF2B5EF4-FFF2-40B4-BE49-F238E27FC236}">
                <a16:creationId xmlns:a16="http://schemas.microsoft.com/office/drawing/2014/main" id="{2641C577-ED8F-4623-A47A-662D2684F6D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36313" y="6528268"/>
            <a:ext cx="45719" cy="193795"/>
          </a:xfrm>
          <a:prstGeom prst="rect">
            <a:avLst/>
          </a:prstGeom>
        </p:spPr>
      </p:pic>
      <p:sp>
        <p:nvSpPr>
          <p:cNvPr id="10" name="Slide Number Placeholder 5">
            <a:extLst>
              <a:ext uri="{FF2B5EF4-FFF2-40B4-BE49-F238E27FC236}">
                <a16:creationId xmlns:a16="http://schemas.microsoft.com/office/drawing/2014/main" id="{5567729D-6DEA-43D7-BCF8-25A0408B5CED}"/>
              </a:ext>
            </a:extLst>
          </p:cNvPr>
          <p:cNvSpPr txBox="1">
            <a:spLocks/>
          </p:cNvSpPr>
          <p:nvPr userDrawn="1"/>
        </p:nvSpPr>
        <p:spPr>
          <a:xfrm>
            <a:off x="11225863" y="6432665"/>
            <a:ext cx="57325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158F33DB-420C-4C6B-8ADD-EC1D9E54B115}" type="slidenum">
              <a:rPr lang="pt-PT" sz="1200" b="0" smtClean="0">
                <a:solidFill>
                  <a:schemeClr val="tx1"/>
                </a:solidFill>
                <a:latin typeface="+mj-lt"/>
              </a:rPr>
              <a:pPr algn="l"/>
              <a:t>‹#›</a:t>
            </a:fld>
            <a:endParaRPr lang="pt-PT" sz="1200" b="0" dirty="0">
              <a:solidFill>
                <a:schemeClr val="tx1"/>
              </a:solidFill>
              <a:latin typeface="+mj-lt"/>
            </a:endParaRPr>
          </a:p>
        </p:txBody>
      </p:sp>
      <p:pic>
        <p:nvPicPr>
          <p:cNvPr id="13" name="Picture 2" descr="Image result for civitta logo">
            <a:extLst>
              <a:ext uri="{FF2B5EF4-FFF2-40B4-BE49-F238E27FC236}">
                <a16:creationId xmlns:a16="http://schemas.microsoft.com/office/drawing/2014/main" id="{82AA7313-4A2E-40F6-BF99-9C07E6CC7064}"/>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45168" y="6345705"/>
            <a:ext cx="1374351" cy="617797"/>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4">
            <a:extLst>
              <a:ext uri="{FF2B5EF4-FFF2-40B4-BE49-F238E27FC236}">
                <a16:creationId xmlns:a16="http://schemas.microsoft.com/office/drawing/2014/main" id="{8B770885-5F1F-4B02-A259-09177AC70CE9}"/>
              </a:ext>
            </a:extLst>
          </p:cNvPr>
          <p:cNvSpPr>
            <a:spLocks noGrp="1"/>
          </p:cNvSpPr>
          <p:nvPr>
            <p:ph sz="quarter" idx="12" hasCustomPrompt="1"/>
          </p:nvPr>
        </p:nvSpPr>
        <p:spPr>
          <a:xfrm>
            <a:off x="6853682" y="6345705"/>
            <a:ext cx="4489965" cy="365125"/>
          </a:xfrm>
        </p:spPr>
        <p:txBody>
          <a:bodyPr>
            <a:normAutofit/>
          </a:bodyPr>
          <a:lstStyle>
            <a:lvl1pPr marL="0" indent="0">
              <a:buNone/>
              <a:defRPr sz="1100"/>
            </a:lvl1pPr>
          </a:lstStyle>
          <a:p>
            <a:pPr lvl="0"/>
            <a:r>
              <a:rPr lang="en-US" dirty="0"/>
              <a:t>Source:</a:t>
            </a:r>
            <a:endParaRPr lang="lv-LV" dirty="0"/>
          </a:p>
        </p:txBody>
      </p:sp>
    </p:spTree>
    <p:extLst>
      <p:ext uri="{BB962C8B-B14F-4D97-AF65-F5344CB8AC3E}">
        <p14:creationId xmlns:p14="http://schemas.microsoft.com/office/powerpoint/2010/main" val="2286400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C9F60A-2696-4514-9FFD-1EB46A443D6A}"/>
              </a:ext>
            </a:extLst>
          </p:cNvPr>
          <p:cNvSpPr>
            <a:spLocks noGrp="1"/>
          </p:cNvSpPr>
          <p:nvPr>
            <p:ph type="title"/>
          </p:nvPr>
        </p:nvSpPr>
        <p:spPr>
          <a:xfrm>
            <a:off x="839788" y="457200"/>
            <a:ext cx="3932237" cy="809897"/>
          </a:xfrm>
        </p:spPr>
        <p:txBody>
          <a:bodyPr anchor="b">
            <a:normAutofit/>
          </a:bodyPr>
          <a:lstStyle>
            <a:lvl1pPr>
              <a:defRPr sz="2100"/>
            </a:lvl1pPr>
          </a:lstStyle>
          <a:p>
            <a:r>
              <a:rPr lang="pt-PT"/>
              <a:t>Clique para editar o estilo de título do Modelo Global</a:t>
            </a:r>
          </a:p>
        </p:txBody>
      </p:sp>
      <p:sp>
        <p:nvSpPr>
          <p:cNvPr id="3" name="Marcador de Posição da Imagem 2">
            <a:extLst>
              <a:ext uri="{FF2B5EF4-FFF2-40B4-BE49-F238E27FC236}">
                <a16:creationId xmlns:a16="http://schemas.microsoft.com/office/drawing/2014/main" id="{7AF6B4DF-1381-40FF-B48E-2056B4BA6E90}"/>
              </a:ext>
            </a:extLst>
          </p:cNvPr>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PT"/>
          </a:p>
        </p:txBody>
      </p:sp>
      <p:sp>
        <p:nvSpPr>
          <p:cNvPr id="4" name="Marcador de Posição do Texto 3">
            <a:extLst>
              <a:ext uri="{FF2B5EF4-FFF2-40B4-BE49-F238E27FC236}">
                <a16:creationId xmlns:a16="http://schemas.microsoft.com/office/drawing/2014/main" id="{09FAED03-83AF-42BB-A902-532D0F5FA9ED}"/>
              </a:ext>
            </a:extLst>
          </p:cNvPr>
          <p:cNvSpPr>
            <a:spLocks noGrp="1"/>
          </p:cNvSpPr>
          <p:nvPr>
            <p:ph type="body" sz="half" idx="2"/>
          </p:nvPr>
        </p:nvSpPr>
        <p:spPr>
          <a:xfrm>
            <a:off x="839788" y="1515291"/>
            <a:ext cx="3932237" cy="4353697"/>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Editar os estilos de texto do Modelo Global</a:t>
            </a:r>
          </a:p>
        </p:txBody>
      </p:sp>
      <p:pic>
        <p:nvPicPr>
          <p:cNvPr id="9" name="Picture 9">
            <a:extLst>
              <a:ext uri="{FF2B5EF4-FFF2-40B4-BE49-F238E27FC236}">
                <a16:creationId xmlns:a16="http://schemas.microsoft.com/office/drawing/2014/main" id="{97A10B40-4E7C-49C4-8A06-CA4A74462B1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36313" y="6528268"/>
            <a:ext cx="45719" cy="193795"/>
          </a:xfrm>
          <a:prstGeom prst="rect">
            <a:avLst/>
          </a:prstGeom>
        </p:spPr>
      </p:pic>
      <p:sp>
        <p:nvSpPr>
          <p:cNvPr id="10" name="Slide Number Placeholder 5">
            <a:extLst>
              <a:ext uri="{FF2B5EF4-FFF2-40B4-BE49-F238E27FC236}">
                <a16:creationId xmlns:a16="http://schemas.microsoft.com/office/drawing/2014/main" id="{89EE3685-CB93-4198-8157-5F9E69A28701}"/>
              </a:ext>
            </a:extLst>
          </p:cNvPr>
          <p:cNvSpPr txBox="1">
            <a:spLocks/>
          </p:cNvSpPr>
          <p:nvPr userDrawn="1"/>
        </p:nvSpPr>
        <p:spPr>
          <a:xfrm>
            <a:off x="11225863" y="6432665"/>
            <a:ext cx="57325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158F33DB-420C-4C6B-8ADD-EC1D9E54B115}" type="slidenum">
              <a:rPr lang="pt-PT" sz="1200" b="0" smtClean="0">
                <a:solidFill>
                  <a:schemeClr val="tx1"/>
                </a:solidFill>
                <a:latin typeface="+mj-lt"/>
              </a:rPr>
              <a:pPr algn="l"/>
              <a:t>‹#›</a:t>
            </a:fld>
            <a:endParaRPr lang="pt-PT" sz="1200" b="0" dirty="0">
              <a:solidFill>
                <a:schemeClr val="tx1"/>
              </a:solidFill>
              <a:latin typeface="+mj-lt"/>
            </a:endParaRPr>
          </a:p>
        </p:txBody>
      </p:sp>
      <p:pic>
        <p:nvPicPr>
          <p:cNvPr id="13" name="Picture 2" descr="Image result for civitta logo">
            <a:extLst>
              <a:ext uri="{FF2B5EF4-FFF2-40B4-BE49-F238E27FC236}">
                <a16:creationId xmlns:a16="http://schemas.microsoft.com/office/drawing/2014/main" id="{CCF2CAB2-3637-4C9E-B1AB-9807E8698F26}"/>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45168" y="6345705"/>
            <a:ext cx="1374351" cy="617797"/>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4">
            <a:extLst>
              <a:ext uri="{FF2B5EF4-FFF2-40B4-BE49-F238E27FC236}">
                <a16:creationId xmlns:a16="http://schemas.microsoft.com/office/drawing/2014/main" id="{9FE45F2B-23DD-4DF2-BE4D-D3ABCF417841}"/>
              </a:ext>
            </a:extLst>
          </p:cNvPr>
          <p:cNvSpPr>
            <a:spLocks noGrp="1"/>
          </p:cNvSpPr>
          <p:nvPr>
            <p:ph sz="quarter" idx="12" hasCustomPrompt="1"/>
          </p:nvPr>
        </p:nvSpPr>
        <p:spPr>
          <a:xfrm>
            <a:off x="6853682" y="6345705"/>
            <a:ext cx="4489965" cy="365125"/>
          </a:xfrm>
        </p:spPr>
        <p:txBody>
          <a:bodyPr>
            <a:normAutofit/>
          </a:bodyPr>
          <a:lstStyle>
            <a:lvl1pPr marL="0" indent="0">
              <a:buNone/>
              <a:defRPr sz="1100"/>
            </a:lvl1pPr>
          </a:lstStyle>
          <a:p>
            <a:pPr lvl="0"/>
            <a:r>
              <a:rPr lang="en-US" dirty="0"/>
              <a:t>Source:</a:t>
            </a:r>
            <a:endParaRPr lang="lv-LV" dirty="0"/>
          </a:p>
        </p:txBody>
      </p:sp>
    </p:spTree>
    <p:extLst>
      <p:ext uri="{BB962C8B-B14F-4D97-AF65-F5344CB8AC3E}">
        <p14:creationId xmlns:p14="http://schemas.microsoft.com/office/powerpoint/2010/main" val="23171638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Esquema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63C957-3B75-4805-B6F9-5C142C53A251}"/>
              </a:ext>
            </a:extLst>
          </p:cNvPr>
          <p:cNvSpPr>
            <a:spLocks noGrp="1"/>
          </p:cNvSpPr>
          <p:nvPr>
            <p:ph type="title"/>
          </p:nvPr>
        </p:nvSpPr>
        <p:spPr/>
        <p:txBody>
          <a:bodyPr/>
          <a:lstStyle/>
          <a:p>
            <a:r>
              <a:rPr lang="pt-PT"/>
              <a:t>Clique para editar o estilo de título do Modelo Global</a:t>
            </a:r>
          </a:p>
        </p:txBody>
      </p:sp>
      <p:sp>
        <p:nvSpPr>
          <p:cNvPr id="5" name="Parallelogram 14">
            <a:extLst>
              <a:ext uri="{FF2B5EF4-FFF2-40B4-BE49-F238E27FC236}">
                <a16:creationId xmlns:a16="http://schemas.microsoft.com/office/drawing/2014/main" id="{B8A00889-0C66-42A3-9C72-866B9746DA11}"/>
              </a:ext>
            </a:extLst>
          </p:cNvPr>
          <p:cNvSpPr/>
          <p:nvPr userDrawn="1"/>
        </p:nvSpPr>
        <p:spPr>
          <a:xfrm>
            <a:off x="4467225" y="1363184"/>
            <a:ext cx="10648950" cy="4594441"/>
          </a:xfrm>
          <a:prstGeom prst="parallelogram">
            <a:avLst>
              <a:gd name="adj" fmla="val 42296"/>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 name="Picture Placeholder 2">
            <a:extLst>
              <a:ext uri="{FF2B5EF4-FFF2-40B4-BE49-F238E27FC236}">
                <a16:creationId xmlns:a16="http://schemas.microsoft.com/office/drawing/2014/main" id="{46546368-FE59-45D9-99DA-BA1021ECC107}"/>
              </a:ext>
            </a:extLst>
          </p:cNvPr>
          <p:cNvSpPr>
            <a:spLocks noGrp="1"/>
          </p:cNvSpPr>
          <p:nvPr>
            <p:ph type="pic" idx="1"/>
          </p:nvPr>
        </p:nvSpPr>
        <p:spPr>
          <a:xfrm>
            <a:off x="4438650" y="682625"/>
            <a:ext cx="10191750" cy="5594350"/>
          </a:xfrm>
          <a:prstGeom prst="parallelogram">
            <a:avLst>
              <a:gd name="adj" fmla="val 42537"/>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PT"/>
          </a:p>
        </p:txBody>
      </p:sp>
      <p:pic>
        <p:nvPicPr>
          <p:cNvPr id="8" name="Picture 9">
            <a:extLst>
              <a:ext uri="{FF2B5EF4-FFF2-40B4-BE49-F238E27FC236}">
                <a16:creationId xmlns:a16="http://schemas.microsoft.com/office/drawing/2014/main" id="{46C4F83C-D757-410F-9EC6-2932CB72947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36313" y="6528268"/>
            <a:ext cx="45719" cy="193795"/>
          </a:xfrm>
          <a:prstGeom prst="rect">
            <a:avLst/>
          </a:prstGeom>
        </p:spPr>
      </p:pic>
      <p:sp>
        <p:nvSpPr>
          <p:cNvPr id="9" name="Slide Number Placeholder 5">
            <a:extLst>
              <a:ext uri="{FF2B5EF4-FFF2-40B4-BE49-F238E27FC236}">
                <a16:creationId xmlns:a16="http://schemas.microsoft.com/office/drawing/2014/main" id="{3744BC4D-C974-40FC-B33B-5BED003812AB}"/>
              </a:ext>
            </a:extLst>
          </p:cNvPr>
          <p:cNvSpPr txBox="1">
            <a:spLocks/>
          </p:cNvSpPr>
          <p:nvPr userDrawn="1"/>
        </p:nvSpPr>
        <p:spPr>
          <a:xfrm>
            <a:off x="11225863" y="6432665"/>
            <a:ext cx="57325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158F33DB-420C-4C6B-8ADD-EC1D9E54B115}" type="slidenum">
              <a:rPr lang="pt-PT" sz="1200" b="0" smtClean="0">
                <a:solidFill>
                  <a:schemeClr val="tx1"/>
                </a:solidFill>
                <a:latin typeface="+mj-lt"/>
              </a:rPr>
              <a:pPr algn="l"/>
              <a:t>‹#›</a:t>
            </a:fld>
            <a:endParaRPr lang="pt-PT" sz="1200" b="0" dirty="0">
              <a:solidFill>
                <a:schemeClr val="tx1"/>
              </a:solidFill>
              <a:latin typeface="+mj-lt"/>
            </a:endParaRPr>
          </a:p>
        </p:txBody>
      </p:sp>
      <p:pic>
        <p:nvPicPr>
          <p:cNvPr id="11" name="Picture 10">
            <a:extLst>
              <a:ext uri="{FF2B5EF4-FFF2-40B4-BE49-F238E27FC236}">
                <a16:creationId xmlns:a16="http://schemas.microsoft.com/office/drawing/2014/main" id="{B3969D21-33CB-4E1C-835A-1DD0A2DC4D5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3670" y="346602"/>
            <a:ext cx="112645" cy="191496"/>
          </a:xfrm>
          <a:prstGeom prst="rect">
            <a:avLst/>
          </a:prstGeom>
        </p:spPr>
      </p:pic>
      <p:pic>
        <p:nvPicPr>
          <p:cNvPr id="12" name="Picture 2" descr="Image result for civitta logo">
            <a:extLst>
              <a:ext uri="{FF2B5EF4-FFF2-40B4-BE49-F238E27FC236}">
                <a16:creationId xmlns:a16="http://schemas.microsoft.com/office/drawing/2014/main" id="{7DB97355-0682-4CC0-A73B-84709FA0271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45168" y="6345705"/>
            <a:ext cx="1374351" cy="617797"/>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4">
            <a:extLst>
              <a:ext uri="{FF2B5EF4-FFF2-40B4-BE49-F238E27FC236}">
                <a16:creationId xmlns:a16="http://schemas.microsoft.com/office/drawing/2014/main" id="{4AFA2E67-CA50-4216-9218-06C6D19C1A56}"/>
              </a:ext>
            </a:extLst>
          </p:cNvPr>
          <p:cNvSpPr>
            <a:spLocks noGrp="1"/>
          </p:cNvSpPr>
          <p:nvPr>
            <p:ph sz="quarter" idx="12" hasCustomPrompt="1"/>
          </p:nvPr>
        </p:nvSpPr>
        <p:spPr>
          <a:xfrm>
            <a:off x="6853682" y="6345705"/>
            <a:ext cx="4489965" cy="365125"/>
          </a:xfrm>
        </p:spPr>
        <p:txBody>
          <a:bodyPr>
            <a:normAutofit/>
          </a:bodyPr>
          <a:lstStyle>
            <a:lvl1pPr marL="0" indent="0">
              <a:buNone/>
              <a:defRPr sz="1100"/>
            </a:lvl1pPr>
          </a:lstStyle>
          <a:p>
            <a:pPr lvl="0"/>
            <a:r>
              <a:rPr lang="en-US" dirty="0"/>
              <a:t>Source:</a:t>
            </a:r>
            <a:endParaRPr lang="lv-LV" dirty="0"/>
          </a:p>
        </p:txBody>
      </p:sp>
    </p:spTree>
    <p:extLst>
      <p:ext uri="{BB962C8B-B14F-4D97-AF65-F5344CB8AC3E}">
        <p14:creationId xmlns:p14="http://schemas.microsoft.com/office/powerpoint/2010/main" val="38760443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Esquema Personalizado">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D013097-C4EC-4D02-8E8F-BB586807A0F9}"/>
              </a:ext>
            </a:extLst>
          </p:cNvPr>
          <p:cNvSpPr>
            <a:spLocks noGrp="1"/>
          </p:cNvSpPr>
          <p:nvPr>
            <p:ph type="body" sz="half" idx="10" hasCustomPrompt="1"/>
          </p:nvPr>
        </p:nvSpPr>
        <p:spPr>
          <a:xfrm>
            <a:off x="661854" y="6191572"/>
            <a:ext cx="1736060" cy="435652"/>
          </a:xfrm>
          <a:prstGeom prst="rect">
            <a:avLst/>
          </a:prstGeom>
        </p:spPr>
        <p:txBody>
          <a:bodyPr>
            <a:normAutofit/>
          </a:bodyPr>
          <a:lstStyle>
            <a:lvl1pPr marL="0" indent="0">
              <a:lnSpc>
                <a:spcPct val="100000"/>
              </a:lnSpc>
              <a:buNone/>
              <a:defRPr sz="1400" b="1">
                <a:solidFill>
                  <a:schemeClr val="bg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www.civitta.com</a:t>
            </a:r>
          </a:p>
        </p:txBody>
      </p:sp>
      <p:pic>
        <p:nvPicPr>
          <p:cNvPr id="5" name="Picture 5">
            <a:extLst>
              <a:ext uri="{FF2B5EF4-FFF2-40B4-BE49-F238E27FC236}">
                <a16:creationId xmlns:a16="http://schemas.microsoft.com/office/drawing/2014/main" id="{78CF82A0-17C8-4D06-B124-C0BA6F9C51F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3730" y="5260869"/>
            <a:ext cx="140323" cy="238929"/>
          </a:xfrm>
          <a:prstGeom prst="rect">
            <a:avLst/>
          </a:prstGeom>
        </p:spPr>
      </p:pic>
      <p:sp>
        <p:nvSpPr>
          <p:cNvPr id="6" name="Title 1">
            <a:extLst>
              <a:ext uri="{FF2B5EF4-FFF2-40B4-BE49-F238E27FC236}">
                <a16:creationId xmlns:a16="http://schemas.microsoft.com/office/drawing/2014/main" id="{C6430D99-6689-46DE-ACB6-4BCD276701F3}"/>
              </a:ext>
            </a:extLst>
          </p:cNvPr>
          <p:cNvSpPr>
            <a:spLocks noGrp="1"/>
          </p:cNvSpPr>
          <p:nvPr>
            <p:ph type="ctrTitle"/>
          </p:nvPr>
        </p:nvSpPr>
        <p:spPr>
          <a:xfrm>
            <a:off x="661854" y="5260869"/>
            <a:ext cx="11526142" cy="634061"/>
          </a:xfrm>
          <a:prstGeom prst="rect">
            <a:avLst/>
          </a:prstGeom>
        </p:spPr>
        <p:txBody>
          <a:bodyPr anchor="t">
            <a:noAutofit/>
          </a:bodyPr>
          <a:lstStyle>
            <a:lvl1pPr algn="l">
              <a:defRPr sz="1600" b="1">
                <a:solidFill>
                  <a:schemeClr val="bg1"/>
                </a:solidFill>
                <a:latin typeface="+mj-lt"/>
              </a:defRPr>
            </a:lvl1pPr>
          </a:lstStyle>
          <a:p>
            <a:endParaRPr lang="it-IT" dirty="0"/>
          </a:p>
        </p:txBody>
      </p:sp>
      <p:pic>
        <p:nvPicPr>
          <p:cNvPr id="7" name="Picture 7">
            <a:extLst>
              <a:ext uri="{FF2B5EF4-FFF2-40B4-BE49-F238E27FC236}">
                <a16:creationId xmlns:a16="http://schemas.microsoft.com/office/drawing/2014/main" id="{5F82255B-8503-4E38-855F-EFAFDC0D81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35345" y="564734"/>
            <a:ext cx="2476981" cy="519254"/>
          </a:xfrm>
          <a:prstGeom prst="rect">
            <a:avLst/>
          </a:prstGeom>
        </p:spPr>
      </p:pic>
    </p:spTree>
    <p:extLst>
      <p:ext uri="{BB962C8B-B14F-4D97-AF65-F5344CB8AC3E}">
        <p14:creationId xmlns:p14="http://schemas.microsoft.com/office/powerpoint/2010/main" val="4042609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squema Personalizado">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2E51EC9E-BE7F-431E-88B0-5DB5A9ABA9D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5345" y="564734"/>
            <a:ext cx="2476981" cy="519254"/>
          </a:xfrm>
          <a:prstGeom prst="rect">
            <a:avLst/>
          </a:prstGeom>
        </p:spPr>
      </p:pic>
      <p:sp>
        <p:nvSpPr>
          <p:cNvPr id="5" name="Text Placeholder 3">
            <a:extLst>
              <a:ext uri="{FF2B5EF4-FFF2-40B4-BE49-F238E27FC236}">
                <a16:creationId xmlns:a16="http://schemas.microsoft.com/office/drawing/2014/main" id="{F2F5552A-F705-4506-9A7B-32999C81B22D}"/>
              </a:ext>
            </a:extLst>
          </p:cNvPr>
          <p:cNvSpPr>
            <a:spLocks noGrp="1"/>
          </p:cNvSpPr>
          <p:nvPr>
            <p:ph type="body" sz="half" idx="10" hasCustomPrompt="1"/>
          </p:nvPr>
        </p:nvSpPr>
        <p:spPr>
          <a:xfrm>
            <a:off x="661854" y="6191572"/>
            <a:ext cx="1736060" cy="435652"/>
          </a:xfrm>
          <a:prstGeom prst="rect">
            <a:avLst/>
          </a:prstGeom>
        </p:spPr>
        <p:txBody>
          <a:bodyPr>
            <a:normAutofit/>
          </a:bodyPr>
          <a:lstStyle>
            <a:lvl1pPr marL="0" indent="0">
              <a:lnSpc>
                <a:spcPct val="100000"/>
              </a:lnSpc>
              <a:buNone/>
              <a:defRPr sz="1400" b="1">
                <a:solidFill>
                  <a:schemeClr val="bg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www.civitta.com</a:t>
            </a:r>
          </a:p>
        </p:txBody>
      </p:sp>
      <p:sp>
        <p:nvSpPr>
          <p:cNvPr id="7" name="Title 1">
            <a:extLst>
              <a:ext uri="{FF2B5EF4-FFF2-40B4-BE49-F238E27FC236}">
                <a16:creationId xmlns:a16="http://schemas.microsoft.com/office/drawing/2014/main" id="{7B719967-5D60-4BC6-BF0D-7FB3AAEB906C}"/>
              </a:ext>
            </a:extLst>
          </p:cNvPr>
          <p:cNvSpPr>
            <a:spLocks noGrp="1"/>
          </p:cNvSpPr>
          <p:nvPr>
            <p:ph type="ctrTitle"/>
          </p:nvPr>
        </p:nvSpPr>
        <p:spPr>
          <a:xfrm>
            <a:off x="661854" y="5260869"/>
            <a:ext cx="11526142" cy="634061"/>
          </a:xfrm>
          <a:prstGeom prst="rect">
            <a:avLst/>
          </a:prstGeom>
        </p:spPr>
        <p:txBody>
          <a:bodyPr anchor="t">
            <a:noAutofit/>
          </a:bodyPr>
          <a:lstStyle>
            <a:lvl1pPr algn="l">
              <a:defRPr sz="1600" b="1">
                <a:solidFill>
                  <a:schemeClr val="bg1"/>
                </a:solidFill>
                <a:latin typeface="+mj-lt"/>
              </a:defRPr>
            </a:lvl1pPr>
          </a:lstStyle>
          <a:p>
            <a:endParaRPr lang="it-IT" dirty="0"/>
          </a:p>
        </p:txBody>
      </p:sp>
      <p:pic>
        <p:nvPicPr>
          <p:cNvPr id="8" name="Picture 5">
            <a:extLst>
              <a:ext uri="{FF2B5EF4-FFF2-40B4-BE49-F238E27FC236}">
                <a16:creationId xmlns:a16="http://schemas.microsoft.com/office/drawing/2014/main" id="{470D874D-BD05-4EBA-AD59-5F0AD0E089D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3730" y="5260869"/>
            <a:ext cx="140324" cy="238929"/>
          </a:xfrm>
          <a:prstGeom prst="rect">
            <a:avLst/>
          </a:prstGeom>
        </p:spPr>
      </p:pic>
    </p:spTree>
    <p:extLst>
      <p:ext uri="{BB962C8B-B14F-4D97-AF65-F5344CB8AC3E}">
        <p14:creationId xmlns:p14="http://schemas.microsoft.com/office/powerpoint/2010/main" val="230897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Título 1">
            <a:extLst>
              <a:ext uri="{FF2B5EF4-FFF2-40B4-BE49-F238E27FC236}">
                <a16:creationId xmlns:a16="http://schemas.microsoft.com/office/drawing/2014/main" id="{FA25C4B8-EF35-4CC9-86E9-A9341E353FE8}"/>
              </a:ext>
            </a:extLst>
          </p:cNvPr>
          <p:cNvSpPr>
            <a:spLocks noGrp="1"/>
          </p:cNvSpPr>
          <p:nvPr>
            <p:ph type="title"/>
          </p:nvPr>
        </p:nvSpPr>
        <p:spPr>
          <a:xfrm>
            <a:off x="477439" y="185782"/>
            <a:ext cx="10358846" cy="510086"/>
          </a:xfrm>
          <a:prstGeom prst="rect">
            <a:avLst/>
          </a:prstGeom>
        </p:spPr>
        <p:txBody>
          <a:bodyPr vert="horz" lIns="91440" tIns="45720" rIns="91440" bIns="45720" rtlCol="0" anchor="ctr">
            <a:normAutofit/>
          </a:bodyPr>
          <a:lstStyle/>
          <a:p>
            <a:r>
              <a:rPr lang="pt-PT" dirty="0"/>
              <a:t>Clique para editar o estilo de título do Modelo Global</a:t>
            </a:r>
          </a:p>
        </p:txBody>
      </p:sp>
      <p:sp>
        <p:nvSpPr>
          <p:cNvPr id="3" name="Marcador de Posição do Texto 2">
            <a:extLst>
              <a:ext uri="{FF2B5EF4-FFF2-40B4-BE49-F238E27FC236}">
                <a16:creationId xmlns:a16="http://schemas.microsoft.com/office/drawing/2014/main" id="{CBFBD344-6490-403D-867B-709C1D17AE83}"/>
              </a:ext>
            </a:extLst>
          </p:cNvPr>
          <p:cNvSpPr>
            <a:spLocks noGrp="1"/>
          </p:cNvSpPr>
          <p:nvPr>
            <p:ph type="body" idx="1"/>
          </p:nvPr>
        </p:nvSpPr>
        <p:spPr>
          <a:xfrm>
            <a:off x="477439" y="1278731"/>
            <a:ext cx="10358846" cy="5003778"/>
          </a:xfrm>
          <a:prstGeom prst="rect">
            <a:avLst/>
          </a:prstGeom>
        </p:spPr>
        <p:txBody>
          <a:bodyPr vert="horz" lIns="91440" tIns="45720" rIns="91440" bIns="45720" rtlCol="0">
            <a:normAutofit/>
          </a:bodyPr>
          <a:lstStyle/>
          <a:p>
            <a:pPr lvl="0"/>
            <a:r>
              <a:rPr lang="pt-PT" dirty="0"/>
              <a:t>Editar os estilos de texto do Modelo Global</a:t>
            </a:r>
          </a:p>
          <a:p>
            <a:pPr lvl="1"/>
            <a:r>
              <a:rPr lang="pt-PT" dirty="0"/>
              <a:t>Segundo nível</a:t>
            </a:r>
          </a:p>
          <a:p>
            <a:pPr lvl="2"/>
            <a:r>
              <a:rPr lang="pt-PT" dirty="0"/>
              <a:t>Terceiro nível</a:t>
            </a:r>
          </a:p>
          <a:p>
            <a:pPr lvl="3"/>
            <a:r>
              <a:rPr lang="pt-PT" dirty="0"/>
              <a:t>Quarto nível</a:t>
            </a:r>
          </a:p>
          <a:p>
            <a:pPr lvl="4"/>
            <a:r>
              <a:rPr lang="pt-PT" dirty="0"/>
              <a:t>Quinto nível</a:t>
            </a:r>
          </a:p>
        </p:txBody>
      </p:sp>
      <p:sp>
        <p:nvSpPr>
          <p:cNvPr id="6" name="Marcador de Posição do Número do Diapositivo 5">
            <a:extLst>
              <a:ext uri="{FF2B5EF4-FFF2-40B4-BE49-F238E27FC236}">
                <a16:creationId xmlns:a16="http://schemas.microsoft.com/office/drawing/2014/main" id="{B10FC80C-CE4D-4076-80BF-9F38F322F6AE}"/>
              </a:ext>
            </a:extLst>
          </p:cNvPr>
          <p:cNvSpPr>
            <a:spLocks noGrp="1"/>
          </p:cNvSpPr>
          <p:nvPr>
            <p:ph type="sldNum" sz="quarter" idx="4"/>
          </p:nvPr>
        </p:nvSpPr>
        <p:spPr>
          <a:xfrm>
            <a:off x="11168743" y="6394294"/>
            <a:ext cx="69450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D8A740-D915-479B-91B9-2DDC11B59556}" type="slidenum">
              <a:rPr lang="pt-PT" smtClean="0"/>
              <a:pPr/>
              <a:t>‹#›</a:t>
            </a:fld>
            <a:endParaRPr lang="pt-PT" dirty="0"/>
          </a:p>
        </p:txBody>
      </p:sp>
    </p:spTree>
    <p:extLst>
      <p:ext uri="{BB962C8B-B14F-4D97-AF65-F5344CB8AC3E}">
        <p14:creationId xmlns:p14="http://schemas.microsoft.com/office/powerpoint/2010/main" val="34159792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63" r:id="rId4"/>
    <p:sldLayoutId id="2147483656" r:id="rId5"/>
    <p:sldLayoutId id="2147483657" r:id="rId6"/>
    <p:sldLayoutId id="2147483666" r:id="rId7"/>
    <p:sldLayoutId id="2147483661" r:id="rId8"/>
    <p:sldLayoutId id="2147483660" r:id="rId9"/>
    <p:sldLayoutId id="2147483662" r:id="rId10"/>
    <p:sldLayoutId id="2147483667" r:id="rId11"/>
  </p:sldLayoutIdLst>
  <p:txStyles>
    <p:titleStyle>
      <a:lvl1pPr algn="l" defTabSz="914400" rtl="0" eaLnBrk="1" latinLnBrk="0" hangingPunct="1">
        <a:lnSpc>
          <a:spcPct val="90000"/>
        </a:lnSpc>
        <a:spcBef>
          <a:spcPct val="0"/>
        </a:spcBef>
        <a:buNone/>
        <a:defRPr sz="2100" b="1" kern="1200" cap="all" baseline="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accent5"/>
        </a:buClr>
        <a:buFont typeface="Arial" panose="020B0604020202020204" pitchFamily="34" charset="0"/>
        <a:buChar char="•"/>
        <a:defRPr sz="14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Clr>
          <a:schemeClr val="accent5"/>
        </a:buClr>
        <a:buFont typeface="Arial" panose="020B0604020202020204" pitchFamily="34" charset="0"/>
        <a:buChar char="•"/>
        <a:defRPr sz="14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Clr>
          <a:schemeClr val="accent5"/>
        </a:buClr>
        <a:buFont typeface="Arial" panose="020B0604020202020204" pitchFamily="34" charset="0"/>
        <a:buChar char="•"/>
        <a:defRPr sz="1400"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Clr>
          <a:schemeClr val="accent5"/>
        </a:buClr>
        <a:buFont typeface="Arial" panose="020B0604020202020204" pitchFamily="34" charset="0"/>
        <a:buChar char="•"/>
        <a:defRPr sz="14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Clr>
          <a:schemeClr val="accent5"/>
        </a:buClr>
        <a:buFont typeface="Arial" panose="020B0604020202020204" pitchFamily="34" charset="0"/>
        <a:buChar char="•"/>
        <a:defRPr sz="14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xml"/><Relationship Id="rId7" Type="http://schemas.openxmlformats.org/officeDocument/2006/relationships/image" Target="../media/image15.png"/><Relationship Id="rId2" Type="http://schemas.openxmlformats.org/officeDocument/2006/relationships/tags" Target="../tags/tag4.xml"/><Relationship Id="rId1" Type="http://schemas.openxmlformats.org/officeDocument/2006/relationships/vmlDrawing" Target="../drawings/vmlDrawing2.vml"/><Relationship Id="rId6" Type="http://schemas.openxmlformats.org/officeDocument/2006/relationships/image" Target="../media/image14.png"/><Relationship Id="rId11" Type="http://schemas.openxmlformats.org/officeDocument/2006/relationships/image" Target="../media/image19.jpeg"/><Relationship Id="rId5" Type="http://schemas.openxmlformats.org/officeDocument/2006/relationships/image" Target="../media/image13.emf"/><Relationship Id="rId10" Type="http://schemas.openxmlformats.org/officeDocument/2006/relationships/image" Target="../media/image18.jpg"/><Relationship Id="rId4" Type="http://schemas.openxmlformats.org/officeDocument/2006/relationships/oleObject" Target="../embeddings/oleObject2.bin"/><Relationship Id="rId9"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29.jpg"/><Relationship Id="rId11" Type="http://schemas.openxmlformats.org/officeDocument/2006/relationships/image" Target="../media/image33.svg"/><Relationship Id="rId5" Type="http://schemas.openxmlformats.org/officeDocument/2006/relationships/image" Target="../media/image28.jpeg"/><Relationship Id="rId10" Type="http://schemas.openxmlformats.org/officeDocument/2006/relationships/image" Target="../media/image32.png"/><Relationship Id="rId4" Type="http://schemas.openxmlformats.org/officeDocument/2006/relationships/image" Target="../media/image27.svg"/><Relationship Id="rId9" Type="http://schemas.openxmlformats.org/officeDocument/2006/relationships/image" Target="../media/image31.sv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chart" Target="../charts/chart2.xml"/></Relationships>
</file>

<file path=ppt/slides/_rels/slide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chart" Target="../charts/chart4.xml"/></Relationships>
</file>

<file path=ppt/slides/_rels/slide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chart" Target="../charts/chart8.xml"/><Relationship Id="rId4" Type="http://schemas.openxmlformats.org/officeDocument/2006/relationships/chart" Target="../charts/chart7.xml"/></Relationships>
</file>

<file path=ppt/slides/_rels/slide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chart" Target="../charts/chart11.xml"/><Relationship Id="rId4" Type="http://schemas.openxmlformats.org/officeDocument/2006/relationships/chart" Target="../charts/chart10.xml"/></Relationships>
</file>

<file path=ppt/slides/_rels/slide8.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chart" Target="../charts/chart13.xml"/></Relationships>
</file>

<file path=ppt/slides/_rels/slide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nvPr>
        </p:nvGraphicFramePr>
        <p:xfrm>
          <a:off x="2668196" y="858445"/>
          <a:ext cx="1191" cy="1191"/>
        </p:xfrm>
        <a:graphic>
          <a:graphicData uri="http://schemas.openxmlformats.org/presentationml/2006/ole">
            <mc:AlternateContent xmlns:mc="http://schemas.openxmlformats.org/markup-compatibility/2006">
              <mc:Choice xmlns:v="urn:schemas-microsoft-com:vml" Requires="v">
                <p:oleObj spid="_x0000_s6163" name="think-cell Slide" r:id="rId4" imgW="473" imgH="476" progId="TCLayout.ActiveDocument.1">
                  <p:embed/>
                </p:oleObj>
              </mc:Choice>
              <mc:Fallback>
                <p:oleObj name="think-cell Slide" r:id="rId4" imgW="473" imgH="476" progId="TCLayout.ActiveDocument.1">
                  <p:embed/>
                  <p:pic>
                    <p:nvPicPr>
                      <p:cNvPr id="3" name="Object 2" hidden="1"/>
                      <p:cNvPicPr/>
                      <p:nvPr/>
                    </p:nvPicPr>
                    <p:blipFill>
                      <a:blip r:embed="rId5"/>
                      <a:stretch>
                        <a:fillRect/>
                      </a:stretch>
                    </p:blipFill>
                    <p:spPr>
                      <a:xfrm>
                        <a:off x="2668196" y="858445"/>
                        <a:ext cx="1191" cy="1191"/>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9DAFA1E2-7136-FD4D-AC14-A951CE044DDE}"/>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D"/>
          </a:p>
        </p:txBody>
      </p:sp>
      <p:sp>
        <p:nvSpPr>
          <p:cNvPr id="14" name="TextBox 13">
            <a:extLst>
              <a:ext uri="{FF2B5EF4-FFF2-40B4-BE49-F238E27FC236}">
                <a16:creationId xmlns:a16="http://schemas.microsoft.com/office/drawing/2014/main" id="{CABA855A-ECFF-9344-B75F-84B8603FED29}"/>
              </a:ext>
            </a:extLst>
          </p:cNvPr>
          <p:cNvSpPr txBox="1"/>
          <p:nvPr/>
        </p:nvSpPr>
        <p:spPr>
          <a:xfrm>
            <a:off x="1959827" y="4171589"/>
            <a:ext cx="3704125" cy="803810"/>
          </a:xfrm>
          <a:prstGeom prst="rect">
            <a:avLst/>
          </a:prstGeom>
          <a:noFill/>
        </p:spPr>
        <p:txBody>
          <a:bodyPr wrap="square" rtlCol="0">
            <a:spAutoFit/>
          </a:bodyPr>
          <a:lstStyle/>
          <a:p>
            <a:pPr>
              <a:lnSpc>
                <a:spcPct val="110000"/>
              </a:lnSpc>
            </a:pPr>
            <a:r>
              <a:rPr lang="lt-LT" sz="1051" dirty="0">
                <a:solidFill>
                  <a:schemeClr val="bg1"/>
                </a:solidFill>
                <a:latin typeface="Calibri" panose="020F0502020204030204" pitchFamily="34" charset="0"/>
                <a:cs typeface="Avenir Next Regular"/>
              </a:rPr>
              <a:t>KITŲ ES VALSTYBIŲ DIPLOMATINIO KORPUSO, DIRBANČIO TŲ ŠALIŲ DIPLOMATINĖSE ATSTOVYBĖSE, VAIKŲ IKIMOKYKLINIO UGDYMO IR MOKSLO IŠLAIDŲ KOMPENSAVIMO METODŲ IR DYDŽIŲ APŽVALGA BEI ANALIZĖ</a:t>
            </a:r>
            <a:endParaRPr lang="en-US" sz="1051" dirty="0">
              <a:solidFill>
                <a:schemeClr val="bg1"/>
              </a:solidFill>
              <a:latin typeface="Calibri" panose="020F0502020204030204" pitchFamily="34" charset="0"/>
              <a:cs typeface="Avenir Next Regular"/>
            </a:endParaRPr>
          </a:p>
        </p:txBody>
      </p:sp>
      <p:sp>
        <p:nvSpPr>
          <p:cNvPr id="15" name="TextBox 14">
            <a:extLst>
              <a:ext uri="{FF2B5EF4-FFF2-40B4-BE49-F238E27FC236}">
                <a16:creationId xmlns:a16="http://schemas.microsoft.com/office/drawing/2014/main" id="{BF6B87CF-8ADA-F545-9B2E-88E2B79A8C2D}"/>
              </a:ext>
            </a:extLst>
          </p:cNvPr>
          <p:cNvSpPr txBox="1"/>
          <p:nvPr/>
        </p:nvSpPr>
        <p:spPr>
          <a:xfrm>
            <a:off x="981721" y="4168412"/>
            <a:ext cx="4608511" cy="1040285"/>
          </a:xfrm>
          <a:prstGeom prst="rect">
            <a:avLst/>
          </a:prstGeom>
          <a:noFill/>
        </p:spPr>
        <p:txBody>
          <a:bodyPr wrap="square" rtlCol="0">
            <a:spAutoFit/>
          </a:bodyPr>
          <a:lstStyle/>
          <a:p>
            <a:pPr>
              <a:lnSpc>
                <a:spcPct val="110000"/>
              </a:lnSpc>
            </a:pPr>
            <a:r>
              <a:rPr lang="lt-LT" sz="1400" dirty="0">
                <a:solidFill>
                  <a:schemeClr val="bg1"/>
                </a:solidFill>
                <a:latin typeface="Calibri" panose="020F0502020204030204" pitchFamily="34" charset="0"/>
                <a:cs typeface="Avenir Next Regular"/>
              </a:rPr>
              <a:t>KITŲ ES VALSTYBIŲ DIPLOMATINIO KORPUSO, DIRBANČIO TŲ ŠALIŲ DIPLOMATINĖSE ATSTOVYBĖSE, VAIKŲ IKIMOKYKLINIO UGDYMO IR MOKSLO IŠLAIDŲ KOMPENSAVIMO METODŲ IR DYDŽIŲ APŽVALGA BEI ANALIZĖ</a:t>
            </a:r>
            <a:endParaRPr lang="en-US" sz="1400" dirty="0">
              <a:solidFill>
                <a:schemeClr val="bg1"/>
              </a:solidFill>
              <a:latin typeface="Calibri" panose="020F0502020204030204" pitchFamily="34" charset="0"/>
              <a:cs typeface="Avenir Next Regular"/>
            </a:endParaRPr>
          </a:p>
        </p:txBody>
      </p:sp>
      <p:pic>
        <p:nvPicPr>
          <p:cNvPr id="18" name="Picture 17">
            <a:extLst>
              <a:ext uri="{FF2B5EF4-FFF2-40B4-BE49-F238E27FC236}">
                <a16:creationId xmlns:a16="http://schemas.microsoft.com/office/drawing/2014/main" id="{6AA20A41-2832-C74A-A573-2F6BF5F2FC08}"/>
              </a:ext>
            </a:extLst>
          </p:cNvPr>
          <p:cNvPicPr>
            <a:picLocks noChangeAspect="1"/>
          </p:cNvPicPr>
          <p:nvPr/>
        </p:nvPicPr>
        <p:blipFill>
          <a:blip r:embed="rId6">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976689" y="999119"/>
            <a:ext cx="7999625" cy="4499788"/>
          </a:xfrm>
          <a:prstGeom prst="rect">
            <a:avLst/>
          </a:prstGeom>
        </p:spPr>
      </p:pic>
      <p:pic>
        <p:nvPicPr>
          <p:cNvPr id="19" name="Picture 18">
            <a:extLst>
              <a:ext uri="{FF2B5EF4-FFF2-40B4-BE49-F238E27FC236}">
                <a16:creationId xmlns:a16="http://schemas.microsoft.com/office/drawing/2014/main" id="{9B138BDA-0B5D-AE47-93B8-494C039A3A05}"/>
              </a:ext>
            </a:extLst>
          </p:cNvPr>
          <p:cNvPicPr/>
          <p:nvPr/>
        </p:nvPicPr>
        <p:blipFill>
          <a:blip r:embed="rId7"/>
          <a:stretch>
            <a:fillRect/>
          </a:stretch>
        </p:blipFill>
        <p:spPr>
          <a:xfrm>
            <a:off x="9336360" y="516491"/>
            <a:ext cx="1143900" cy="313053"/>
          </a:xfrm>
          <a:prstGeom prst="rect">
            <a:avLst/>
          </a:prstGeom>
        </p:spPr>
      </p:pic>
      <p:pic>
        <p:nvPicPr>
          <p:cNvPr id="23" name="Picture 22">
            <a:extLst>
              <a:ext uri="{FF2B5EF4-FFF2-40B4-BE49-F238E27FC236}">
                <a16:creationId xmlns:a16="http://schemas.microsoft.com/office/drawing/2014/main" id="{3D6E57D8-5416-0F42-882E-77B38DE2303D}"/>
              </a:ext>
            </a:extLst>
          </p:cNvPr>
          <p:cNvPicPr/>
          <p:nvPr/>
        </p:nvPicPr>
        <p:blipFill>
          <a:blip r:embed="rId8"/>
          <a:stretch>
            <a:fillRect/>
          </a:stretch>
        </p:blipFill>
        <p:spPr>
          <a:xfrm>
            <a:off x="10662554" y="409048"/>
            <a:ext cx="575719" cy="527941"/>
          </a:xfrm>
          <a:prstGeom prst="rect">
            <a:avLst/>
          </a:prstGeom>
        </p:spPr>
      </p:pic>
      <p:pic>
        <p:nvPicPr>
          <p:cNvPr id="26" name="Picture 25">
            <a:extLst>
              <a:ext uri="{FF2B5EF4-FFF2-40B4-BE49-F238E27FC236}">
                <a16:creationId xmlns:a16="http://schemas.microsoft.com/office/drawing/2014/main" id="{05506FA9-1169-2441-9004-350E015E5AA9}"/>
              </a:ext>
            </a:extLst>
          </p:cNvPr>
          <p:cNvPicPr/>
          <p:nvPr/>
        </p:nvPicPr>
        <p:blipFill>
          <a:blip r:embed="rId9"/>
          <a:stretch>
            <a:fillRect/>
          </a:stretch>
        </p:blipFill>
        <p:spPr>
          <a:xfrm>
            <a:off x="976689" y="409046"/>
            <a:ext cx="1143900" cy="527942"/>
          </a:xfrm>
          <a:prstGeom prst="rect">
            <a:avLst/>
          </a:prstGeom>
        </p:spPr>
      </p:pic>
      <p:pic>
        <p:nvPicPr>
          <p:cNvPr id="27" name="Picture 26">
            <a:extLst>
              <a:ext uri="{FF2B5EF4-FFF2-40B4-BE49-F238E27FC236}">
                <a16:creationId xmlns:a16="http://schemas.microsoft.com/office/drawing/2014/main" id="{E7875211-BEF0-2542-BF37-EDB6B268DF7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36360" y="1008983"/>
            <a:ext cx="2144313" cy="2290897"/>
          </a:xfrm>
          <a:prstGeom prst="rect">
            <a:avLst/>
          </a:prstGeom>
        </p:spPr>
      </p:pic>
      <p:pic>
        <p:nvPicPr>
          <p:cNvPr id="28" name="Picture 27">
            <a:extLst>
              <a:ext uri="{FF2B5EF4-FFF2-40B4-BE49-F238E27FC236}">
                <a16:creationId xmlns:a16="http://schemas.microsoft.com/office/drawing/2014/main" id="{0C6266CE-CFFF-AE4A-BEA0-91D07DD0917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38190" y="3442433"/>
            <a:ext cx="2142484" cy="2056473"/>
          </a:xfrm>
          <a:prstGeom prst="rect">
            <a:avLst/>
          </a:prstGeom>
        </p:spPr>
      </p:pic>
      <p:sp>
        <p:nvSpPr>
          <p:cNvPr id="29" name="Rectangle 28">
            <a:extLst>
              <a:ext uri="{FF2B5EF4-FFF2-40B4-BE49-F238E27FC236}">
                <a16:creationId xmlns:a16="http://schemas.microsoft.com/office/drawing/2014/main" id="{D043D87D-C8F4-C540-9C9B-38D4D58740E8}"/>
              </a:ext>
            </a:extLst>
          </p:cNvPr>
          <p:cNvSpPr/>
          <p:nvPr/>
        </p:nvSpPr>
        <p:spPr>
          <a:xfrm>
            <a:off x="976689" y="3998966"/>
            <a:ext cx="5623367" cy="14999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MD" b="1" dirty="0"/>
              <a:t>Re</a:t>
            </a:r>
            <a:r>
              <a:rPr lang="ro-RO" b="1" dirty="0"/>
              <a:t>înnoirea parcului rulant al sistemului de</a:t>
            </a:r>
            <a:r>
              <a:rPr lang="en-MD" b="1" dirty="0"/>
              <a:t> Transportului Public din Municipiul Chișinău – 2020-2023 </a:t>
            </a:r>
          </a:p>
        </p:txBody>
      </p:sp>
    </p:spTree>
    <p:extLst>
      <p:ext uri="{BB962C8B-B14F-4D97-AF65-F5344CB8AC3E}">
        <p14:creationId xmlns:p14="http://schemas.microsoft.com/office/powerpoint/2010/main" val="30132758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Straight Connector 18"/>
          <p:cNvCxnSpPr/>
          <p:nvPr/>
        </p:nvCxnSpPr>
        <p:spPr>
          <a:xfrm>
            <a:off x="21217680" y="1444193"/>
            <a:ext cx="0" cy="3939430"/>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61" name="Title 2"/>
          <p:cNvSpPr>
            <a:spLocks noGrp="1"/>
          </p:cNvSpPr>
          <p:nvPr>
            <p:ph type="title"/>
          </p:nvPr>
        </p:nvSpPr>
        <p:spPr>
          <a:xfrm>
            <a:off x="588386" y="291433"/>
            <a:ext cx="11196246" cy="1080120"/>
          </a:xfrm>
        </p:spPr>
        <p:txBody>
          <a:bodyPr>
            <a:normAutofit/>
          </a:bodyPr>
          <a:lstStyle/>
          <a:p>
            <a:pPr algn="just"/>
            <a:r>
              <a:rPr lang="ro-RO" sz="2400" b="1" dirty="0"/>
              <a:t>Implementarea Planului elaborat de grupul de lucru al CMC are cel mai mare impact asupra indicatorilor calitativi și de comoditate</a:t>
            </a:r>
          </a:p>
        </p:txBody>
      </p:sp>
      <p:sp>
        <p:nvSpPr>
          <p:cNvPr id="2" name="Rectangle 1">
            <a:extLst>
              <a:ext uri="{FF2B5EF4-FFF2-40B4-BE49-F238E27FC236}">
                <a16:creationId xmlns:a16="http://schemas.microsoft.com/office/drawing/2014/main" id="{04261995-C801-F24C-9A01-E8091D4BE0BA}"/>
              </a:ext>
            </a:extLst>
          </p:cNvPr>
          <p:cNvSpPr/>
          <p:nvPr/>
        </p:nvSpPr>
        <p:spPr>
          <a:xfrm>
            <a:off x="263352" y="6309320"/>
            <a:ext cx="1391611"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pic>
        <p:nvPicPr>
          <p:cNvPr id="7" name="Picture 6">
            <a:extLst>
              <a:ext uri="{FF2B5EF4-FFF2-40B4-BE49-F238E27FC236}">
                <a16:creationId xmlns:a16="http://schemas.microsoft.com/office/drawing/2014/main" id="{88CB10DE-349F-6E4E-8AAB-2CA713399392}"/>
              </a:ext>
            </a:extLst>
          </p:cNvPr>
          <p:cNvPicPr>
            <a:picLocks noChangeAspect="1"/>
          </p:cNvPicPr>
          <p:nvPr/>
        </p:nvPicPr>
        <p:blipFill>
          <a:blip r:embed="rId3"/>
          <a:stretch>
            <a:fillRect/>
          </a:stretch>
        </p:blipFill>
        <p:spPr>
          <a:xfrm>
            <a:off x="594314" y="1371553"/>
            <a:ext cx="9424406" cy="5034405"/>
          </a:xfrm>
          <a:prstGeom prst="rect">
            <a:avLst/>
          </a:prstGeom>
        </p:spPr>
      </p:pic>
    </p:spTree>
    <p:extLst>
      <p:ext uri="{BB962C8B-B14F-4D97-AF65-F5344CB8AC3E}">
        <p14:creationId xmlns:p14="http://schemas.microsoft.com/office/powerpoint/2010/main" val="86732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Straight Connector 18"/>
          <p:cNvCxnSpPr/>
          <p:nvPr/>
        </p:nvCxnSpPr>
        <p:spPr>
          <a:xfrm>
            <a:off x="21217680" y="1444193"/>
            <a:ext cx="0" cy="3939430"/>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61" name="Title 2"/>
          <p:cNvSpPr>
            <a:spLocks noGrp="1"/>
          </p:cNvSpPr>
          <p:nvPr>
            <p:ph type="title"/>
          </p:nvPr>
        </p:nvSpPr>
        <p:spPr>
          <a:xfrm>
            <a:off x="588386" y="291433"/>
            <a:ext cx="11196246" cy="1080120"/>
          </a:xfrm>
        </p:spPr>
        <p:txBody>
          <a:bodyPr>
            <a:normAutofit/>
          </a:bodyPr>
          <a:lstStyle/>
          <a:p>
            <a:pPr algn="just"/>
            <a:r>
              <a:rPr lang="ro-RO" sz="2400" b="1" dirty="0"/>
              <a:t>Acoperirea financiară pentru achiziția unităților noi de transport public </a:t>
            </a:r>
          </a:p>
        </p:txBody>
      </p:sp>
      <p:sp>
        <p:nvSpPr>
          <p:cNvPr id="2" name="Rectangle 1">
            <a:extLst>
              <a:ext uri="{FF2B5EF4-FFF2-40B4-BE49-F238E27FC236}">
                <a16:creationId xmlns:a16="http://schemas.microsoft.com/office/drawing/2014/main" id="{04261995-C801-F24C-9A01-E8091D4BE0BA}"/>
              </a:ext>
            </a:extLst>
          </p:cNvPr>
          <p:cNvSpPr/>
          <p:nvPr/>
        </p:nvSpPr>
        <p:spPr>
          <a:xfrm>
            <a:off x="263352" y="6309320"/>
            <a:ext cx="1391611"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pic>
        <p:nvPicPr>
          <p:cNvPr id="8" name="Picture 7">
            <a:extLst>
              <a:ext uri="{FF2B5EF4-FFF2-40B4-BE49-F238E27FC236}">
                <a16:creationId xmlns:a16="http://schemas.microsoft.com/office/drawing/2014/main" id="{8F0108C4-F8A4-564B-A61F-A54E72715E96}"/>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90178" y="2080851"/>
            <a:ext cx="1050328" cy="1050328"/>
          </a:xfrm>
          <a:prstGeom prst="rect">
            <a:avLst/>
          </a:prstGeom>
        </p:spPr>
      </p:pic>
      <p:pic>
        <p:nvPicPr>
          <p:cNvPr id="11" name="Picture 10">
            <a:extLst>
              <a:ext uri="{FF2B5EF4-FFF2-40B4-BE49-F238E27FC236}">
                <a16:creationId xmlns:a16="http://schemas.microsoft.com/office/drawing/2014/main" id="{97628741-B52B-EB43-8F60-31A8A2ECDF0C}"/>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63065" y="3805342"/>
            <a:ext cx="1152120" cy="1050328"/>
          </a:xfrm>
          <a:prstGeom prst="rect">
            <a:avLst/>
          </a:prstGeom>
        </p:spPr>
      </p:pic>
      <p:sp>
        <p:nvSpPr>
          <p:cNvPr id="27" name="Rectangle 26">
            <a:extLst>
              <a:ext uri="{FF2B5EF4-FFF2-40B4-BE49-F238E27FC236}">
                <a16:creationId xmlns:a16="http://schemas.microsoft.com/office/drawing/2014/main" id="{1FFE20E3-9143-094F-BE88-BF2DFB1CC5B8}"/>
              </a:ext>
            </a:extLst>
          </p:cNvPr>
          <p:cNvSpPr/>
          <p:nvPr/>
        </p:nvSpPr>
        <p:spPr>
          <a:xfrm>
            <a:off x="2135560" y="2204864"/>
            <a:ext cx="4112760" cy="92631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MD" b="1" dirty="0">
                <a:solidFill>
                  <a:sysClr val="windowText" lastClr="000000"/>
                </a:solidFill>
              </a:rPr>
              <a:t>49 M MDL</a:t>
            </a:r>
          </a:p>
        </p:txBody>
      </p:sp>
      <p:sp>
        <p:nvSpPr>
          <p:cNvPr id="38" name="Rectangle 37">
            <a:extLst>
              <a:ext uri="{FF2B5EF4-FFF2-40B4-BE49-F238E27FC236}">
                <a16:creationId xmlns:a16="http://schemas.microsoft.com/office/drawing/2014/main" id="{C1ACDCAF-67D0-E44A-828F-BCDE58F45840}"/>
              </a:ext>
            </a:extLst>
          </p:cNvPr>
          <p:cNvSpPr/>
          <p:nvPr/>
        </p:nvSpPr>
        <p:spPr>
          <a:xfrm>
            <a:off x="6248320" y="2204864"/>
            <a:ext cx="3808110" cy="926315"/>
          </a:xfrm>
          <a:prstGeom prst="rect">
            <a:avLst/>
          </a:prstGeom>
          <a:pattFill prst="wdUpDiag">
            <a:fgClr>
              <a:schemeClr val="accent1">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MD" b="1" dirty="0">
                <a:solidFill>
                  <a:sysClr val="windowText" lastClr="000000"/>
                </a:solidFill>
              </a:rPr>
              <a:t>50 M MDL</a:t>
            </a:r>
          </a:p>
        </p:txBody>
      </p:sp>
      <p:sp>
        <p:nvSpPr>
          <p:cNvPr id="40" name="Rectangle 39">
            <a:extLst>
              <a:ext uri="{FF2B5EF4-FFF2-40B4-BE49-F238E27FC236}">
                <a16:creationId xmlns:a16="http://schemas.microsoft.com/office/drawing/2014/main" id="{D2600535-A1A6-4C4D-9F57-5F0E02A15749}"/>
              </a:ext>
            </a:extLst>
          </p:cNvPr>
          <p:cNvSpPr/>
          <p:nvPr/>
        </p:nvSpPr>
        <p:spPr>
          <a:xfrm>
            <a:off x="2164553" y="3867348"/>
            <a:ext cx="7963896" cy="92631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MD" b="1" dirty="0">
                <a:solidFill>
                  <a:sysClr val="windowText" lastClr="000000"/>
                </a:solidFill>
              </a:rPr>
              <a:t>391 M MDL</a:t>
            </a:r>
          </a:p>
        </p:txBody>
      </p:sp>
      <p:sp>
        <p:nvSpPr>
          <p:cNvPr id="37" name="Rectangle 36">
            <a:extLst>
              <a:ext uri="{FF2B5EF4-FFF2-40B4-BE49-F238E27FC236}">
                <a16:creationId xmlns:a16="http://schemas.microsoft.com/office/drawing/2014/main" id="{EA259F9D-FFAF-DA48-B382-8273E7E6C43E}"/>
              </a:ext>
            </a:extLst>
          </p:cNvPr>
          <p:cNvSpPr/>
          <p:nvPr/>
        </p:nvSpPr>
        <p:spPr>
          <a:xfrm>
            <a:off x="10603804" y="2204865"/>
            <a:ext cx="925200" cy="926315"/>
          </a:xfrm>
          <a:prstGeom prst="rect">
            <a:avLst/>
          </a:prstGeom>
          <a:noFill/>
          <a:ln>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MD" b="1" dirty="0">
                <a:solidFill>
                  <a:sysClr val="windowText" lastClr="000000"/>
                </a:solidFill>
              </a:rPr>
              <a:t>25 U</a:t>
            </a:r>
          </a:p>
        </p:txBody>
      </p:sp>
      <p:sp>
        <p:nvSpPr>
          <p:cNvPr id="43" name="Rectangle 42">
            <a:extLst>
              <a:ext uri="{FF2B5EF4-FFF2-40B4-BE49-F238E27FC236}">
                <a16:creationId xmlns:a16="http://schemas.microsoft.com/office/drawing/2014/main" id="{68410029-8627-D24E-B9A0-FA3C3D3C3DF3}"/>
              </a:ext>
            </a:extLst>
          </p:cNvPr>
          <p:cNvSpPr/>
          <p:nvPr/>
        </p:nvSpPr>
        <p:spPr>
          <a:xfrm>
            <a:off x="10603804" y="3867348"/>
            <a:ext cx="925200" cy="926315"/>
          </a:xfrm>
          <a:prstGeom prst="rect">
            <a:avLst/>
          </a:prstGeom>
          <a:noFill/>
          <a:ln>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MD" b="1" dirty="0">
                <a:solidFill>
                  <a:sysClr val="windowText" lastClr="000000"/>
                </a:solidFill>
              </a:rPr>
              <a:t>150 U</a:t>
            </a:r>
          </a:p>
        </p:txBody>
      </p:sp>
      <p:sp>
        <p:nvSpPr>
          <p:cNvPr id="44" name="Rectangle 43">
            <a:extLst>
              <a:ext uri="{FF2B5EF4-FFF2-40B4-BE49-F238E27FC236}">
                <a16:creationId xmlns:a16="http://schemas.microsoft.com/office/drawing/2014/main" id="{420DB2DF-B50B-A547-91EE-9D4F7E50A495}"/>
              </a:ext>
            </a:extLst>
          </p:cNvPr>
          <p:cNvSpPr/>
          <p:nvPr/>
        </p:nvSpPr>
        <p:spPr>
          <a:xfrm>
            <a:off x="9041129" y="5725736"/>
            <a:ext cx="468622" cy="309116"/>
          </a:xfrm>
          <a:prstGeom prst="rect">
            <a:avLst/>
          </a:prstGeom>
          <a:solidFill>
            <a:schemeClr val="accent1">
              <a:lumMod val="60000"/>
              <a:lumOff val="40000"/>
            </a:scheme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D" sz="1200" b="1" dirty="0">
              <a:solidFill>
                <a:sysClr val="windowText" lastClr="000000"/>
              </a:solidFill>
            </a:endParaRPr>
          </a:p>
        </p:txBody>
      </p:sp>
      <p:sp>
        <p:nvSpPr>
          <p:cNvPr id="46" name="Rectangle 45">
            <a:extLst>
              <a:ext uri="{FF2B5EF4-FFF2-40B4-BE49-F238E27FC236}">
                <a16:creationId xmlns:a16="http://schemas.microsoft.com/office/drawing/2014/main" id="{1FB06CE4-3BD5-C643-8B83-48EAB4F73377}"/>
              </a:ext>
            </a:extLst>
          </p:cNvPr>
          <p:cNvSpPr/>
          <p:nvPr/>
        </p:nvSpPr>
        <p:spPr>
          <a:xfrm>
            <a:off x="9041129" y="6154762"/>
            <a:ext cx="468622" cy="309116"/>
          </a:xfrm>
          <a:prstGeom prst="rect">
            <a:avLst/>
          </a:prstGeom>
          <a:pattFill prst="wdUpDiag">
            <a:fgClr>
              <a:schemeClr val="accent1"/>
            </a:fgClr>
            <a:bgClr>
              <a:schemeClr val="bg1"/>
            </a:bgClr>
          </a:patt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D" sz="1200" b="1" dirty="0">
              <a:solidFill>
                <a:sysClr val="windowText" lastClr="000000"/>
              </a:solidFill>
            </a:endParaRPr>
          </a:p>
        </p:txBody>
      </p:sp>
      <p:sp>
        <p:nvSpPr>
          <p:cNvPr id="47" name="Rectangle 46">
            <a:extLst>
              <a:ext uri="{FF2B5EF4-FFF2-40B4-BE49-F238E27FC236}">
                <a16:creationId xmlns:a16="http://schemas.microsoft.com/office/drawing/2014/main" id="{AF429DE4-C8F0-E94B-9743-6877311CABA4}"/>
              </a:ext>
            </a:extLst>
          </p:cNvPr>
          <p:cNvSpPr/>
          <p:nvPr/>
        </p:nvSpPr>
        <p:spPr>
          <a:xfrm>
            <a:off x="9534281" y="5725736"/>
            <a:ext cx="1994723" cy="309116"/>
          </a:xfrm>
          <a:prstGeom prst="rect">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MD" sz="1200" b="1" dirty="0">
                <a:solidFill>
                  <a:sysClr val="windowText" lastClr="000000"/>
                </a:solidFill>
              </a:rPr>
              <a:t>SURSE PROPRII SAU CREDIT</a:t>
            </a:r>
          </a:p>
        </p:txBody>
      </p:sp>
      <p:sp>
        <p:nvSpPr>
          <p:cNvPr id="48" name="Rectangle 47">
            <a:extLst>
              <a:ext uri="{FF2B5EF4-FFF2-40B4-BE49-F238E27FC236}">
                <a16:creationId xmlns:a16="http://schemas.microsoft.com/office/drawing/2014/main" id="{1304BCF8-642C-464A-A977-13F001056A39}"/>
              </a:ext>
            </a:extLst>
          </p:cNvPr>
          <p:cNvSpPr/>
          <p:nvPr/>
        </p:nvSpPr>
        <p:spPr>
          <a:xfrm>
            <a:off x="9534281" y="6154762"/>
            <a:ext cx="1994723" cy="309116"/>
          </a:xfrm>
          <a:prstGeom prst="rect">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MD" sz="1200" b="1" dirty="0">
                <a:solidFill>
                  <a:sysClr val="windowText" lastClr="000000"/>
                </a:solidFill>
              </a:rPr>
              <a:t>OBLIGAȚIUNI MUNICIPALE</a:t>
            </a:r>
          </a:p>
        </p:txBody>
      </p:sp>
    </p:spTree>
    <p:extLst>
      <p:ext uri="{BB962C8B-B14F-4D97-AF65-F5344CB8AC3E}">
        <p14:creationId xmlns:p14="http://schemas.microsoft.com/office/powerpoint/2010/main" val="30469052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Straight Connector 18"/>
          <p:cNvCxnSpPr/>
          <p:nvPr/>
        </p:nvCxnSpPr>
        <p:spPr>
          <a:xfrm>
            <a:off x="21217680" y="1444193"/>
            <a:ext cx="0" cy="3939430"/>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61" name="Title 2"/>
          <p:cNvSpPr>
            <a:spLocks noGrp="1"/>
          </p:cNvSpPr>
          <p:nvPr>
            <p:ph type="title"/>
          </p:nvPr>
        </p:nvSpPr>
        <p:spPr>
          <a:xfrm>
            <a:off x="588386" y="291433"/>
            <a:ext cx="11196246" cy="1080120"/>
          </a:xfrm>
        </p:spPr>
        <p:txBody>
          <a:bodyPr>
            <a:normAutofit/>
          </a:bodyPr>
          <a:lstStyle/>
          <a:p>
            <a:pPr algn="ctr"/>
            <a:r>
              <a:rPr lang="ro-RO" sz="2400" b="1" dirty="0"/>
              <a:t>Planul de achiziții  de troleibuze prin emiterea obligațiunilor municipale</a:t>
            </a:r>
          </a:p>
        </p:txBody>
      </p:sp>
      <p:sp>
        <p:nvSpPr>
          <p:cNvPr id="2" name="Rectangle 1">
            <a:extLst>
              <a:ext uri="{FF2B5EF4-FFF2-40B4-BE49-F238E27FC236}">
                <a16:creationId xmlns:a16="http://schemas.microsoft.com/office/drawing/2014/main" id="{04261995-C801-F24C-9A01-E8091D4BE0BA}"/>
              </a:ext>
            </a:extLst>
          </p:cNvPr>
          <p:cNvSpPr/>
          <p:nvPr/>
        </p:nvSpPr>
        <p:spPr>
          <a:xfrm>
            <a:off x="263352" y="6309320"/>
            <a:ext cx="1391611"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0" name="Rectangle 19">
            <a:extLst>
              <a:ext uri="{FF2B5EF4-FFF2-40B4-BE49-F238E27FC236}">
                <a16:creationId xmlns:a16="http://schemas.microsoft.com/office/drawing/2014/main" id="{E01ED4B6-8FE6-044A-BF9E-610511B5F9F1}"/>
              </a:ext>
            </a:extLst>
          </p:cNvPr>
          <p:cNvSpPr/>
          <p:nvPr/>
        </p:nvSpPr>
        <p:spPr>
          <a:xfrm>
            <a:off x="1680057" y="1542801"/>
            <a:ext cx="1391610"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MD" b="1" dirty="0">
                <a:solidFill>
                  <a:srgbClr val="000000"/>
                </a:solidFill>
              </a:rPr>
              <a:t>AKSM – 321 </a:t>
            </a:r>
          </a:p>
        </p:txBody>
      </p:sp>
      <p:pic>
        <p:nvPicPr>
          <p:cNvPr id="10" name="Graphic 9" descr="Man">
            <a:extLst>
              <a:ext uri="{FF2B5EF4-FFF2-40B4-BE49-F238E27FC236}">
                <a16:creationId xmlns:a16="http://schemas.microsoft.com/office/drawing/2014/main" id="{708BA266-AB5B-2F4F-9CFD-61FEA806810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96661" y="1418230"/>
            <a:ext cx="559175" cy="559175"/>
          </a:xfrm>
          <a:prstGeom prst="rect">
            <a:avLst/>
          </a:prstGeom>
        </p:spPr>
      </p:pic>
      <p:sp>
        <p:nvSpPr>
          <p:cNvPr id="28" name="Rectangle 27">
            <a:extLst>
              <a:ext uri="{FF2B5EF4-FFF2-40B4-BE49-F238E27FC236}">
                <a16:creationId xmlns:a16="http://schemas.microsoft.com/office/drawing/2014/main" id="{2367726D-32F6-4548-89CC-83DFC5067B97}"/>
              </a:ext>
            </a:extLst>
          </p:cNvPr>
          <p:cNvSpPr/>
          <p:nvPr/>
        </p:nvSpPr>
        <p:spPr>
          <a:xfrm>
            <a:off x="1654963" y="3846324"/>
            <a:ext cx="1762375"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MD" b="1" dirty="0">
                <a:solidFill>
                  <a:srgbClr val="000000"/>
                </a:solidFill>
              </a:rPr>
              <a:t>AKSM – 43303 </a:t>
            </a:r>
          </a:p>
        </p:txBody>
      </p:sp>
      <p:pic>
        <p:nvPicPr>
          <p:cNvPr id="31" name="Graphic 30" descr="Man">
            <a:extLst>
              <a:ext uri="{FF2B5EF4-FFF2-40B4-BE49-F238E27FC236}">
                <a16:creationId xmlns:a16="http://schemas.microsoft.com/office/drawing/2014/main" id="{71BAC64B-BDB8-B046-AE3B-6E43CAFC3BA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55837" y="1413118"/>
            <a:ext cx="559175" cy="559175"/>
          </a:xfrm>
          <a:prstGeom prst="rect">
            <a:avLst/>
          </a:prstGeom>
        </p:spPr>
      </p:pic>
      <p:pic>
        <p:nvPicPr>
          <p:cNvPr id="32" name="Graphic 31" descr="Man">
            <a:extLst>
              <a:ext uri="{FF2B5EF4-FFF2-40B4-BE49-F238E27FC236}">
                <a16:creationId xmlns:a16="http://schemas.microsoft.com/office/drawing/2014/main" id="{E8459EC8-5B52-4F43-82B7-49E6BA04B10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76249" y="1415674"/>
            <a:ext cx="559175" cy="559175"/>
          </a:xfrm>
          <a:prstGeom prst="rect">
            <a:avLst/>
          </a:prstGeom>
        </p:spPr>
      </p:pic>
      <p:pic>
        <p:nvPicPr>
          <p:cNvPr id="18" name="Picture 17">
            <a:extLst>
              <a:ext uri="{FF2B5EF4-FFF2-40B4-BE49-F238E27FC236}">
                <a16:creationId xmlns:a16="http://schemas.microsoft.com/office/drawing/2014/main" id="{82F28DD8-FE77-B842-A371-1B1051E885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9156" y="1986861"/>
            <a:ext cx="2833413" cy="1593013"/>
          </a:xfrm>
          <a:prstGeom prst="rect">
            <a:avLst/>
          </a:prstGeom>
        </p:spPr>
      </p:pic>
      <p:pic>
        <p:nvPicPr>
          <p:cNvPr id="22" name="Picture 21">
            <a:extLst>
              <a:ext uri="{FF2B5EF4-FFF2-40B4-BE49-F238E27FC236}">
                <a16:creationId xmlns:a16="http://schemas.microsoft.com/office/drawing/2014/main" id="{07D9C30D-FFD0-0948-BEAA-AC2ADA0358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7025" y="4278372"/>
            <a:ext cx="2867482" cy="1764497"/>
          </a:xfrm>
          <a:prstGeom prst="rect">
            <a:avLst/>
          </a:prstGeom>
        </p:spPr>
      </p:pic>
      <p:sp>
        <p:nvSpPr>
          <p:cNvPr id="53" name="Rectangle 52">
            <a:extLst>
              <a:ext uri="{FF2B5EF4-FFF2-40B4-BE49-F238E27FC236}">
                <a16:creationId xmlns:a16="http://schemas.microsoft.com/office/drawing/2014/main" id="{C41DCAAB-3684-4C46-89C1-54CF1B082D7B}"/>
              </a:ext>
            </a:extLst>
          </p:cNvPr>
          <p:cNvSpPr/>
          <p:nvPr/>
        </p:nvSpPr>
        <p:spPr>
          <a:xfrm>
            <a:off x="5968879" y="560913"/>
            <a:ext cx="301686" cy="369332"/>
          </a:xfrm>
          <a:prstGeom prst="rect">
            <a:avLst/>
          </a:prstGeom>
        </p:spPr>
        <p:txBody>
          <a:bodyPr wrap="none">
            <a:spAutoFit/>
          </a:bodyPr>
          <a:lstStyle/>
          <a:p>
            <a:r>
              <a:rPr lang="en-MD" dirty="0">
                <a:solidFill>
                  <a:srgbClr val="000000"/>
                </a:solidFill>
              </a:rPr>
              <a:t>€</a:t>
            </a:r>
          </a:p>
        </p:txBody>
      </p:sp>
      <p:sp>
        <p:nvSpPr>
          <p:cNvPr id="40" name="Rectangle 39">
            <a:extLst>
              <a:ext uri="{FF2B5EF4-FFF2-40B4-BE49-F238E27FC236}">
                <a16:creationId xmlns:a16="http://schemas.microsoft.com/office/drawing/2014/main" id="{13760371-8AB5-864D-A598-7DB5B3EC2A9E}"/>
              </a:ext>
            </a:extLst>
          </p:cNvPr>
          <p:cNvSpPr/>
          <p:nvPr/>
        </p:nvSpPr>
        <p:spPr>
          <a:xfrm>
            <a:off x="4293236" y="2317738"/>
            <a:ext cx="925200" cy="926315"/>
          </a:xfrm>
          <a:prstGeom prst="rect">
            <a:avLst/>
          </a:prstGeom>
          <a:noFill/>
          <a:ln>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MD" sz="1600" b="1" dirty="0">
                <a:solidFill>
                  <a:sysClr val="windowText" lastClr="000000"/>
                </a:solidFill>
              </a:rPr>
              <a:t>101 Pasageri</a:t>
            </a:r>
          </a:p>
        </p:txBody>
      </p:sp>
      <p:sp>
        <p:nvSpPr>
          <p:cNvPr id="41" name="Rectangle 40">
            <a:extLst>
              <a:ext uri="{FF2B5EF4-FFF2-40B4-BE49-F238E27FC236}">
                <a16:creationId xmlns:a16="http://schemas.microsoft.com/office/drawing/2014/main" id="{D725FCE5-09EF-1146-B30D-E6D546D80A52}"/>
              </a:ext>
            </a:extLst>
          </p:cNvPr>
          <p:cNvSpPr/>
          <p:nvPr/>
        </p:nvSpPr>
        <p:spPr>
          <a:xfrm>
            <a:off x="6157039" y="2317737"/>
            <a:ext cx="925200" cy="926315"/>
          </a:xfrm>
          <a:prstGeom prst="rect">
            <a:avLst/>
          </a:prstGeom>
          <a:noFill/>
          <a:ln>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MD" sz="1600" b="1" dirty="0">
                <a:solidFill>
                  <a:sysClr val="windowText" lastClr="000000"/>
                </a:solidFill>
              </a:rPr>
              <a:t>20</a:t>
            </a:r>
          </a:p>
          <a:p>
            <a:pPr algn="ctr"/>
            <a:r>
              <a:rPr lang="en-MD" sz="1600" b="1" dirty="0">
                <a:solidFill>
                  <a:sysClr val="windowText" lastClr="000000"/>
                </a:solidFill>
              </a:rPr>
              <a:t> Unități</a:t>
            </a:r>
          </a:p>
        </p:txBody>
      </p:sp>
      <p:pic>
        <p:nvPicPr>
          <p:cNvPr id="43" name="Picture 42">
            <a:extLst>
              <a:ext uri="{FF2B5EF4-FFF2-40B4-BE49-F238E27FC236}">
                <a16:creationId xmlns:a16="http://schemas.microsoft.com/office/drawing/2014/main" id="{0F6420BF-117D-E740-8128-A26CC536FBC5}"/>
              </a:ext>
            </a:extLst>
          </p:cNvPr>
          <p:cNvPicPr>
            <a:picLocks noChangeAspect="1"/>
          </p:cNvPicPr>
          <p:nvPr/>
        </p:nvPicPr>
        <p:blipFill>
          <a:blip r:embed="rId7">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233188" y="1243731"/>
            <a:ext cx="743130" cy="743130"/>
          </a:xfrm>
          <a:prstGeom prst="rect">
            <a:avLst/>
          </a:prstGeom>
        </p:spPr>
      </p:pic>
      <p:pic>
        <p:nvPicPr>
          <p:cNvPr id="4" name="Graphic 3" descr="Euro">
            <a:extLst>
              <a:ext uri="{FF2B5EF4-FFF2-40B4-BE49-F238E27FC236}">
                <a16:creationId xmlns:a16="http://schemas.microsoft.com/office/drawing/2014/main" id="{EF76DE82-959B-364B-AA3D-8BBB0E0E235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170239" y="1444193"/>
            <a:ext cx="493948" cy="493948"/>
          </a:xfrm>
          <a:prstGeom prst="rect">
            <a:avLst/>
          </a:prstGeom>
        </p:spPr>
      </p:pic>
      <p:sp>
        <p:nvSpPr>
          <p:cNvPr id="44" name="Rectangle 43">
            <a:extLst>
              <a:ext uri="{FF2B5EF4-FFF2-40B4-BE49-F238E27FC236}">
                <a16:creationId xmlns:a16="http://schemas.microsoft.com/office/drawing/2014/main" id="{125F4994-6892-0141-8693-18BAB9328BFE}"/>
              </a:ext>
            </a:extLst>
          </p:cNvPr>
          <p:cNvSpPr/>
          <p:nvPr/>
        </p:nvSpPr>
        <p:spPr>
          <a:xfrm>
            <a:off x="8020842" y="2317737"/>
            <a:ext cx="925200" cy="926315"/>
          </a:xfrm>
          <a:prstGeom prst="rect">
            <a:avLst/>
          </a:prstGeom>
          <a:noFill/>
          <a:ln>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MD" sz="1600" b="1" dirty="0">
                <a:solidFill>
                  <a:sysClr val="windowText" lastClr="000000"/>
                </a:solidFill>
              </a:rPr>
              <a:t>165 k</a:t>
            </a:r>
          </a:p>
        </p:txBody>
      </p:sp>
      <p:sp>
        <p:nvSpPr>
          <p:cNvPr id="46" name="Rectangle 45">
            <a:extLst>
              <a:ext uri="{FF2B5EF4-FFF2-40B4-BE49-F238E27FC236}">
                <a16:creationId xmlns:a16="http://schemas.microsoft.com/office/drawing/2014/main" id="{09FD3825-5E7A-0944-B5C5-FEB4647FB4C0}"/>
              </a:ext>
            </a:extLst>
          </p:cNvPr>
          <p:cNvSpPr/>
          <p:nvPr/>
        </p:nvSpPr>
        <p:spPr>
          <a:xfrm>
            <a:off x="9884645" y="2317737"/>
            <a:ext cx="925200" cy="926315"/>
          </a:xfrm>
          <a:prstGeom prst="rect">
            <a:avLst/>
          </a:prstGeom>
          <a:noFill/>
          <a:ln>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MD" sz="1600" b="1" dirty="0">
                <a:solidFill>
                  <a:sysClr val="windowText" lastClr="000000"/>
                </a:solidFill>
              </a:rPr>
              <a:t>67 m MDL</a:t>
            </a:r>
          </a:p>
        </p:txBody>
      </p:sp>
      <p:pic>
        <p:nvPicPr>
          <p:cNvPr id="6" name="Graphic 5" descr="Coins">
            <a:extLst>
              <a:ext uri="{FF2B5EF4-FFF2-40B4-BE49-F238E27FC236}">
                <a16:creationId xmlns:a16="http://schemas.microsoft.com/office/drawing/2014/main" id="{39398581-6CCF-A64F-BFB0-1B339DBF60B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975680" y="1243732"/>
            <a:ext cx="743129" cy="743129"/>
          </a:xfrm>
          <a:prstGeom prst="rect">
            <a:avLst/>
          </a:prstGeom>
        </p:spPr>
      </p:pic>
      <p:sp>
        <p:nvSpPr>
          <p:cNvPr id="47" name="Rectangle 46">
            <a:extLst>
              <a:ext uri="{FF2B5EF4-FFF2-40B4-BE49-F238E27FC236}">
                <a16:creationId xmlns:a16="http://schemas.microsoft.com/office/drawing/2014/main" id="{F3B92375-E23D-364A-9F98-023220B69B82}"/>
              </a:ext>
            </a:extLst>
          </p:cNvPr>
          <p:cNvSpPr/>
          <p:nvPr/>
        </p:nvSpPr>
        <p:spPr>
          <a:xfrm>
            <a:off x="4293236" y="4687953"/>
            <a:ext cx="925200" cy="926315"/>
          </a:xfrm>
          <a:prstGeom prst="rect">
            <a:avLst/>
          </a:prstGeom>
          <a:noFill/>
          <a:ln>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MD" sz="1600" b="1" dirty="0">
                <a:solidFill>
                  <a:sysClr val="windowText" lastClr="000000"/>
                </a:solidFill>
              </a:rPr>
              <a:t>162 Pasageri</a:t>
            </a:r>
          </a:p>
        </p:txBody>
      </p:sp>
      <p:sp>
        <p:nvSpPr>
          <p:cNvPr id="48" name="Rectangle 47">
            <a:extLst>
              <a:ext uri="{FF2B5EF4-FFF2-40B4-BE49-F238E27FC236}">
                <a16:creationId xmlns:a16="http://schemas.microsoft.com/office/drawing/2014/main" id="{A048A4BC-E6D1-0F46-A1FD-B9D333316827}"/>
              </a:ext>
            </a:extLst>
          </p:cNvPr>
          <p:cNvSpPr/>
          <p:nvPr/>
        </p:nvSpPr>
        <p:spPr>
          <a:xfrm>
            <a:off x="6157039" y="4687952"/>
            <a:ext cx="925200" cy="926315"/>
          </a:xfrm>
          <a:prstGeom prst="rect">
            <a:avLst/>
          </a:prstGeom>
          <a:noFill/>
          <a:ln>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MD" sz="1600" b="1" dirty="0">
                <a:solidFill>
                  <a:sysClr val="windowText" lastClr="000000"/>
                </a:solidFill>
              </a:rPr>
              <a:t>5</a:t>
            </a:r>
          </a:p>
          <a:p>
            <a:pPr algn="ctr"/>
            <a:r>
              <a:rPr lang="en-MD" sz="1600" b="1" dirty="0">
                <a:solidFill>
                  <a:sysClr val="windowText" lastClr="000000"/>
                </a:solidFill>
              </a:rPr>
              <a:t> Unități</a:t>
            </a:r>
          </a:p>
        </p:txBody>
      </p:sp>
      <p:sp>
        <p:nvSpPr>
          <p:cNvPr id="55" name="Rectangle 54">
            <a:extLst>
              <a:ext uri="{FF2B5EF4-FFF2-40B4-BE49-F238E27FC236}">
                <a16:creationId xmlns:a16="http://schemas.microsoft.com/office/drawing/2014/main" id="{75F3C1D3-B959-A34E-A69F-64E61420FB8D}"/>
              </a:ext>
            </a:extLst>
          </p:cNvPr>
          <p:cNvSpPr/>
          <p:nvPr/>
        </p:nvSpPr>
        <p:spPr>
          <a:xfrm>
            <a:off x="8020842" y="4687952"/>
            <a:ext cx="925200" cy="926315"/>
          </a:xfrm>
          <a:prstGeom prst="rect">
            <a:avLst/>
          </a:prstGeom>
          <a:noFill/>
          <a:ln>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MD" sz="1600" b="1" dirty="0">
                <a:solidFill>
                  <a:sysClr val="windowText" lastClr="000000"/>
                </a:solidFill>
              </a:rPr>
              <a:t>315 k</a:t>
            </a:r>
          </a:p>
        </p:txBody>
      </p:sp>
      <p:sp>
        <p:nvSpPr>
          <p:cNvPr id="63" name="Rectangle 62">
            <a:extLst>
              <a:ext uri="{FF2B5EF4-FFF2-40B4-BE49-F238E27FC236}">
                <a16:creationId xmlns:a16="http://schemas.microsoft.com/office/drawing/2014/main" id="{7974C8BC-8B83-7344-9B01-86B410D6333B}"/>
              </a:ext>
            </a:extLst>
          </p:cNvPr>
          <p:cNvSpPr/>
          <p:nvPr/>
        </p:nvSpPr>
        <p:spPr>
          <a:xfrm>
            <a:off x="9884645" y="4687952"/>
            <a:ext cx="925200" cy="926315"/>
          </a:xfrm>
          <a:prstGeom prst="rect">
            <a:avLst/>
          </a:prstGeom>
          <a:noFill/>
          <a:ln>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MD" sz="1600" b="1" dirty="0">
                <a:solidFill>
                  <a:sysClr val="windowText" lastClr="000000"/>
                </a:solidFill>
              </a:rPr>
              <a:t>32 m MDL</a:t>
            </a:r>
          </a:p>
        </p:txBody>
      </p:sp>
    </p:spTree>
    <p:extLst>
      <p:ext uri="{BB962C8B-B14F-4D97-AF65-F5344CB8AC3E}">
        <p14:creationId xmlns:p14="http://schemas.microsoft.com/office/powerpoint/2010/main" val="16079580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Straight Connector 18"/>
          <p:cNvCxnSpPr/>
          <p:nvPr/>
        </p:nvCxnSpPr>
        <p:spPr>
          <a:xfrm>
            <a:off x="21217680" y="1444193"/>
            <a:ext cx="0" cy="3939430"/>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61" name="Title 2"/>
          <p:cNvSpPr>
            <a:spLocks noGrp="1"/>
          </p:cNvSpPr>
          <p:nvPr>
            <p:ph type="title"/>
          </p:nvPr>
        </p:nvSpPr>
        <p:spPr>
          <a:xfrm>
            <a:off x="588386" y="291433"/>
            <a:ext cx="10836206" cy="1080120"/>
          </a:xfrm>
        </p:spPr>
        <p:txBody>
          <a:bodyPr>
            <a:normAutofit/>
          </a:bodyPr>
          <a:lstStyle/>
          <a:p>
            <a:pPr algn="just"/>
            <a:r>
              <a:rPr lang="ro-RO" sz="2400" b="1" dirty="0"/>
              <a:t>Achiziționarea de noi unități de transport urmează să fie realizată în baza acordului de colaborare interguvernamentală Moldova - Belarus</a:t>
            </a:r>
          </a:p>
        </p:txBody>
      </p:sp>
      <p:sp>
        <p:nvSpPr>
          <p:cNvPr id="2" name="Rectangle 1">
            <a:extLst>
              <a:ext uri="{FF2B5EF4-FFF2-40B4-BE49-F238E27FC236}">
                <a16:creationId xmlns:a16="http://schemas.microsoft.com/office/drawing/2014/main" id="{04261995-C801-F24C-9A01-E8091D4BE0BA}"/>
              </a:ext>
            </a:extLst>
          </p:cNvPr>
          <p:cNvSpPr/>
          <p:nvPr/>
        </p:nvSpPr>
        <p:spPr>
          <a:xfrm>
            <a:off x="263352" y="6309320"/>
            <a:ext cx="1391611"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8" name="Rectangle 7">
            <a:extLst>
              <a:ext uri="{FF2B5EF4-FFF2-40B4-BE49-F238E27FC236}">
                <a16:creationId xmlns:a16="http://schemas.microsoft.com/office/drawing/2014/main" id="{9D1E8DDF-95D6-2C40-9AFF-1A48FC5EA70A}"/>
              </a:ext>
            </a:extLst>
          </p:cNvPr>
          <p:cNvSpPr/>
          <p:nvPr/>
        </p:nvSpPr>
        <p:spPr>
          <a:xfrm>
            <a:off x="767409" y="2270384"/>
            <a:ext cx="5184576" cy="36788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lgn="just">
              <a:spcAft>
                <a:spcPts val="600"/>
              </a:spcAft>
              <a:buClr>
                <a:srgbClr val="2E5C67"/>
              </a:buClr>
              <a:buFont typeface="Arial" panose="020B0604020202020204" pitchFamily="34" charset="0"/>
              <a:buChar char="•"/>
            </a:pPr>
            <a:r>
              <a:rPr lang="ro-RO" sz="1400" dirty="0">
                <a:solidFill>
                  <a:srgbClr val="000000"/>
                </a:solidFill>
              </a:rPr>
              <a:t>În anii 2010-2011 a fost implementat proiectul ,,Transport Public Chișinău”, finanțat de Banca Europeană pentru Reconstrucție și Dezvoltare, Banca Europeană de Investiții și grantul ,,Facilității de Investiții pentru Vecinătate al UE” (FIV), în rezultatul căruia au fost procurate și puse în exploatare </a:t>
            </a:r>
            <a:r>
              <a:rPr lang="ro-RO" sz="1400" b="1" dirty="0">
                <a:solidFill>
                  <a:srgbClr val="000000"/>
                </a:solidFill>
              </a:rPr>
              <a:t>102 troleibuze moderne</a:t>
            </a:r>
            <a:r>
              <a:rPr lang="ro-RO" sz="1400" dirty="0">
                <a:solidFill>
                  <a:srgbClr val="000000"/>
                </a:solidFill>
              </a:rPr>
              <a:t>. </a:t>
            </a:r>
          </a:p>
          <a:p>
            <a:pPr marL="171450" indent="-171450" algn="just">
              <a:spcAft>
                <a:spcPts val="600"/>
              </a:spcAft>
              <a:buClr>
                <a:srgbClr val="2E5C67"/>
              </a:buClr>
              <a:buFont typeface="Arial" panose="020B0604020202020204" pitchFamily="34" charset="0"/>
              <a:buChar char="•"/>
            </a:pPr>
            <a:r>
              <a:rPr lang="ro-RO" sz="1400" dirty="0">
                <a:solidFill>
                  <a:srgbClr val="000000"/>
                </a:solidFill>
              </a:rPr>
              <a:t>În perioada 2010 – 2020 comisia Interguvernamentală </a:t>
            </a:r>
            <a:r>
              <a:rPr lang="ro-RO" sz="1400" dirty="0" err="1">
                <a:solidFill>
                  <a:srgbClr val="000000"/>
                </a:solidFill>
              </a:rPr>
              <a:t>Moldo</a:t>
            </a:r>
            <a:r>
              <a:rPr lang="ro-RO" sz="1400" dirty="0">
                <a:solidFill>
                  <a:srgbClr val="000000"/>
                </a:solidFill>
              </a:rPr>
              <a:t>-Belarusă a împuternicit întreprinderile: </a:t>
            </a:r>
            <a:r>
              <a:rPr lang="ro-RO" sz="1400" b="1" dirty="0">
                <a:solidFill>
                  <a:srgbClr val="000000"/>
                </a:solidFill>
              </a:rPr>
              <a:t>Î.M. ,,Regia transport electric” </a:t>
            </a:r>
            <a:r>
              <a:rPr lang="ro-RO" sz="1400" dirty="0">
                <a:solidFill>
                  <a:srgbClr val="000000"/>
                </a:solidFill>
              </a:rPr>
              <a:t>din partea R. Moldova și </a:t>
            </a:r>
            <a:r>
              <a:rPr lang="ro-RO" sz="1400" b="1" dirty="0">
                <a:solidFill>
                  <a:srgbClr val="000000"/>
                </a:solidFill>
              </a:rPr>
              <a:t>O.A.O. ,,</a:t>
            </a:r>
            <a:r>
              <a:rPr lang="ro-RO" sz="1400" b="1" dirty="0" err="1">
                <a:solidFill>
                  <a:srgbClr val="000000"/>
                </a:solidFill>
              </a:rPr>
              <a:t>Belcomunmaș</a:t>
            </a:r>
            <a:r>
              <a:rPr lang="ro-RO" sz="1400" b="1" dirty="0">
                <a:solidFill>
                  <a:srgbClr val="000000"/>
                </a:solidFill>
              </a:rPr>
              <a:t>” </a:t>
            </a:r>
            <a:r>
              <a:rPr lang="ro-RO" sz="1400" dirty="0">
                <a:solidFill>
                  <a:srgbClr val="000000"/>
                </a:solidFill>
              </a:rPr>
              <a:t>din partea R. Belarus, să realizeze asamblarea troleibuzelor în mun. Chișinău pe baza componentelor uzinei producătoare O.A.O. ,,</a:t>
            </a:r>
            <a:r>
              <a:rPr lang="ro-RO" sz="1400" dirty="0" err="1">
                <a:solidFill>
                  <a:srgbClr val="000000"/>
                </a:solidFill>
              </a:rPr>
              <a:t>Belcomunmaș</a:t>
            </a:r>
            <a:r>
              <a:rPr lang="ro-RO" sz="1400" dirty="0">
                <a:solidFill>
                  <a:srgbClr val="000000"/>
                </a:solidFill>
              </a:rPr>
              <a:t>”. </a:t>
            </a:r>
          </a:p>
          <a:p>
            <a:pPr marL="171450" indent="-171450" algn="just">
              <a:spcAft>
                <a:spcPts val="600"/>
              </a:spcAft>
              <a:buClr>
                <a:srgbClr val="2E5C67"/>
              </a:buClr>
              <a:buFont typeface="Arial" panose="020B0604020202020204" pitchFamily="34" charset="0"/>
              <a:buChar char="•"/>
            </a:pPr>
            <a:r>
              <a:rPr lang="ro-RO" sz="1400" dirty="0">
                <a:solidFill>
                  <a:srgbClr val="000000"/>
                </a:solidFill>
              </a:rPr>
              <a:t>În baza Acordului interguvernamental între Ministerul Economiei al R. Moldova și Ministerul Industriei al R. Belarus, privind inițierea cooperării tehnologice și de producție în domeniul asamblării troleibuzelor la Chișinău, în anul </a:t>
            </a:r>
            <a:r>
              <a:rPr lang="ro-RO" sz="1400" b="1" dirty="0">
                <a:solidFill>
                  <a:srgbClr val="000000"/>
                </a:solidFill>
              </a:rPr>
              <a:t>2012</a:t>
            </a:r>
            <a:r>
              <a:rPr lang="ro-RO" sz="1400" dirty="0">
                <a:solidFill>
                  <a:srgbClr val="000000"/>
                </a:solidFill>
              </a:rPr>
              <a:t> la Î.M. RTE a demarat procesul de asamblare a troleibuzelor de tip </a:t>
            </a:r>
            <a:r>
              <a:rPr lang="ro-RO" sz="1400" b="1" dirty="0">
                <a:solidFill>
                  <a:srgbClr val="000000"/>
                </a:solidFill>
              </a:rPr>
              <a:t>AKSM-321</a:t>
            </a:r>
          </a:p>
          <a:p>
            <a:pPr marL="171450" indent="-171450" algn="just">
              <a:spcAft>
                <a:spcPts val="600"/>
              </a:spcAft>
              <a:buClr>
                <a:srgbClr val="2E5C67"/>
              </a:buClr>
              <a:buFont typeface="Arial" panose="020B0604020202020204" pitchFamily="34" charset="0"/>
              <a:buChar char="•"/>
            </a:pPr>
            <a:endParaRPr lang="ro-RO" sz="1400" dirty="0">
              <a:solidFill>
                <a:srgbClr val="000000"/>
              </a:solidFill>
            </a:endParaRPr>
          </a:p>
          <a:p>
            <a:pPr marL="171450" indent="-171450" algn="just">
              <a:spcAft>
                <a:spcPts val="600"/>
              </a:spcAft>
              <a:buClr>
                <a:srgbClr val="2E5C67"/>
              </a:buClr>
              <a:buFont typeface="Arial" panose="020B0604020202020204" pitchFamily="34" charset="0"/>
              <a:buChar char="•"/>
            </a:pPr>
            <a:endParaRPr lang="ro-RO" sz="1400" dirty="0">
              <a:solidFill>
                <a:srgbClr val="000000"/>
              </a:solidFill>
            </a:endParaRPr>
          </a:p>
        </p:txBody>
      </p:sp>
      <p:pic>
        <p:nvPicPr>
          <p:cNvPr id="9" name="Picture 8">
            <a:extLst>
              <a:ext uri="{FF2B5EF4-FFF2-40B4-BE49-F238E27FC236}">
                <a16:creationId xmlns:a16="http://schemas.microsoft.com/office/drawing/2014/main" id="{19B465C2-EC58-554A-A8B9-1D3EB8B1B6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1287" y="1392654"/>
            <a:ext cx="1233305" cy="616655"/>
          </a:xfrm>
          <a:prstGeom prst="rect">
            <a:avLst/>
          </a:prstGeom>
        </p:spPr>
      </p:pic>
      <p:pic>
        <p:nvPicPr>
          <p:cNvPr id="13" name="Picture 12">
            <a:extLst>
              <a:ext uri="{FF2B5EF4-FFF2-40B4-BE49-F238E27FC236}">
                <a16:creationId xmlns:a16="http://schemas.microsoft.com/office/drawing/2014/main" id="{715C1916-0F2C-754A-9E1A-E107136CC0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408" y="1397093"/>
            <a:ext cx="1233310" cy="616655"/>
          </a:xfrm>
          <a:prstGeom prst="rect">
            <a:avLst/>
          </a:prstGeom>
        </p:spPr>
      </p:pic>
      <p:sp>
        <p:nvSpPr>
          <p:cNvPr id="16" name="Rectangle 15">
            <a:extLst>
              <a:ext uri="{FF2B5EF4-FFF2-40B4-BE49-F238E27FC236}">
                <a16:creationId xmlns:a16="http://schemas.microsoft.com/office/drawing/2014/main" id="{2AD520B5-8339-574D-A8E8-628CEEF6B7BA}"/>
              </a:ext>
            </a:extLst>
          </p:cNvPr>
          <p:cNvSpPr/>
          <p:nvPr/>
        </p:nvSpPr>
        <p:spPr>
          <a:xfrm>
            <a:off x="6242234" y="2258647"/>
            <a:ext cx="5184576" cy="36788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lgn="just">
              <a:spcAft>
                <a:spcPts val="600"/>
              </a:spcAft>
              <a:buClr>
                <a:srgbClr val="2E5C67"/>
              </a:buClr>
              <a:buFont typeface="Arial" panose="020B0604020202020204" pitchFamily="34" charset="0"/>
              <a:buChar char="•"/>
            </a:pPr>
            <a:r>
              <a:rPr lang="ro-RO" sz="1400" dirty="0">
                <a:solidFill>
                  <a:srgbClr val="000000"/>
                </a:solidFill>
              </a:rPr>
              <a:t>În a doua parte a anului 2012 au fost asamblate primele </a:t>
            </a:r>
            <a:r>
              <a:rPr lang="ro-RO" sz="1400" b="1" dirty="0">
                <a:solidFill>
                  <a:srgbClr val="000000"/>
                </a:solidFill>
              </a:rPr>
              <a:t>10 troleibuze.</a:t>
            </a:r>
          </a:p>
          <a:p>
            <a:pPr marL="171450" indent="-171450" algn="just">
              <a:spcAft>
                <a:spcPts val="600"/>
              </a:spcAft>
              <a:buClr>
                <a:srgbClr val="2E5C67"/>
              </a:buClr>
              <a:buFont typeface="Arial" panose="020B0604020202020204" pitchFamily="34" charset="0"/>
              <a:buChar char="•"/>
            </a:pPr>
            <a:r>
              <a:rPr lang="ro-RO" sz="1400" dirty="0">
                <a:solidFill>
                  <a:srgbClr val="000000"/>
                </a:solidFill>
              </a:rPr>
              <a:t>În total, în perioada 2012-2020 au fost asamblate 3</a:t>
            </a:r>
            <a:r>
              <a:rPr lang="ro-RO" sz="1400" b="1" dirty="0">
                <a:solidFill>
                  <a:srgbClr val="000000"/>
                </a:solidFill>
              </a:rPr>
              <a:t>02 unități AKSM – 321. </a:t>
            </a:r>
          </a:p>
          <a:p>
            <a:pPr marL="171450" indent="-171450" algn="just">
              <a:spcAft>
                <a:spcPts val="600"/>
              </a:spcAft>
              <a:buClr>
                <a:srgbClr val="2E5C67"/>
              </a:buClr>
              <a:buFont typeface="Arial" panose="020B0604020202020204" pitchFamily="34" charset="0"/>
              <a:buChar char="•"/>
            </a:pPr>
            <a:r>
              <a:rPr lang="ro-RO" sz="1400" dirty="0">
                <a:solidFill>
                  <a:srgbClr val="000000"/>
                </a:solidFill>
              </a:rPr>
              <a:t>Din totalul de </a:t>
            </a:r>
            <a:r>
              <a:rPr lang="ro-RO" sz="1400" b="1" dirty="0">
                <a:solidFill>
                  <a:srgbClr val="000000"/>
                </a:solidFill>
              </a:rPr>
              <a:t>302 de unități </a:t>
            </a:r>
            <a:r>
              <a:rPr lang="ro-RO" sz="1400" dirty="0">
                <a:solidFill>
                  <a:srgbClr val="000000"/>
                </a:solidFill>
              </a:rPr>
              <a:t>asamblate, 102 au fost achiziționate în baza creditului acordat de BERD, iar alte 200 de unități din surse bugetare pe parcursul anilor 2014 – 2020. </a:t>
            </a:r>
          </a:p>
          <a:p>
            <a:pPr marL="171450" indent="-171450" algn="just">
              <a:spcAft>
                <a:spcPts val="600"/>
              </a:spcAft>
              <a:buClr>
                <a:srgbClr val="2E5C67"/>
              </a:buClr>
              <a:buFont typeface="Arial" panose="020B0604020202020204" pitchFamily="34" charset="0"/>
              <a:buChar char="•"/>
            </a:pPr>
            <a:r>
              <a:rPr lang="ro-RO" sz="1400" dirty="0">
                <a:solidFill>
                  <a:srgbClr val="000000"/>
                </a:solidFill>
              </a:rPr>
              <a:t>Din cele </a:t>
            </a:r>
            <a:r>
              <a:rPr lang="ro-RO" sz="1400" b="1" dirty="0">
                <a:solidFill>
                  <a:srgbClr val="000000"/>
                </a:solidFill>
              </a:rPr>
              <a:t>200 de unități </a:t>
            </a:r>
            <a:r>
              <a:rPr lang="ro-RO" sz="1400" dirty="0">
                <a:solidFill>
                  <a:srgbClr val="000000"/>
                </a:solidFill>
              </a:rPr>
              <a:t>achiziționate în perioada 2014 – 2020: </a:t>
            </a:r>
          </a:p>
          <a:p>
            <a:pPr marL="466725" indent="-285750" algn="just">
              <a:spcAft>
                <a:spcPts val="600"/>
              </a:spcAft>
              <a:buClr>
                <a:srgbClr val="2E5C67"/>
              </a:buClr>
              <a:buFontTx/>
              <a:buChar char="-"/>
            </a:pPr>
            <a:r>
              <a:rPr lang="ro-RO" sz="1400" dirty="0">
                <a:solidFill>
                  <a:srgbClr val="000000"/>
                </a:solidFill>
              </a:rPr>
              <a:t>145 de troleibuze sunt clasice</a:t>
            </a:r>
          </a:p>
          <a:p>
            <a:pPr marL="466725" indent="-285750" algn="just">
              <a:spcAft>
                <a:spcPts val="600"/>
              </a:spcAft>
              <a:buClr>
                <a:srgbClr val="2E5C67"/>
              </a:buClr>
              <a:buFontTx/>
              <a:buChar char="-"/>
            </a:pPr>
            <a:r>
              <a:rPr lang="ro-RO" sz="1400" dirty="0">
                <a:solidFill>
                  <a:srgbClr val="000000"/>
                </a:solidFill>
              </a:rPr>
              <a:t>50 sunt cu mers autonom</a:t>
            </a:r>
          </a:p>
          <a:p>
            <a:pPr marL="466725" indent="-285750" algn="just">
              <a:spcAft>
                <a:spcPts val="600"/>
              </a:spcAft>
              <a:buClr>
                <a:srgbClr val="2E5C67"/>
              </a:buClr>
              <a:buFontTx/>
              <a:buChar char="-"/>
            </a:pPr>
            <a:r>
              <a:rPr lang="ro-RO" sz="1400" dirty="0">
                <a:solidFill>
                  <a:srgbClr val="000000"/>
                </a:solidFill>
              </a:rPr>
              <a:t>5 troleibuze articulate</a:t>
            </a:r>
          </a:p>
          <a:p>
            <a:pPr marL="180975" algn="just">
              <a:spcAft>
                <a:spcPts val="600"/>
              </a:spcAft>
              <a:buClr>
                <a:srgbClr val="2E5C67"/>
              </a:buClr>
            </a:pPr>
            <a:endParaRPr lang="ro-RO" sz="1400" dirty="0">
              <a:solidFill>
                <a:srgbClr val="000000"/>
              </a:solidFill>
            </a:endParaRPr>
          </a:p>
        </p:txBody>
      </p:sp>
    </p:spTree>
    <p:extLst>
      <p:ext uri="{BB962C8B-B14F-4D97-AF65-F5344CB8AC3E}">
        <p14:creationId xmlns:p14="http://schemas.microsoft.com/office/powerpoint/2010/main" val="35881086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Straight Connector 18"/>
          <p:cNvCxnSpPr/>
          <p:nvPr/>
        </p:nvCxnSpPr>
        <p:spPr>
          <a:xfrm>
            <a:off x="21217680" y="1444193"/>
            <a:ext cx="0" cy="3939430"/>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61" name="Title 2"/>
          <p:cNvSpPr>
            <a:spLocks noGrp="1"/>
          </p:cNvSpPr>
          <p:nvPr>
            <p:ph type="title"/>
          </p:nvPr>
        </p:nvSpPr>
        <p:spPr>
          <a:xfrm>
            <a:off x="588386" y="291433"/>
            <a:ext cx="10756900" cy="1080120"/>
          </a:xfrm>
        </p:spPr>
        <p:txBody>
          <a:bodyPr>
            <a:normAutofit/>
          </a:bodyPr>
          <a:lstStyle/>
          <a:p>
            <a:pPr algn="just"/>
            <a:r>
              <a:rPr lang="ro-RO" sz="2400" b="1" dirty="0"/>
              <a:t>Parcul rulant al Î.M. PUA este învechit și nu corespunde necesităților sistemului de transport public </a:t>
            </a:r>
          </a:p>
        </p:txBody>
      </p:sp>
      <p:sp>
        <p:nvSpPr>
          <p:cNvPr id="2" name="Rectangle 1">
            <a:extLst>
              <a:ext uri="{FF2B5EF4-FFF2-40B4-BE49-F238E27FC236}">
                <a16:creationId xmlns:a16="http://schemas.microsoft.com/office/drawing/2014/main" id="{04261995-C801-F24C-9A01-E8091D4BE0BA}"/>
              </a:ext>
            </a:extLst>
          </p:cNvPr>
          <p:cNvSpPr/>
          <p:nvPr/>
        </p:nvSpPr>
        <p:spPr>
          <a:xfrm>
            <a:off x="263352" y="6309320"/>
            <a:ext cx="1391611"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4" name="TextBox 3">
            <a:extLst>
              <a:ext uri="{FF2B5EF4-FFF2-40B4-BE49-F238E27FC236}">
                <a16:creationId xmlns:a16="http://schemas.microsoft.com/office/drawing/2014/main" id="{7ABED072-A00B-6940-BB85-8184B369C656}"/>
              </a:ext>
            </a:extLst>
          </p:cNvPr>
          <p:cNvSpPr txBox="1"/>
          <p:nvPr/>
        </p:nvSpPr>
        <p:spPr>
          <a:xfrm>
            <a:off x="588385" y="1428986"/>
            <a:ext cx="5075565" cy="307777"/>
          </a:xfrm>
          <a:prstGeom prst="rect">
            <a:avLst/>
          </a:prstGeom>
          <a:noFill/>
        </p:spPr>
        <p:txBody>
          <a:bodyPr wrap="square" rtlCol="0">
            <a:spAutoFit/>
          </a:bodyPr>
          <a:lstStyle/>
          <a:p>
            <a:r>
              <a:rPr lang="en-MD" sz="1400" b="1" dirty="0"/>
              <a:t>Figura 1. Numărul autobuzelor în gestiunea Î.M. PUA, după vârstă</a:t>
            </a:r>
          </a:p>
        </p:txBody>
      </p:sp>
      <p:graphicFrame>
        <p:nvGraphicFramePr>
          <p:cNvPr id="6" name="Chart 5">
            <a:extLst>
              <a:ext uri="{FF2B5EF4-FFF2-40B4-BE49-F238E27FC236}">
                <a16:creationId xmlns:a16="http://schemas.microsoft.com/office/drawing/2014/main" id="{A1BF64CC-94E1-5B4A-ADC5-3C2F5A40D5E5}"/>
              </a:ext>
            </a:extLst>
          </p:cNvPr>
          <p:cNvGraphicFramePr/>
          <p:nvPr>
            <p:extLst>
              <p:ext uri="{D42A27DB-BD31-4B8C-83A1-F6EECF244321}">
                <p14:modId xmlns:p14="http://schemas.microsoft.com/office/powerpoint/2010/main" val="1383062611"/>
              </p:ext>
            </p:extLst>
          </p:nvPr>
        </p:nvGraphicFramePr>
        <p:xfrm>
          <a:off x="588385" y="1736763"/>
          <a:ext cx="5003555" cy="2196293"/>
        </p:xfrm>
        <a:graphic>
          <a:graphicData uri="http://schemas.openxmlformats.org/drawingml/2006/chart">
            <c:chart xmlns:c="http://schemas.openxmlformats.org/drawingml/2006/chart" xmlns:r="http://schemas.openxmlformats.org/officeDocument/2006/relationships" r:id="rId3"/>
          </a:graphicData>
        </a:graphic>
      </p:graphicFrame>
      <p:cxnSp>
        <p:nvCxnSpPr>
          <p:cNvPr id="5" name="Straight Connector 4">
            <a:extLst>
              <a:ext uri="{FF2B5EF4-FFF2-40B4-BE49-F238E27FC236}">
                <a16:creationId xmlns:a16="http://schemas.microsoft.com/office/drawing/2014/main" id="{E32B76C6-0734-754A-8685-C9F329E1A45D}"/>
              </a:ext>
            </a:extLst>
          </p:cNvPr>
          <p:cNvCxnSpPr/>
          <p:nvPr/>
        </p:nvCxnSpPr>
        <p:spPr>
          <a:xfrm>
            <a:off x="2567608" y="2060848"/>
            <a:ext cx="0" cy="2088232"/>
          </a:xfrm>
          <a:prstGeom prst="line">
            <a:avLst/>
          </a:prstGeom>
          <a:ln w="1270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20337C8-B483-EC4A-8434-A383D2FD61F1}"/>
              </a:ext>
            </a:extLst>
          </p:cNvPr>
          <p:cNvSpPr txBox="1"/>
          <p:nvPr/>
        </p:nvSpPr>
        <p:spPr>
          <a:xfrm>
            <a:off x="6286505" y="1428986"/>
            <a:ext cx="5317106" cy="307777"/>
          </a:xfrm>
          <a:prstGeom prst="rect">
            <a:avLst/>
          </a:prstGeom>
          <a:noFill/>
        </p:spPr>
        <p:txBody>
          <a:bodyPr wrap="square" rtlCol="0">
            <a:spAutoFit/>
          </a:bodyPr>
          <a:lstStyle/>
          <a:p>
            <a:r>
              <a:rPr lang="en-MD" sz="1400" b="1" dirty="0"/>
              <a:t>Figura 2. Evoluția numărul de angajați Î.M. PUA, după tip 2018-2019</a:t>
            </a:r>
          </a:p>
        </p:txBody>
      </p:sp>
      <p:graphicFrame>
        <p:nvGraphicFramePr>
          <p:cNvPr id="7" name="Chart 6">
            <a:extLst>
              <a:ext uri="{FF2B5EF4-FFF2-40B4-BE49-F238E27FC236}">
                <a16:creationId xmlns:a16="http://schemas.microsoft.com/office/drawing/2014/main" id="{511C7AAC-DE13-A64B-9CE8-E39C52B36B19}"/>
              </a:ext>
            </a:extLst>
          </p:cNvPr>
          <p:cNvGraphicFramePr/>
          <p:nvPr>
            <p:extLst>
              <p:ext uri="{D42A27DB-BD31-4B8C-83A1-F6EECF244321}">
                <p14:modId xmlns:p14="http://schemas.microsoft.com/office/powerpoint/2010/main" val="2256197401"/>
              </p:ext>
            </p:extLst>
          </p:nvPr>
        </p:nvGraphicFramePr>
        <p:xfrm>
          <a:off x="6096000" y="1736763"/>
          <a:ext cx="5626095" cy="2196293"/>
        </p:xfrm>
        <a:graphic>
          <a:graphicData uri="http://schemas.openxmlformats.org/drawingml/2006/chart">
            <c:chart xmlns:c="http://schemas.openxmlformats.org/drawingml/2006/chart" xmlns:r="http://schemas.openxmlformats.org/officeDocument/2006/relationships" r:id="rId4"/>
          </a:graphicData>
        </a:graphic>
      </p:graphicFrame>
      <p:sp>
        <p:nvSpPr>
          <p:cNvPr id="8" name="Rectangle 7">
            <a:extLst>
              <a:ext uri="{FF2B5EF4-FFF2-40B4-BE49-F238E27FC236}">
                <a16:creationId xmlns:a16="http://schemas.microsoft.com/office/drawing/2014/main" id="{9D1E8DDF-95D6-2C40-9AFF-1A48FC5EA70A}"/>
              </a:ext>
            </a:extLst>
          </p:cNvPr>
          <p:cNvSpPr/>
          <p:nvPr/>
        </p:nvSpPr>
        <p:spPr>
          <a:xfrm>
            <a:off x="588382" y="4240833"/>
            <a:ext cx="5003555" cy="20882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gn="just">
              <a:spcAft>
                <a:spcPts val="600"/>
              </a:spcAft>
              <a:buClr>
                <a:srgbClr val="2E5C67"/>
              </a:buClr>
              <a:buFont typeface="Arial" panose="020B0604020202020204" pitchFamily="34" charset="0"/>
              <a:buChar char="•"/>
            </a:pPr>
            <a:r>
              <a:rPr lang="ro-RO" sz="1200" dirty="0">
                <a:solidFill>
                  <a:srgbClr val="000000"/>
                </a:solidFill>
              </a:rPr>
              <a:t>Doar 31 din 143 de autobuze aflate la balanța Î.M. PUA au o vârstă mai mică decât perioada maximă de exploatare recomandată de producător</a:t>
            </a:r>
          </a:p>
          <a:p>
            <a:pPr marL="285750" indent="-285750" algn="just">
              <a:spcAft>
                <a:spcPts val="600"/>
              </a:spcAft>
              <a:buClr>
                <a:srgbClr val="2E5C67"/>
              </a:buClr>
              <a:buFont typeface="Arial" panose="020B0604020202020204" pitchFamily="34" charset="0"/>
              <a:buChar char="•"/>
            </a:pPr>
            <a:r>
              <a:rPr lang="ro-RO" sz="1200" dirty="0">
                <a:solidFill>
                  <a:srgbClr val="000000"/>
                </a:solidFill>
              </a:rPr>
              <a:t>Peste 35% din totalul unităților de transport aflate în gestiunea Î.M. PUA are o vârstă de peste 20 de ani cu standardul ECO al motorului Euro 0</a:t>
            </a:r>
          </a:p>
          <a:p>
            <a:pPr marL="285750" indent="-285750" algn="just">
              <a:spcAft>
                <a:spcPts val="600"/>
              </a:spcAft>
              <a:buClr>
                <a:srgbClr val="2E5C67"/>
              </a:buClr>
              <a:buFont typeface="Arial" panose="020B0604020202020204" pitchFamily="34" charset="0"/>
              <a:buChar char="•"/>
            </a:pPr>
            <a:r>
              <a:rPr lang="ro-RO" sz="1200" dirty="0">
                <a:solidFill>
                  <a:srgbClr val="000000"/>
                </a:solidFill>
              </a:rPr>
              <a:t> Doar 37% din totalul unităților de transport aflate în gestiunea Î.M. PUA respectă standardul de emisii Euro 4</a:t>
            </a:r>
          </a:p>
          <a:p>
            <a:pPr marL="285750" indent="-285750" algn="just">
              <a:spcAft>
                <a:spcPts val="600"/>
              </a:spcAft>
              <a:buClr>
                <a:srgbClr val="2E5C67"/>
              </a:buClr>
              <a:buFont typeface="Arial" panose="020B0604020202020204" pitchFamily="34" charset="0"/>
              <a:buChar char="•"/>
            </a:pPr>
            <a:r>
              <a:rPr lang="ro-RO" sz="1200" dirty="0">
                <a:solidFill>
                  <a:srgbClr val="000000"/>
                </a:solidFill>
              </a:rPr>
              <a:t>Parcursul mediu al unii unități de transport aflate la balanța Î.M. PUA este de 831 293 km, iar în cazul unor unități de transport acesta poate ajunge la 1.3 - 1.4 milioane km. </a:t>
            </a:r>
          </a:p>
          <a:p>
            <a:pPr marL="285750" indent="-285750" algn="just">
              <a:buClr>
                <a:srgbClr val="2E5C67"/>
              </a:buClr>
              <a:buFont typeface="Arial" panose="020B0604020202020204" pitchFamily="34" charset="0"/>
              <a:buChar char="•"/>
            </a:pPr>
            <a:endParaRPr lang="ro-RO" sz="1200" dirty="0">
              <a:solidFill>
                <a:srgbClr val="000000"/>
              </a:solidFill>
            </a:endParaRPr>
          </a:p>
        </p:txBody>
      </p:sp>
      <p:sp>
        <p:nvSpPr>
          <p:cNvPr id="12" name="Rectangle 11">
            <a:extLst>
              <a:ext uri="{FF2B5EF4-FFF2-40B4-BE49-F238E27FC236}">
                <a16:creationId xmlns:a16="http://schemas.microsoft.com/office/drawing/2014/main" id="{D0CA1FFD-E4BD-784F-8874-4DF52CE9C196}"/>
              </a:ext>
            </a:extLst>
          </p:cNvPr>
          <p:cNvSpPr/>
          <p:nvPr/>
        </p:nvSpPr>
        <p:spPr>
          <a:xfrm>
            <a:off x="6286505" y="4240833"/>
            <a:ext cx="5003555" cy="20882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gn="just">
              <a:spcAft>
                <a:spcPts val="600"/>
              </a:spcAft>
              <a:buClr>
                <a:srgbClr val="2E5C67"/>
              </a:buClr>
              <a:buFont typeface="Arial" panose="020B0604020202020204" pitchFamily="34" charset="0"/>
              <a:buChar char="•"/>
            </a:pPr>
            <a:r>
              <a:rPr lang="ro-RO" sz="1200" dirty="0">
                <a:solidFill>
                  <a:srgbClr val="000000"/>
                </a:solidFill>
              </a:rPr>
              <a:t>În ciuda faptului majorării salariului mediu pe instituție, numărul angajaților în cadrul Î.M. PUA este în scădere</a:t>
            </a:r>
          </a:p>
          <a:p>
            <a:pPr marL="285750" indent="-285750" algn="just">
              <a:spcAft>
                <a:spcPts val="600"/>
              </a:spcAft>
              <a:buClr>
                <a:srgbClr val="2E5C67"/>
              </a:buClr>
              <a:buFont typeface="Arial" panose="020B0604020202020204" pitchFamily="34" charset="0"/>
              <a:buChar char="•"/>
            </a:pPr>
            <a:r>
              <a:rPr lang="ro-RO" sz="1200" dirty="0">
                <a:solidFill>
                  <a:srgbClr val="000000"/>
                </a:solidFill>
              </a:rPr>
              <a:t>Salariul mediu pentru anul 2019 per instituție a constituit 8 279 MDL, ceea ce constituie cu cca. 18.6% mai mult decât salariul mediu pe economie în sectorul real pentru aceeași perioadă</a:t>
            </a:r>
          </a:p>
          <a:p>
            <a:pPr marL="285750" indent="-285750" algn="just">
              <a:spcAft>
                <a:spcPts val="600"/>
              </a:spcAft>
              <a:buClr>
                <a:srgbClr val="2E5C67"/>
              </a:buClr>
              <a:buFont typeface="Arial" panose="020B0604020202020204" pitchFamily="34" charset="0"/>
              <a:buChar char="•"/>
            </a:pPr>
            <a:r>
              <a:rPr lang="ro-RO" sz="1200" dirty="0">
                <a:solidFill>
                  <a:srgbClr val="000000"/>
                </a:solidFill>
              </a:rPr>
              <a:t>Cei mai bine plătiți angajați ai Î.M. PUA sunt șoferii cu un salariu de cca. 10 500 MDL lunar în anul 2019. </a:t>
            </a:r>
          </a:p>
          <a:p>
            <a:pPr marL="285750" indent="-285750" algn="just">
              <a:spcAft>
                <a:spcPts val="600"/>
              </a:spcAft>
              <a:buClr>
                <a:srgbClr val="2E5C67"/>
              </a:buClr>
              <a:buFont typeface="Arial" panose="020B0604020202020204" pitchFamily="34" charset="0"/>
              <a:buChar char="•"/>
            </a:pPr>
            <a:r>
              <a:rPr lang="ro-RO" sz="1200" dirty="0">
                <a:solidFill>
                  <a:srgbClr val="000000"/>
                </a:solidFill>
              </a:rPr>
              <a:t>Personalul administrativ reprezintă cca. 16.3 % din totalul angajaților. </a:t>
            </a:r>
          </a:p>
          <a:p>
            <a:pPr algn="just">
              <a:spcAft>
                <a:spcPts val="600"/>
              </a:spcAft>
              <a:buClr>
                <a:srgbClr val="2E5C67"/>
              </a:buClr>
            </a:pPr>
            <a:endParaRPr lang="ro-RO" sz="1200" dirty="0">
              <a:solidFill>
                <a:srgbClr val="000000"/>
              </a:solidFill>
            </a:endParaRPr>
          </a:p>
          <a:p>
            <a:pPr marL="285750" indent="-285750" algn="just">
              <a:buClr>
                <a:srgbClr val="2E5C67"/>
              </a:buClr>
              <a:buFont typeface="Arial" panose="020B0604020202020204" pitchFamily="34" charset="0"/>
              <a:buChar char="•"/>
            </a:pPr>
            <a:endParaRPr lang="ro-RO" sz="1200" dirty="0">
              <a:solidFill>
                <a:srgbClr val="000000"/>
              </a:solidFill>
            </a:endParaRPr>
          </a:p>
        </p:txBody>
      </p:sp>
    </p:spTree>
    <p:extLst>
      <p:ext uri="{BB962C8B-B14F-4D97-AF65-F5344CB8AC3E}">
        <p14:creationId xmlns:p14="http://schemas.microsoft.com/office/powerpoint/2010/main" val="38403419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Straight Connector 18"/>
          <p:cNvCxnSpPr/>
          <p:nvPr/>
        </p:nvCxnSpPr>
        <p:spPr>
          <a:xfrm>
            <a:off x="21217680" y="1444193"/>
            <a:ext cx="0" cy="3939430"/>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61" name="Title 2"/>
          <p:cNvSpPr>
            <a:spLocks noGrp="1"/>
          </p:cNvSpPr>
          <p:nvPr>
            <p:ph type="title"/>
          </p:nvPr>
        </p:nvSpPr>
        <p:spPr>
          <a:xfrm>
            <a:off x="588386" y="291433"/>
            <a:ext cx="10756900" cy="1080120"/>
          </a:xfrm>
        </p:spPr>
        <p:txBody>
          <a:bodyPr>
            <a:normAutofit/>
          </a:bodyPr>
          <a:lstStyle/>
          <a:p>
            <a:pPr algn="just"/>
            <a:r>
              <a:rPr lang="ro-RO" sz="2400" b="1" dirty="0"/>
              <a:t>PARCUL RULAN AL Î.M RTE</a:t>
            </a:r>
            <a:r>
              <a:rPr lang="ru-RU" sz="2400" b="1" dirty="0"/>
              <a:t>С</a:t>
            </a:r>
            <a:r>
              <a:rPr lang="ro-RO" sz="2400" b="1" dirty="0"/>
              <a:t> NECESITĂ INVESTIȚII CONSTANTE PENTRU PĂSTRAREA NIVELULUI DE CALITATE ATINS</a:t>
            </a:r>
          </a:p>
        </p:txBody>
      </p:sp>
      <p:sp>
        <p:nvSpPr>
          <p:cNvPr id="2" name="Rectangle 1">
            <a:extLst>
              <a:ext uri="{FF2B5EF4-FFF2-40B4-BE49-F238E27FC236}">
                <a16:creationId xmlns:a16="http://schemas.microsoft.com/office/drawing/2014/main" id="{04261995-C801-F24C-9A01-E8091D4BE0BA}"/>
              </a:ext>
            </a:extLst>
          </p:cNvPr>
          <p:cNvSpPr/>
          <p:nvPr/>
        </p:nvSpPr>
        <p:spPr>
          <a:xfrm>
            <a:off x="263352" y="6309320"/>
            <a:ext cx="1391611"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sp>
        <p:nvSpPr>
          <p:cNvPr id="4" name="TextBox 3">
            <a:extLst>
              <a:ext uri="{FF2B5EF4-FFF2-40B4-BE49-F238E27FC236}">
                <a16:creationId xmlns:a16="http://schemas.microsoft.com/office/drawing/2014/main" id="{7ABED072-A00B-6940-BB85-8184B369C656}"/>
              </a:ext>
            </a:extLst>
          </p:cNvPr>
          <p:cNvSpPr txBox="1"/>
          <p:nvPr/>
        </p:nvSpPr>
        <p:spPr>
          <a:xfrm>
            <a:off x="588385" y="1428986"/>
            <a:ext cx="5075565" cy="307777"/>
          </a:xfrm>
          <a:prstGeom prst="rect">
            <a:avLst/>
          </a:prstGeom>
          <a:noFill/>
        </p:spPr>
        <p:txBody>
          <a:bodyPr wrap="square" rtlCol="0">
            <a:spAutoFit/>
          </a:bodyPr>
          <a:lstStyle/>
          <a:p>
            <a:r>
              <a:rPr lang="ro-RO" sz="1400" b="1" dirty="0"/>
              <a:t>Figura 3. Numărul troleibuzelor în gestiunea Î.M. RTE, după vârstă</a:t>
            </a:r>
          </a:p>
        </p:txBody>
      </p:sp>
      <p:graphicFrame>
        <p:nvGraphicFramePr>
          <p:cNvPr id="6" name="Chart 5">
            <a:extLst>
              <a:ext uri="{FF2B5EF4-FFF2-40B4-BE49-F238E27FC236}">
                <a16:creationId xmlns:a16="http://schemas.microsoft.com/office/drawing/2014/main" id="{A1BF64CC-94E1-5B4A-ADC5-3C2F5A40D5E5}"/>
              </a:ext>
            </a:extLst>
          </p:cNvPr>
          <p:cNvGraphicFramePr/>
          <p:nvPr>
            <p:extLst>
              <p:ext uri="{D42A27DB-BD31-4B8C-83A1-F6EECF244321}">
                <p14:modId xmlns:p14="http://schemas.microsoft.com/office/powerpoint/2010/main" val="1753590745"/>
              </p:ext>
            </p:extLst>
          </p:nvPr>
        </p:nvGraphicFramePr>
        <p:xfrm>
          <a:off x="588385" y="1736763"/>
          <a:ext cx="5003555" cy="2196293"/>
        </p:xfrm>
        <a:graphic>
          <a:graphicData uri="http://schemas.openxmlformats.org/drawingml/2006/chart">
            <c:chart xmlns:c="http://schemas.openxmlformats.org/drawingml/2006/chart" xmlns:r="http://schemas.openxmlformats.org/officeDocument/2006/relationships" r:id="rId3"/>
          </a:graphicData>
        </a:graphic>
      </p:graphicFrame>
      <p:cxnSp>
        <p:nvCxnSpPr>
          <p:cNvPr id="5" name="Straight Connector 4">
            <a:extLst>
              <a:ext uri="{FF2B5EF4-FFF2-40B4-BE49-F238E27FC236}">
                <a16:creationId xmlns:a16="http://schemas.microsoft.com/office/drawing/2014/main" id="{E32B76C6-0734-754A-8685-C9F329E1A45D}"/>
              </a:ext>
            </a:extLst>
          </p:cNvPr>
          <p:cNvCxnSpPr/>
          <p:nvPr/>
        </p:nvCxnSpPr>
        <p:spPr>
          <a:xfrm>
            <a:off x="3071664" y="1988840"/>
            <a:ext cx="0" cy="2088232"/>
          </a:xfrm>
          <a:prstGeom prst="line">
            <a:avLst/>
          </a:prstGeom>
          <a:ln w="1270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20337C8-B483-EC4A-8434-A383D2FD61F1}"/>
              </a:ext>
            </a:extLst>
          </p:cNvPr>
          <p:cNvSpPr txBox="1"/>
          <p:nvPr/>
        </p:nvSpPr>
        <p:spPr>
          <a:xfrm>
            <a:off x="6286505" y="1428986"/>
            <a:ext cx="5435588" cy="307777"/>
          </a:xfrm>
          <a:prstGeom prst="rect">
            <a:avLst/>
          </a:prstGeom>
          <a:noFill/>
        </p:spPr>
        <p:txBody>
          <a:bodyPr wrap="square" rtlCol="0">
            <a:spAutoFit/>
          </a:bodyPr>
          <a:lstStyle/>
          <a:p>
            <a:r>
              <a:rPr lang="ro-RO" sz="1400" b="1" dirty="0"/>
              <a:t>Figura 4. Evoluția numărul de angajați Î.M. RTE, după tip 2018-2019</a:t>
            </a:r>
          </a:p>
        </p:txBody>
      </p:sp>
      <p:graphicFrame>
        <p:nvGraphicFramePr>
          <p:cNvPr id="7" name="Chart 6">
            <a:extLst>
              <a:ext uri="{FF2B5EF4-FFF2-40B4-BE49-F238E27FC236}">
                <a16:creationId xmlns:a16="http://schemas.microsoft.com/office/drawing/2014/main" id="{511C7AAC-DE13-A64B-9CE8-E39C52B36B19}"/>
              </a:ext>
            </a:extLst>
          </p:cNvPr>
          <p:cNvGraphicFramePr/>
          <p:nvPr>
            <p:extLst>
              <p:ext uri="{D42A27DB-BD31-4B8C-83A1-F6EECF244321}">
                <p14:modId xmlns:p14="http://schemas.microsoft.com/office/powerpoint/2010/main" val="738813308"/>
              </p:ext>
            </p:extLst>
          </p:nvPr>
        </p:nvGraphicFramePr>
        <p:xfrm>
          <a:off x="6096000" y="1736763"/>
          <a:ext cx="5626095" cy="2196293"/>
        </p:xfrm>
        <a:graphic>
          <a:graphicData uri="http://schemas.openxmlformats.org/drawingml/2006/chart">
            <c:chart xmlns:c="http://schemas.openxmlformats.org/drawingml/2006/chart" xmlns:r="http://schemas.openxmlformats.org/officeDocument/2006/relationships" r:id="rId4"/>
          </a:graphicData>
        </a:graphic>
      </p:graphicFrame>
      <p:sp>
        <p:nvSpPr>
          <p:cNvPr id="8" name="Rectangle 7">
            <a:extLst>
              <a:ext uri="{FF2B5EF4-FFF2-40B4-BE49-F238E27FC236}">
                <a16:creationId xmlns:a16="http://schemas.microsoft.com/office/drawing/2014/main" id="{9D1E8DDF-95D6-2C40-9AFF-1A48FC5EA70A}"/>
              </a:ext>
            </a:extLst>
          </p:cNvPr>
          <p:cNvSpPr/>
          <p:nvPr/>
        </p:nvSpPr>
        <p:spPr>
          <a:xfrm>
            <a:off x="588382" y="4240833"/>
            <a:ext cx="5003555" cy="20882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gn="just">
              <a:spcAft>
                <a:spcPts val="600"/>
              </a:spcAft>
              <a:buClr>
                <a:srgbClr val="2E5C67"/>
              </a:buClr>
              <a:buFont typeface="Arial" panose="020B0604020202020204" pitchFamily="34" charset="0"/>
              <a:buChar char="•"/>
            </a:pPr>
            <a:r>
              <a:rPr lang="ro-RO" sz="1200" dirty="0">
                <a:solidFill>
                  <a:srgbClr val="000000"/>
                </a:solidFill>
              </a:rPr>
              <a:t>Cea mai mare parte a troleibuzelor aflate în administrarea Î.M. RTE</a:t>
            </a:r>
            <a:r>
              <a:rPr lang="ru-RU" sz="1200" dirty="0">
                <a:solidFill>
                  <a:srgbClr val="000000"/>
                </a:solidFill>
              </a:rPr>
              <a:t>С</a:t>
            </a:r>
            <a:r>
              <a:rPr lang="ro-RO" sz="1200" dirty="0">
                <a:solidFill>
                  <a:srgbClr val="000000"/>
                </a:solidFill>
              </a:rPr>
              <a:t> este de tip nou și are o vârstă de sub 10 ani. </a:t>
            </a:r>
          </a:p>
          <a:p>
            <a:pPr marL="285750" indent="-285750" algn="just">
              <a:spcAft>
                <a:spcPts val="600"/>
              </a:spcAft>
              <a:buClr>
                <a:srgbClr val="2E5C67"/>
              </a:buClr>
              <a:buFont typeface="Arial" panose="020B0604020202020204" pitchFamily="34" charset="0"/>
              <a:buChar char="•"/>
            </a:pPr>
            <a:r>
              <a:rPr lang="ro-RO" sz="1200" dirty="0">
                <a:solidFill>
                  <a:srgbClr val="000000"/>
                </a:solidFill>
              </a:rPr>
              <a:t>Din totalul de </a:t>
            </a:r>
            <a:r>
              <a:rPr lang="ru-RU" sz="1200" dirty="0">
                <a:solidFill>
                  <a:srgbClr val="000000"/>
                </a:solidFill>
              </a:rPr>
              <a:t>44</a:t>
            </a:r>
            <a:r>
              <a:rPr lang="ro-RO" sz="1200" dirty="0">
                <a:solidFill>
                  <a:srgbClr val="000000"/>
                </a:solidFill>
              </a:rPr>
              <a:t>9 de troleibuze, </a:t>
            </a:r>
            <a:r>
              <a:rPr lang="ru-RU" sz="1200" dirty="0">
                <a:solidFill>
                  <a:srgbClr val="000000"/>
                </a:solidFill>
              </a:rPr>
              <a:t>32</a:t>
            </a:r>
            <a:r>
              <a:rPr lang="ro-RO" sz="1200" dirty="0">
                <a:solidFill>
                  <a:srgbClr val="000000"/>
                </a:solidFill>
              </a:rPr>
              <a:t>7 sunt unități de tip nou. </a:t>
            </a:r>
          </a:p>
          <a:p>
            <a:pPr marL="285750" indent="-285750" algn="just">
              <a:spcAft>
                <a:spcPts val="600"/>
              </a:spcAft>
              <a:buClr>
                <a:srgbClr val="2E5C67"/>
              </a:buClr>
              <a:buFont typeface="Arial" panose="020B0604020202020204" pitchFamily="34" charset="0"/>
              <a:buChar char="•"/>
            </a:pPr>
            <a:r>
              <a:rPr lang="ro-RO" sz="1200" dirty="0">
                <a:solidFill>
                  <a:srgbClr val="000000"/>
                </a:solidFill>
              </a:rPr>
              <a:t>127 din cele </a:t>
            </a:r>
            <a:r>
              <a:rPr lang="ru-RU" sz="1200" dirty="0">
                <a:solidFill>
                  <a:srgbClr val="000000"/>
                </a:solidFill>
              </a:rPr>
              <a:t>327</a:t>
            </a:r>
            <a:r>
              <a:rPr lang="ro-RO" sz="1200" dirty="0">
                <a:solidFill>
                  <a:srgbClr val="000000"/>
                </a:solidFill>
              </a:rPr>
              <a:t> de troleibuze de tip nou au o vârstă ce cca. 10-15 ani,  fiind necesară realizarea unor investiții continue pentru menținerea indicatorilor de calitate atinși</a:t>
            </a:r>
          </a:p>
          <a:p>
            <a:pPr marL="285750" indent="-285750" algn="just">
              <a:spcAft>
                <a:spcPts val="600"/>
              </a:spcAft>
              <a:buClr>
                <a:srgbClr val="2E5C67"/>
              </a:buClr>
              <a:buFont typeface="Arial" panose="020B0604020202020204" pitchFamily="34" charset="0"/>
              <a:buChar char="•"/>
            </a:pPr>
            <a:r>
              <a:rPr lang="ru-RU" sz="1200" dirty="0">
                <a:solidFill>
                  <a:srgbClr val="000000"/>
                </a:solidFill>
              </a:rPr>
              <a:t>5</a:t>
            </a:r>
            <a:r>
              <a:rPr lang="ro-RO" sz="1200" dirty="0">
                <a:solidFill>
                  <a:srgbClr val="000000"/>
                </a:solidFill>
              </a:rPr>
              <a:t>0 din </a:t>
            </a:r>
            <a:r>
              <a:rPr lang="ru-RU" sz="1200" dirty="0">
                <a:solidFill>
                  <a:srgbClr val="000000"/>
                </a:solidFill>
              </a:rPr>
              <a:t>327</a:t>
            </a:r>
            <a:r>
              <a:rPr lang="ro-RO" sz="1200" dirty="0">
                <a:solidFill>
                  <a:srgbClr val="000000"/>
                </a:solidFill>
              </a:rPr>
              <a:t> de troleibuze au propulsie pe bază de baterii cu o autonomie de cca. 20-30 km.</a:t>
            </a:r>
          </a:p>
        </p:txBody>
      </p:sp>
      <p:sp>
        <p:nvSpPr>
          <p:cNvPr id="12" name="Rectangle 11">
            <a:extLst>
              <a:ext uri="{FF2B5EF4-FFF2-40B4-BE49-F238E27FC236}">
                <a16:creationId xmlns:a16="http://schemas.microsoft.com/office/drawing/2014/main" id="{D0CA1FFD-E4BD-784F-8874-4DF52CE9C196}"/>
              </a:ext>
            </a:extLst>
          </p:cNvPr>
          <p:cNvSpPr/>
          <p:nvPr/>
        </p:nvSpPr>
        <p:spPr>
          <a:xfrm>
            <a:off x="6286505" y="4240833"/>
            <a:ext cx="5003555" cy="20882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gn="just">
              <a:spcAft>
                <a:spcPts val="600"/>
              </a:spcAft>
              <a:buClr>
                <a:srgbClr val="2E5C67"/>
              </a:buClr>
              <a:buFont typeface="Arial" panose="020B0604020202020204" pitchFamily="34" charset="0"/>
              <a:buChar char="•"/>
            </a:pPr>
            <a:r>
              <a:rPr lang="ro-RO" sz="1200" dirty="0">
                <a:solidFill>
                  <a:srgbClr val="000000"/>
                </a:solidFill>
              </a:rPr>
              <a:t>Numărul angajaților în cadrul Î.M. RTE</a:t>
            </a:r>
            <a:r>
              <a:rPr lang="ru-RU" sz="1200" dirty="0">
                <a:solidFill>
                  <a:srgbClr val="000000"/>
                </a:solidFill>
              </a:rPr>
              <a:t>С</a:t>
            </a:r>
            <a:r>
              <a:rPr lang="ro-RO" sz="1200" dirty="0">
                <a:solidFill>
                  <a:srgbClr val="000000"/>
                </a:solidFill>
              </a:rPr>
              <a:t> în perioada 2018 - 2019 a crescut cu cca. 4.3%</a:t>
            </a:r>
          </a:p>
          <a:p>
            <a:pPr marL="285750" indent="-285750" algn="just">
              <a:spcAft>
                <a:spcPts val="600"/>
              </a:spcAft>
              <a:buClr>
                <a:srgbClr val="2E5C67"/>
              </a:buClr>
              <a:buFont typeface="Arial" panose="020B0604020202020204" pitchFamily="34" charset="0"/>
              <a:buChar char="•"/>
            </a:pPr>
            <a:r>
              <a:rPr lang="ro-RO" sz="1200" dirty="0">
                <a:solidFill>
                  <a:srgbClr val="000000"/>
                </a:solidFill>
              </a:rPr>
              <a:t>Salariul mediu pentru anul 2019 per instituție a constituit 9 146</a:t>
            </a:r>
            <a:r>
              <a:rPr lang="ru-RU" sz="1200" dirty="0">
                <a:solidFill>
                  <a:srgbClr val="000000"/>
                </a:solidFill>
              </a:rPr>
              <a:t> </a:t>
            </a:r>
            <a:r>
              <a:rPr lang="ro-RO" sz="1200" dirty="0">
                <a:solidFill>
                  <a:srgbClr val="000000"/>
                </a:solidFill>
              </a:rPr>
              <a:t>MDL, ceea ce constituie cu cca. 31.1% mai mult decât salariul mediu pe economie în sectorul real pentru aceeași perioadă</a:t>
            </a:r>
          </a:p>
          <a:p>
            <a:pPr marL="285750" indent="-285750" algn="just">
              <a:spcAft>
                <a:spcPts val="600"/>
              </a:spcAft>
              <a:buClr>
                <a:srgbClr val="2E5C67"/>
              </a:buClr>
              <a:buFont typeface="Arial" panose="020B0604020202020204" pitchFamily="34" charset="0"/>
              <a:buChar char="•"/>
            </a:pPr>
            <a:r>
              <a:rPr lang="ro-RO" sz="1200" dirty="0">
                <a:solidFill>
                  <a:srgbClr val="000000"/>
                </a:solidFill>
              </a:rPr>
              <a:t>Cei mai bine plătiți angajați ai Î.M. RTE</a:t>
            </a:r>
            <a:r>
              <a:rPr lang="ru-RU" sz="1200" dirty="0">
                <a:solidFill>
                  <a:srgbClr val="000000"/>
                </a:solidFill>
              </a:rPr>
              <a:t>С </a:t>
            </a:r>
            <a:r>
              <a:rPr lang="ro-RO" sz="1200" dirty="0">
                <a:solidFill>
                  <a:srgbClr val="000000"/>
                </a:solidFill>
              </a:rPr>
              <a:t>sunt șoferii cu un salariu de cca. 12 900 MDL lunar în anul 2019</a:t>
            </a:r>
          </a:p>
          <a:p>
            <a:pPr marL="285750" indent="-285750" algn="just">
              <a:spcAft>
                <a:spcPts val="600"/>
              </a:spcAft>
              <a:buClr>
                <a:srgbClr val="2E5C67"/>
              </a:buClr>
              <a:buFont typeface="Arial" panose="020B0604020202020204" pitchFamily="34" charset="0"/>
              <a:buChar char="•"/>
            </a:pPr>
            <a:r>
              <a:rPr lang="ro-RO" sz="1200" dirty="0">
                <a:solidFill>
                  <a:srgbClr val="000000"/>
                </a:solidFill>
              </a:rPr>
              <a:t>Personalul administrativ reprezintă cca. 12.7 % din totalul angajaților.</a:t>
            </a:r>
          </a:p>
          <a:p>
            <a:pPr marL="285750" indent="-285750" algn="just">
              <a:buClr>
                <a:srgbClr val="2E5C67"/>
              </a:buClr>
              <a:buFont typeface="Arial" panose="020B0604020202020204" pitchFamily="34" charset="0"/>
              <a:buChar char="•"/>
            </a:pPr>
            <a:endParaRPr lang="ro-RO" sz="1200" dirty="0">
              <a:solidFill>
                <a:srgbClr val="000000"/>
              </a:solidFill>
            </a:endParaRPr>
          </a:p>
        </p:txBody>
      </p:sp>
    </p:spTree>
    <p:extLst>
      <p:ext uri="{BB962C8B-B14F-4D97-AF65-F5344CB8AC3E}">
        <p14:creationId xmlns:p14="http://schemas.microsoft.com/office/powerpoint/2010/main" val="26953392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Straight Connector 18"/>
          <p:cNvCxnSpPr/>
          <p:nvPr/>
        </p:nvCxnSpPr>
        <p:spPr>
          <a:xfrm>
            <a:off x="21217680" y="1444193"/>
            <a:ext cx="0" cy="3939430"/>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61" name="Title 2"/>
          <p:cNvSpPr>
            <a:spLocks noGrp="1"/>
          </p:cNvSpPr>
          <p:nvPr>
            <p:ph type="title"/>
          </p:nvPr>
        </p:nvSpPr>
        <p:spPr>
          <a:xfrm>
            <a:off x="588386" y="291433"/>
            <a:ext cx="10756900" cy="1080120"/>
          </a:xfrm>
        </p:spPr>
        <p:txBody>
          <a:bodyPr>
            <a:normAutofit/>
          </a:bodyPr>
          <a:lstStyle/>
          <a:p>
            <a:pPr algn="just"/>
            <a:r>
              <a:rPr lang="ro-RO" sz="2400" b="1" dirty="0"/>
              <a:t>Peste 75% din totalul unităților de maxi-taxi au o vârstă de peste 15 ani</a:t>
            </a:r>
          </a:p>
        </p:txBody>
      </p:sp>
      <p:sp>
        <p:nvSpPr>
          <p:cNvPr id="2" name="Rectangle 1">
            <a:extLst>
              <a:ext uri="{FF2B5EF4-FFF2-40B4-BE49-F238E27FC236}">
                <a16:creationId xmlns:a16="http://schemas.microsoft.com/office/drawing/2014/main" id="{04261995-C801-F24C-9A01-E8091D4BE0BA}"/>
              </a:ext>
            </a:extLst>
          </p:cNvPr>
          <p:cNvSpPr/>
          <p:nvPr/>
        </p:nvSpPr>
        <p:spPr>
          <a:xfrm>
            <a:off x="263352" y="6309320"/>
            <a:ext cx="1391611"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4" name="TextBox 3">
            <a:extLst>
              <a:ext uri="{FF2B5EF4-FFF2-40B4-BE49-F238E27FC236}">
                <a16:creationId xmlns:a16="http://schemas.microsoft.com/office/drawing/2014/main" id="{7ABED072-A00B-6940-BB85-8184B369C656}"/>
              </a:ext>
            </a:extLst>
          </p:cNvPr>
          <p:cNvSpPr txBox="1"/>
          <p:nvPr/>
        </p:nvSpPr>
        <p:spPr>
          <a:xfrm>
            <a:off x="588385" y="1428986"/>
            <a:ext cx="5075565" cy="307777"/>
          </a:xfrm>
          <a:prstGeom prst="rect">
            <a:avLst/>
          </a:prstGeom>
          <a:noFill/>
        </p:spPr>
        <p:txBody>
          <a:bodyPr wrap="square" rtlCol="0">
            <a:spAutoFit/>
          </a:bodyPr>
          <a:lstStyle/>
          <a:p>
            <a:r>
              <a:rPr lang="en-MD" sz="1400" b="1" dirty="0"/>
              <a:t>Figura 5. Numărul de maxi-taxi, după vârstă</a:t>
            </a:r>
          </a:p>
        </p:txBody>
      </p:sp>
      <p:graphicFrame>
        <p:nvGraphicFramePr>
          <p:cNvPr id="6" name="Chart 5">
            <a:extLst>
              <a:ext uri="{FF2B5EF4-FFF2-40B4-BE49-F238E27FC236}">
                <a16:creationId xmlns:a16="http://schemas.microsoft.com/office/drawing/2014/main" id="{A1BF64CC-94E1-5B4A-ADC5-3C2F5A40D5E5}"/>
              </a:ext>
            </a:extLst>
          </p:cNvPr>
          <p:cNvGraphicFramePr/>
          <p:nvPr>
            <p:extLst>
              <p:ext uri="{D42A27DB-BD31-4B8C-83A1-F6EECF244321}">
                <p14:modId xmlns:p14="http://schemas.microsoft.com/office/powerpoint/2010/main" val="1196958510"/>
              </p:ext>
            </p:extLst>
          </p:nvPr>
        </p:nvGraphicFramePr>
        <p:xfrm>
          <a:off x="588385" y="1736763"/>
          <a:ext cx="5003555" cy="2196293"/>
        </p:xfrm>
        <a:graphic>
          <a:graphicData uri="http://schemas.openxmlformats.org/drawingml/2006/chart">
            <c:chart xmlns:c="http://schemas.openxmlformats.org/drawingml/2006/chart" xmlns:r="http://schemas.openxmlformats.org/officeDocument/2006/relationships" r:id="rId3"/>
          </a:graphicData>
        </a:graphic>
      </p:graphicFrame>
      <p:cxnSp>
        <p:nvCxnSpPr>
          <p:cNvPr id="5" name="Straight Connector 4">
            <a:extLst>
              <a:ext uri="{FF2B5EF4-FFF2-40B4-BE49-F238E27FC236}">
                <a16:creationId xmlns:a16="http://schemas.microsoft.com/office/drawing/2014/main" id="{E32B76C6-0734-754A-8685-C9F329E1A45D}"/>
              </a:ext>
            </a:extLst>
          </p:cNvPr>
          <p:cNvCxnSpPr/>
          <p:nvPr/>
        </p:nvCxnSpPr>
        <p:spPr>
          <a:xfrm>
            <a:off x="3071664" y="1916832"/>
            <a:ext cx="0" cy="2088232"/>
          </a:xfrm>
          <a:prstGeom prst="line">
            <a:avLst/>
          </a:prstGeom>
          <a:ln w="1270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D0CA1FFD-E4BD-784F-8874-4DF52CE9C196}"/>
              </a:ext>
            </a:extLst>
          </p:cNvPr>
          <p:cNvSpPr/>
          <p:nvPr/>
        </p:nvSpPr>
        <p:spPr>
          <a:xfrm>
            <a:off x="6354659" y="1428986"/>
            <a:ext cx="5003555" cy="39394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lgn="just">
              <a:spcAft>
                <a:spcPts val="600"/>
              </a:spcAft>
              <a:buClr>
                <a:srgbClr val="2E5C67"/>
              </a:buClr>
              <a:buFont typeface="Arial" panose="020B0604020202020204" pitchFamily="34" charset="0"/>
              <a:buChar char="•"/>
            </a:pPr>
            <a:r>
              <a:rPr lang="ro-RO" sz="1200" dirty="0">
                <a:solidFill>
                  <a:srgbClr val="000000"/>
                </a:solidFill>
              </a:rPr>
              <a:t>Rutele de maxi-taxi din municipiul Chișinău sunt deservite de 14 agenți economici. </a:t>
            </a:r>
          </a:p>
          <a:p>
            <a:pPr marL="171450" indent="-171450" algn="just">
              <a:spcAft>
                <a:spcPts val="600"/>
              </a:spcAft>
              <a:buClr>
                <a:srgbClr val="2E5C67"/>
              </a:buClr>
              <a:buFont typeface="Arial" panose="020B0604020202020204" pitchFamily="34" charset="0"/>
              <a:buChar char="•"/>
            </a:pPr>
            <a:r>
              <a:rPr lang="ro-RO" sz="1200" dirty="0">
                <a:solidFill>
                  <a:srgbClr val="000000"/>
                </a:solidFill>
              </a:rPr>
              <a:t>Numărul total al al unităților de maxi-taxi este de 743, dintre care 290 deservesc rute care au cel puțin una din stațiile terminus în una din localitățile din zona metropolitană, iar restul 453 deservesc rutele din raza administrativă a orașului Chișinău. </a:t>
            </a:r>
          </a:p>
          <a:p>
            <a:pPr marL="171450" indent="-171450" algn="just">
              <a:spcAft>
                <a:spcPts val="600"/>
              </a:spcAft>
              <a:buClr>
                <a:srgbClr val="2E5C67"/>
              </a:buClr>
              <a:buFont typeface="Arial" panose="020B0604020202020204" pitchFamily="34" charset="0"/>
              <a:buChar char="•"/>
            </a:pPr>
            <a:r>
              <a:rPr lang="ro-RO" sz="1200" dirty="0">
                <a:solidFill>
                  <a:srgbClr val="000000"/>
                </a:solidFill>
              </a:rPr>
              <a:t>1025 de angajați, inclusiv personalul administrativ sunt oficial înregistrați în cadrul companiilor care deservesc rutele de maxi-taxi. </a:t>
            </a:r>
          </a:p>
          <a:p>
            <a:pPr marL="171450" indent="-171450" algn="just">
              <a:spcAft>
                <a:spcPts val="600"/>
              </a:spcAft>
              <a:buClr>
                <a:srgbClr val="2E5C67"/>
              </a:buClr>
              <a:buFont typeface="Arial" panose="020B0604020202020204" pitchFamily="34" charset="0"/>
              <a:buChar char="•"/>
            </a:pPr>
            <a:r>
              <a:rPr lang="ro-RO" sz="1200" dirty="0">
                <a:solidFill>
                  <a:srgbClr val="000000"/>
                </a:solidFill>
              </a:rPr>
              <a:t>În cazul rutelor de maxi-taxi, numărul mediu de angajați per unitate este de doar 1.37 persoane, în comparație cu 4.2 în cazul Î.M. PUA și 6.8 Î.M. RTEC. </a:t>
            </a:r>
          </a:p>
          <a:p>
            <a:pPr marL="171450" indent="-171450" algn="just">
              <a:spcAft>
                <a:spcPts val="600"/>
              </a:spcAft>
              <a:buClr>
                <a:srgbClr val="2E5C67"/>
              </a:buClr>
              <a:buFont typeface="Arial" panose="020B0604020202020204" pitchFamily="34" charset="0"/>
              <a:buChar char="•"/>
            </a:pPr>
            <a:r>
              <a:rPr lang="ro-RO" sz="1200" dirty="0">
                <a:solidFill>
                  <a:srgbClr val="000000"/>
                </a:solidFill>
              </a:rPr>
              <a:t>Cea mai mare parte a unităților de maxi-taxi sunt învechite și nu corespund nici celor mai elementare standarde de calitate și comoditate</a:t>
            </a:r>
          </a:p>
          <a:p>
            <a:pPr marL="171450" indent="-171450" algn="just">
              <a:spcAft>
                <a:spcPts val="600"/>
              </a:spcAft>
              <a:buClr>
                <a:srgbClr val="2E5C67"/>
              </a:buClr>
              <a:buFont typeface="Arial" panose="020B0604020202020204" pitchFamily="34" charset="0"/>
              <a:buChar char="•"/>
            </a:pPr>
            <a:r>
              <a:rPr lang="ro-RO" sz="1200" dirty="0">
                <a:solidFill>
                  <a:srgbClr val="000000"/>
                </a:solidFill>
              </a:rPr>
              <a:t>Peste 80% din totalul unităților de maxi-taxi au o vârstă de peste 15 ani, iar 25.5% au o vârstă de peste 20 de ani.</a:t>
            </a:r>
          </a:p>
          <a:p>
            <a:pPr marL="171450" indent="-171450" algn="just">
              <a:spcAft>
                <a:spcPts val="600"/>
              </a:spcAft>
              <a:buClr>
                <a:srgbClr val="2E5C67"/>
              </a:buClr>
              <a:buFont typeface="Arial" panose="020B0604020202020204" pitchFamily="34" charset="0"/>
              <a:buChar char="•"/>
            </a:pPr>
            <a:r>
              <a:rPr lang="ro-RO" sz="1200" dirty="0">
                <a:solidFill>
                  <a:srgbClr val="000000"/>
                </a:solidFill>
              </a:rPr>
              <a:t> Mai puțin de 20% dintre unitățile de maxi-taxi respectă cel puțin standardul Euro 4 de poluare, cca. 55% au un motor cu standardul Euro 3 de poluare, iar restul 25% Euro 2 sau mai jos. </a:t>
            </a:r>
          </a:p>
          <a:p>
            <a:pPr marL="171450" indent="-171450" algn="just">
              <a:spcAft>
                <a:spcPts val="600"/>
              </a:spcAft>
              <a:buClr>
                <a:srgbClr val="2E5C67"/>
              </a:buClr>
              <a:buFont typeface="Arial" panose="020B0604020202020204" pitchFamily="34" charset="0"/>
              <a:buChar char="•"/>
            </a:pPr>
            <a:endParaRPr lang="ro-RO" sz="1200" dirty="0">
              <a:solidFill>
                <a:srgbClr val="000000"/>
              </a:solidFill>
            </a:endParaRPr>
          </a:p>
          <a:p>
            <a:pPr marL="285750" indent="-285750" algn="just">
              <a:buClr>
                <a:srgbClr val="2E5C67"/>
              </a:buClr>
              <a:buFont typeface="Arial" panose="020B0604020202020204" pitchFamily="34" charset="0"/>
              <a:buChar char="•"/>
            </a:pPr>
            <a:endParaRPr lang="ro-RO" sz="1200" dirty="0">
              <a:solidFill>
                <a:srgbClr val="000000"/>
              </a:solidFill>
            </a:endParaRPr>
          </a:p>
        </p:txBody>
      </p:sp>
    </p:spTree>
    <p:extLst>
      <p:ext uri="{BB962C8B-B14F-4D97-AF65-F5344CB8AC3E}">
        <p14:creationId xmlns:p14="http://schemas.microsoft.com/office/powerpoint/2010/main" val="21432681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Straight Connector 18"/>
          <p:cNvCxnSpPr/>
          <p:nvPr/>
        </p:nvCxnSpPr>
        <p:spPr>
          <a:xfrm>
            <a:off x="21217680" y="1444193"/>
            <a:ext cx="0" cy="3939430"/>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61" name="Title 2"/>
          <p:cNvSpPr>
            <a:spLocks noGrp="1"/>
          </p:cNvSpPr>
          <p:nvPr>
            <p:ph type="title"/>
          </p:nvPr>
        </p:nvSpPr>
        <p:spPr>
          <a:xfrm>
            <a:off x="588386" y="291433"/>
            <a:ext cx="10756900" cy="1080120"/>
          </a:xfrm>
        </p:spPr>
        <p:txBody>
          <a:bodyPr>
            <a:normAutofit/>
          </a:bodyPr>
          <a:lstStyle/>
          <a:p>
            <a:pPr algn="just"/>
            <a:r>
              <a:rPr lang="ro-RO" sz="2400" b="1" dirty="0"/>
              <a:t>Achiziționarea de unități noi de transport a condus la o creștere cu 19% a încasărilor și cu 12% numărului de călătorii</a:t>
            </a:r>
          </a:p>
        </p:txBody>
      </p:sp>
      <p:sp>
        <p:nvSpPr>
          <p:cNvPr id="2" name="Rectangle 1">
            <a:extLst>
              <a:ext uri="{FF2B5EF4-FFF2-40B4-BE49-F238E27FC236}">
                <a16:creationId xmlns:a16="http://schemas.microsoft.com/office/drawing/2014/main" id="{04261995-C801-F24C-9A01-E8091D4BE0BA}"/>
              </a:ext>
            </a:extLst>
          </p:cNvPr>
          <p:cNvSpPr/>
          <p:nvPr/>
        </p:nvSpPr>
        <p:spPr>
          <a:xfrm>
            <a:off x="263352" y="6309320"/>
            <a:ext cx="1391611"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graphicFrame>
        <p:nvGraphicFramePr>
          <p:cNvPr id="3" name="Chart 2">
            <a:extLst>
              <a:ext uri="{FF2B5EF4-FFF2-40B4-BE49-F238E27FC236}">
                <a16:creationId xmlns:a16="http://schemas.microsoft.com/office/drawing/2014/main" id="{23A6818E-A554-F545-94D2-DB59191B7426}"/>
              </a:ext>
            </a:extLst>
          </p:cNvPr>
          <p:cNvGraphicFramePr/>
          <p:nvPr>
            <p:extLst>
              <p:ext uri="{D42A27DB-BD31-4B8C-83A1-F6EECF244321}">
                <p14:modId xmlns:p14="http://schemas.microsoft.com/office/powerpoint/2010/main" val="3181455281"/>
              </p:ext>
            </p:extLst>
          </p:nvPr>
        </p:nvGraphicFramePr>
        <p:xfrm>
          <a:off x="555512" y="1660274"/>
          <a:ext cx="5705718" cy="2460475"/>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E4D95C3A-640C-0848-82A5-8C2BE60546CA}"/>
              </a:ext>
            </a:extLst>
          </p:cNvPr>
          <p:cNvSpPr txBox="1"/>
          <p:nvPr/>
        </p:nvSpPr>
        <p:spPr>
          <a:xfrm>
            <a:off x="555512" y="1371553"/>
            <a:ext cx="5282161" cy="307777"/>
          </a:xfrm>
          <a:prstGeom prst="rect">
            <a:avLst/>
          </a:prstGeom>
          <a:noFill/>
        </p:spPr>
        <p:txBody>
          <a:bodyPr wrap="square" rtlCol="0">
            <a:spAutoFit/>
          </a:bodyPr>
          <a:lstStyle/>
          <a:p>
            <a:r>
              <a:rPr lang="en-MD" sz="1400" b="1" dirty="0"/>
              <a:t>Figura 6. Structura veniturilor proprii Î.M. PUA 2017 – 2019, m MDL</a:t>
            </a:r>
          </a:p>
        </p:txBody>
      </p:sp>
      <p:sp>
        <p:nvSpPr>
          <p:cNvPr id="14" name="TextBox 13">
            <a:extLst>
              <a:ext uri="{FF2B5EF4-FFF2-40B4-BE49-F238E27FC236}">
                <a16:creationId xmlns:a16="http://schemas.microsoft.com/office/drawing/2014/main" id="{DB83442A-37D8-1B40-8DE5-4EFC0DCF4C1B}"/>
              </a:ext>
            </a:extLst>
          </p:cNvPr>
          <p:cNvSpPr txBox="1"/>
          <p:nvPr/>
        </p:nvSpPr>
        <p:spPr>
          <a:xfrm>
            <a:off x="6261230" y="1371553"/>
            <a:ext cx="5507613" cy="307777"/>
          </a:xfrm>
          <a:prstGeom prst="rect">
            <a:avLst/>
          </a:prstGeom>
          <a:noFill/>
        </p:spPr>
        <p:txBody>
          <a:bodyPr wrap="square" rtlCol="0">
            <a:spAutoFit/>
          </a:bodyPr>
          <a:lstStyle/>
          <a:p>
            <a:r>
              <a:rPr lang="en-MD" sz="1400" b="1" dirty="0"/>
              <a:t>Figura 7. Evolu</a:t>
            </a:r>
            <a:r>
              <a:rPr lang="ro-RO" sz="1400" b="1" dirty="0" err="1"/>
              <a:t>ția</a:t>
            </a:r>
            <a:r>
              <a:rPr lang="ro-RO" sz="1400" b="1" dirty="0"/>
              <a:t> veniturilor </a:t>
            </a:r>
            <a:r>
              <a:rPr lang="en-MD" sz="1400" b="1" dirty="0"/>
              <a:t>Î.M. PUA 2017 – 2019, m MDL</a:t>
            </a:r>
          </a:p>
        </p:txBody>
      </p:sp>
      <p:sp>
        <p:nvSpPr>
          <p:cNvPr id="15" name="TextBox 14">
            <a:extLst>
              <a:ext uri="{FF2B5EF4-FFF2-40B4-BE49-F238E27FC236}">
                <a16:creationId xmlns:a16="http://schemas.microsoft.com/office/drawing/2014/main" id="{3F99863B-717B-4947-8E05-10626CE55A3A}"/>
              </a:ext>
            </a:extLst>
          </p:cNvPr>
          <p:cNvSpPr txBox="1"/>
          <p:nvPr/>
        </p:nvSpPr>
        <p:spPr>
          <a:xfrm>
            <a:off x="588383" y="4209722"/>
            <a:ext cx="5075565" cy="307777"/>
          </a:xfrm>
          <a:prstGeom prst="rect">
            <a:avLst/>
          </a:prstGeom>
          <a:noFill/>
        </p:spPr>
        <p:txBody>
          <a:bodyPr wrap="square" rtlCol="0">
            <a:spAutoFit/>
          </a:bodyPr>
          <a:lstStyle/>
          <a:p>
            <a:r>
              <a:rPr lang="en-MD" sz="1400" b="1" dirty="0"/>
              <a:t>Figura 8. Evoluția numărului de călători Î.M. PUA 2017 – 2019, m</a:t>
            </a:r>
          </a:p>
        </p:txBody>
      </p:sp>
      <p:graphicFrame>
        <p:nvGraphicFramePr>
          <p:cNvPr id="16" name="Chart 15">
            <a:extLst>
              <a:ext uri="{FF2B5EF4-FFF2-40B4-BE49-F238E27FC236}">
                <a16:creationId xmlns:a16="http://schemas.microsoft.com/office/drawing/2014/main" id="{AB5F423B-A7CE-5740-9875-324A6B53175A}"/>
              </a:ext>
            </a:extLst>
          </p:cNvPr>
          <p:cNvGraphicFramePr/>
          <p:nvPr>
            <p:extLst>
              <p:ext uri="{D42A27DB-BD31-4B8C-83A1-F6EECF244321}">
                <p14:modId xmlns:p14="http://schemas.microsoft.com/office/powerpoint/2010/main" val="1425856490"/>
              </p:ext>
            </p:extLst>
          </p:nvPr>
        </p:nvGraphicFramePr>
        <p:xfrm>
          <a:off x="588386" y="4363611"/>
          <a:ext cx="5075562" cy="194570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Chart 16">
            <a:extLst>
              <a:ext uri="{FF2B5EF4-FFF2-40B4-BE49-F238E27FC236}">
                <a16:creationId xmlns:a16="http://schemas.microsoft.com/office/drawing/2014/main" id="{427BA859-2342-394A-B4A6-6B42395D1536}"/>
              </a:ext>
            </a:extLst>
          </p:cNvPr>
          <p:cNvGraphicFramePr/>
          <p:nvPr>
            <p:extLst>
              <p:ext uri="{D42A27DB-BD31-4B8C-83A1-F6EECF244321}">
                <p14:modId xmlns:p14="http://schemas.microsoft.com/office/powerpoint/2010/main" val="3676213929"/>
              </p:ext>
            </p:extLst>
          </p:nvPr>
        </p:nvGraphicFramePr>
        <p:xfrm>
          <a:off x="6261230" y="1679330"/>
          <a:ext cx="5333878" cy="2460475"/>
        </p:xfrm>
        <a:graphic>
          <a:graphicData uri="http://schemas.openxmlformats.org/drawingml/2006/chart">
            <c:chart xmlns:c="http://schemas.openxmlformats.org/drawingml/2006/chart" xmlns:r="http://schemas.openxmlformats.org/officeDocument/2006/relationships" r:id="rId5"/>
          </a:graphicData>
        </a:graphic>
      </p:graphicFrame>
      <p:sp>
        <p:nvSpPr>
          <p:cNvPr id="18" name="Rectangle 17">
            <a:extLst>
              <a:ext uri="{FF2B5EF4-FFF2-40B4-BE49-F238E27FC236}">
                <a16:creationId xmlns:a16="http://schemas.microsoft.com/office/drawing/2014/main" id="{8AB3242F-7105-AF41-A7B5-8AC8B3D8499D}"/>
              </a:ext>
            </a:extLst>
          </p:cNvPr>
          <p:cNvSpPr/>
          <p:nvPr/>
        </p:nvSpPr>
        <p:spPr>
          <a:xfrm>
            <a:off x="6426391" y="4363610"/>
            <a:ext cx="5003555" cy="20882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gn="just">
              <a:spcAft>
                <a:spcPts val="600"/>
              </a:spcAft>
              <a:buClr>
                <a:srgbClr val="2E5C67"/>
              </a:buClr>
              <a:buFont typeface="Arial" panose="020B0604020202020204" pitchFamily="34" charset="0"/>
              <a:buChar char="•"/>
            </a:pPr>
            <a:r>
              <a:rPr lang="ro-RO" sz="1200" dirty="0">
                <a:solidFill>
                  <a:srgbClr val="000000"/>
                </a:solidFill>
              </a:rPr>
              <a:t>Cea mai mare parte a veniturilor proprii ale Î.M. PUA o reprezintă încasările din vânzarea biletelor. </a:t>
            </a:r>
          </a:p>
          <a:p>
            <a:pPr marL="285750" indent="-285750" algn="just">
              <a:spcAft>
                <a:spcPts val="600"/>
              </a:spcAft>
              <a:buClr>
                <a:srgbClr val="2E5C67"/>
              </a:buClr>
              <a:buFont typeface="Arial" panose="020B0604020202020204" pitchFamily="34" charset="0"/>
              <a:buChar char="•"/>
            </a:pPr>
            <a:r>
              <a:rPr lang="ro-RO" sz="1200" dirty="0">
                <a:solidFill>
                  <a:srgbClr val="000000"/>
                </a:solidFill>
              </a:rPr>
              <a:t>Odată cu achiziționarea a 31 de unități noi de autobuze în anul 2019, numărul călătoriilor a crescut cu 12%</a:t>
            </a:r>
          </a:p>
          <a:p>
            <a:pPr marL="285750" indent="-285750" algn="just">
              <a:spcAft>
                <a:spcPts val="600"/>
              </a:spcAft>
              <a:buClr>
                <a:srgbClr val="2E5C67"/>
              </a:buClr>
              <a:buFont typeface="Arial" panose="020B0604020202020204" pitchFamily="34" charset="0"/>
              <a:buChar char="•"/>
            </a:pPr>
            <a:r>
              <a:rPr lang="ro-RO" sz="1200" dirty="0">
                <a:solidFill>
                  <a:srgbClr val="000000"/>
                </a:solidFill>
              </a:rPr>
              <a:t>Cea mai mare partea veniturilor Î.M. PUA este generată de subvențiile alocate de CMC</a:t>
            </a:r>
          </a:p>
          <a:p>
            <a:pPr marL="285750" indent="-285750" algn="just">
              <a:spcAft>
                <a:spcPts val="600"/>
              </a:spcAft>
              <a:buClr>
                <a:srgbClr val="2E5C67"/>
              </a:buClr>
              <a:buFont typeface="Arial" panose="020B0604020202020204" pitchFamily="34" charset="0"/>
              <a:buChar char="•"/>
            </a:pPr>
            <a:r>
              <a:rPr lang="ro-RO" sz="1200" dirty="0">
                <a:solidFill>
                  <a:srgbClr val="000000"/>
                </a:solidFill>
              </a:rPr>
              <a:t>Abonamentele nu reprezintă un instrument popular de călătorie, acestea fiind în mare parte achiziționate de elevi, studenți și persoanele juridice pentru proprii angajați. </a:t>
            </a:r>
          </a:p>
        </p:txBody>
      </p:sp>
    </p:spTree>
    <p:extLst>
      <p:ext uri="{BB962C8B-B14F-4D97-AF65-F5344CB8AC3E}">
        <p14:creationId xmlns:p14="http://schemas.microsoft.com/office/powerpoint/2010/main" val="3606800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Straight Connector 18"/>
          <p:cNvCxnSpPr/>
          <p:nvPr/>
        </p:nvCxnSpPr>
        <p:spPr>
          <a:xfrm>
            <a:off x="21217680" y="1444193"/>
            <a:ext cx="0" cy="3939430"/>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61" name="Title 2"/>
          <p:cNvSpPr>
            <a:spLocks noGrp="1"/>
          </p:cNvSpPr>
          <p:nvPr>
            <p:ph type="title"/>
          </p:nvPr>
        </p:nvSpPr>
        <p:spPr>
          <a:xfrm>
            <a:off x="588386" y="291433"/>
            <a:ext cx="10756900" cy="1080120"/>
          </a:xfrm>
        </p:spPr>
        <p:txBody>
          <a:bodyPr>
            <a:normAutofit/>
          </a:bodyPr>
          <a:lstStyle/>
          <a:p>
            <a:pPr algn="just"/>
            <a:r>
              <a:rPr lang="ro-RO" sz="2400" b="1" dirty="0"/>
              <a:t>Deși numărul de călătorii este în continuă creștere, Î.M. RTEC este în continuare dependentă de subvenționarea CMC</a:t>
            </a:r>
          </a:p>
        </p:txBody>
      </p:sp>
      <p:sp>
        <p:nvSpPr>
          <p:cNvPr id="2" name="Rectangle 1">
            <a:extLst>
              <a:ext uri="{FF2B5EF4-FFF2-40B4-BE49-F238E27FC236}">
                <a16:creationId xmlns:a16="http://schemas.microsoft.com/office/drawing/2014/main" id="{04261995-C801-F24C-9A01-E8091D4BE0BA}"/>
              </a:ext>
            </a:extLst>
          </p:cNvPr>
          <p:cNvSpPr/>
          <p:nvPr/>
        </p:nvSpPr>
        <p:spPr>
          <a:xfrm>
            <a:off x="263352" y="6309320"/>
            <a:ext cx="1391611"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graphicFrame>
        <p:nvGraphicFramePr>
          <p:cNvPr id="3" name="Chart 2">
            <a:extLst>
              <a:ext uri="{FF2B5EF4-FFF2-40B4-BE49-F238E27FC236}">
                <a16:creationId xmlns:a16="http://schemas.microsoft.com/office/drawing/2014/main" id="{23A6818E-A554-F545-94D2-DB59191B7426}"/>
              </a:ext>
            </a:extLst>
          </p:cNvPr>
          <p:cNvGraphicFramePr/>
          <p:nvPr>
            <p:extLst>
              <p:ext uri="{D42A27DB-BD31-4B8C-83A1-F6EECF244321}">
                <p14:modId xmlns:p14="http://schemas.microsoft.com/office/powerpoint/2010/main" val="3693940909"/>
              </p:ext>
            </p:extLst>
          </p:nvPr>
        </p:nvGraphicFramePr>
        <p:xfrm>
          <a:off x="555512" y="1660274"/>
          <a:ext cx="5705718" cy="2460475"/>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E4D95C3A-640C-0848-82A5-8C2BE60546CA}"/>
              </a:ext>
            </a:extLst>
          </p:cNvPr>
          <p:cNvSpPr txBox="1"/>
          <p:nvPr/>
        </p:nvSpPr>
        <p:spPr>
          <a:xfrm>
            <a:off x="555512" y="1371553"/>
            <a:ext cx="5282161" cy="307777"/>
          </a:xfrm>
          <a:prstGeom prst="rect">
            <a:avLst/>
          </a:prstGeom>
          <a:noFill/>
        </p:spPr>
        <p:txBody>
          <a:bodyPr wrap="square" rtlCol="0">
            <a:spAutoFit/>
          </a:bodyPr>
          <a:lstStyle/>
          <a:p>
            <a:r>
              <a:rPr lang="en-MD" sz="1400" b="1" dirty="0"/>
              <a:t>Figura 9. Structura veniturilor proprii Î.M RTE 2018 – 2019, m MDL</a:t>
            </a:r>
          </a:p>
        </p:txBody>
      </p:sp>
      <p:sp>
        <p:nvSpPr>
          <p:cNvPr id="14" name="TextBox 13">
            <a:extLst>
              <a:ext uri="{FF2B5EF4-FFF2-40B4-BE49-F238E27FC236}">
                <a16:creationId xmlns:a16="http://schemas.microsoft.com/office/drawing/2014/main" id="{DB83442A-37D8-1B40-8DE5-4EFC0DCF4C1B}"/>
              </a:ext>
            </a:extLst>
          </p:cNvPr>
          <p:cNvSpPr txBox="1"/>
          <p:nvPr/>
        </p:nvSpPr>
        <p:spPr>
          <a:xfrm>
            <a:off x="6261230" y="1371553"/>
            <a:ext cx="5507613" cy="307777"/>
          </a:xfrm>
          <a:prstGeom prst="rect">
            <a:avLst/>
          </a:prstGeom>
          <a:noFill/>
        </p:spPr>
        <p:txBody>
          <a:bodyPr wrap="square" rtlCol="0">
            <a:spAutoFit/>
          </a:bodyPr>
          <a:lstStyle/>
          <a:p>
            <a:r>
              <a:rPr lang="en-MD" sz="1400" b="1" dirty="0"/>
              <a:t>Figura 10. Evolu</a:t>
            </a:r>
            <a:r>
              <a:rPr lang="ro-RO" sz="1400" b="1" dirty="0" err="1"/>
              <a:t>ția</a:t>
            </a:r>
            <a:r>
              <a:rPr lang="ro-RO" sz="1400" b="1" dirty="0"/>
              <a:t> veniturilor </a:t>
            </a:r>
            <a:r>
              <a:rPr lang="en-MD" sz="1400" b="1" dirty="0"/>
              <a:t>Î.M. RTE  2018 – 2019, m MDL</a:t>
            </a:r>
          </a:p>
        </p:txBody>
      </p:sp>
      <p:sp>
        <p:nvSpPr>
          <p:cNvPr id="15" name="TextBox 14">
            <a:extLst>
              <a:ext uri="{FF2B5EF4-FFF2-40B4-BE49-F238E27FC236}">
                <a16:creationId xmlns:a16="http://schemas.microsoft.com/office/drawing/2014/main" id="{3F99863B-717B-4947-8E05-10626CE55A3A}"/>
              </a:ext>
            </a:extLst>
          </p:cNvPr>
          <p:cNvSpPr txBox="1"/>
          <p:nvPr/>
        </p:nvSpPr>
        <p:spPr>
          <a:xfrm>
            <a:off x="588383" y="4209722"/>
            <a:ext cx="5075565" cy="307777"/>
          </a:xfrm>
          <a:prstGeom prst="rect">
            <a:avLst/>
          </a:prstGeom>
          <a:noFill/>
        </p:spPr>
        <p:txBody>
          <a:bodyPr wrap="square" rtlCol="0">
            <a:spAutoFit/>
          </a:bodyPr>
          <a:lstStyle/>
          <a:p>
            <a:r>
              <a:rPr lang="en-MD" sz="1400" b="1" dirty="0"/>
              <a:t>Figura 11. Evoluția numărului de călători Î.M. RTE 2017 – 2019, m</a:t>
            </a:r>
          </a:p>
        </p:txBody>
      </p:sp>
      <p:graphicFrame>
        <p:nvGraphicFramePr>
          <p:cNvPr id="16" name="Chart 15">
            <a:extLst>
              <a:ext uri="{FF2B5EF4-FFF2-40B4-BE49-F238E27FC236}">
                <a16:creationId xmlns:a16="http://schemas.microsoft.com/office/drawing/2014/main" id="{AB5F423B-A7CE-5740-9875-324A6B53175A}"/>
              </a:ext>
            </a:extLst>
          </p:cNvPr>
          <p:cNvGraphicFramePr/>
          <p:nvPr>
            <p:extLst>
              <p:ext uri="{D42A27DB-BD31-4B8C-83A1-F6EECF244321}">
                <p14:modId xmlns:p14="http://schemas.microsoft.com/office/powerpoint/2010/main" val="1562117593"/>
              </p:ext>
            </p:extLst>
          </p:nvPr>
        </p:nvGraphicFramePr>
        <p:xfrm>
          <a:off x="593877" y="4495573"/>
          <a:ext cx="5075562" cy="194570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Chart 16">
            <a:extLst>
              <a:ext uri="{FF2B5EF4-FFF2-40B4-BE49-F238E27FC236}">
                <a16:creationId xmlns:a16="http://schemas.microsoft.com/office/drawing/2014/main" id="{427BA859-2342-394A-B4A6-6B42395D1536}"/>
              </a:ext>
            </a:extLst>
          </p:cNvPr>
          <p:cNvGraphicFramePr/>
          <p:nvPr>
            <p:extLst>
              <p:ext uri="{D42A27DB-BD31-4B8C-83A1-F6EECF244321}">
                <p14:modId xmlns:p14="http://schemas.microsoft.com/office/powerpoint/2010/main" val="2575418959"/>
              </p:ext>
            </p:extLst>
          </p:nvPr>
        </p:nvGraphicFramePr>
        <p:xfrm>
          <a:off x="6261230" y="1679330"/>
          <a:ext cx="5333878" cy="2460475"/>
        </p:xfrm>
        <a:graphic>
          <a:graphicData uri="http://schemas.openxmlformats.org/drawingml/2006/chart">
            <c:chart xmlns:c="http://schemas.openxmlformats.org/drawingml/2006/chart" xmlns:r="http://schemas.openxmlformats.org/officeDocument/2006/relationships" r:id="rId5"/>
          </a:graphicData>
        </a:graphic>
      </p:graphicFrame>
      <p:sp>
        <p:nvSpPr>
          <p:cNvPr id="18" name="Rectangle 17">
            <a:extLst>
              <a:ext uri="{FF2B5EF4-FFF2-40B4-BE49-F238E27FC236}">
                <a16:creationId xmlns:a16="http://schemas.microsoft.com/office/drawing/2014/main" id="{8AB3242F-7105-AF41-A7B5-8AC8B3D8499D}"/>
              </a:ext>
            </a:extLst>
          </p:cNvPr>
          <p:cNvSpPr/>
          <p:nvPr/>
        </p:nvSpPr>
        <p:spPr>
          <a:xfrm>
            <a:off x="6426391" y="4363610"/>
            <a:ext cx="5003555" cy="20882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gn="just">
              <a:spcAft>
                <a:spcPts val="600"/>
              </a:spcAft>
              <a:buClr>
                <a:srgbClr val="2E5C67"/>
              </a:buClr>
              <a:buFont typeface="Arial" panose="020B0604020202020204" pitchFamily="34" charset="0"/>
              <a:buChar char="•"/>
            </a:pPr>
            <a:r>
              <a:rPr lang="ro-RO" sz="1200" dirty="0">
                <a:solidFill>
                  <a:srgbClr val="000000"/>
                </a:solidFill>
              </a:rPr>
              <a:t>Cca. 50% din totalul veniturilor Î.M. RTEC reprezintă subvenții din sursele CMC</a:t>
            </a:r>
          </a:p>
          <a:p>
            <a:pPr marL="285750" indent="-285750" algn="just">
              <a:spcAft>
                <a:spcPts val="600"/>
              </a:spcAft>
              <a:buClr>
                <a:srgbClr val="2E5C67"/>
              </a:buClr>
              <a:buFont typeface="Arial" panose="020B0604020202020204" pitchFamily="34" charset="0"/>
              <a:buChar char="•"/>
            </a:pPr>
            <a:r>
              <a:rPr lang="ro-RO" sz="1200" dirty="0">
                <a:solidFill>
                  <a:srgbClr val="000000"/>
                </a:solidFill>
              </a:rPr>
              <a:t>Numărul de călătorii este continuă creștere, în perioada 2017 – 2019 înregistrând o creștere de peste 18%. </a:t>
            </a:r>
          </a:p>
          <a:p>
            <a:pPr marL="285750" indent="-285750" algn="just">
              <a:spcAft>
                <a:spcPts val="600"/>
              </a:spcAft>
              <a:buClr>
                <a:srgbClr val="2E5C67"/>
              </a:buClr>
              <a:buFont typeface="Arial" panose="020B0604020202020204" pitchFamily="34" charset="0"/>
              <a:buChar char="•"/>
            </a:pPr>
            <a:r>
              <a:rPr lang="ro-RO" sz="1200" dirty="0">
                <a:solidFill>
                  <a:srgbClr val="000000"/>
                </a:solidFill>
              </a:rPr>
              <a:t>Abonamentele nu reprezintă un instrument popular de călătorie, acestea fiind în mare parte achiziționate de elevi, studenți și persoanele juridice pentru proprii angajați. </a:t>
            </a:r>
          </a:p>
          <a:p>
            <a:pPr marL="285750" indent="-285750" algn="just">
              <a:spcAft>
                <a:spcPts val="600"/>
              </a:spcAft>
              <a:buClr>
                <a:srgbClr val="2E5C67"/>
              </a:buClr>
              <a:buFont typeface="Arial" panose="020B0604020202020204" pitchFamily="34" charset="0"/>
              <a:buChar char="•"/>
            </a:pPr>
            <a:r>
              <a:rPr lang="ro-RO" sz="1200" dirty="0">
                <a:solidFill>
                  <a:srgbClr val="000000"/>
                </a:solidFill>
              </a:rPr>
              <a:t>Gradul mediu de umplere a unui troleibuz este de cca. 78%. </a:t>
            </a:r>
          </a:p>
          <a:p>
            <a:pPr marL="285750" indent="-285750" algn="just">
              <a:spcAft>
                <a:spcPts val="600"/>
              </a:spcAft>
              <a:buClr>
                <a:srgbClr val="2E5C67"/>
              </a:buClr>
              <a:buFont typeface="Arial" panose="020B0604020202020204" pitchFamily="34" charset="0"/>
              <a:buChar char="•"/>
            </a:pPr>
            <a:endParaRPr lang="ro-RO" sz="1200" dirty="0">
              <a:solidFill>
                <a:srgbClr val="000000"/>
              </a:solidFill>
            </a:endParaRPr>
          </a:p>
          <a:p>
            <a:pPr marL="285750" indent="-285750" algn="just">
              <a:spcAft>
                <a:spcPts val="600"/>
              </a:spcAft>
              <a:buClr>
                <a:srgbClr val="2E5C67"/>
              </a:buClr>
              <a:buFont typeface="Arial" panose="020B0604020202020204" pitchFamily="34" charset="0"/>
              <a:buChar char="•"/>
            </a:pPr>
            <a:endParaRPr lang="ro-RO" sz="1200" dirty="0">
              <a:solidFill>
                <a:srgbClr val="000000"/>
              </a:solidFill>
            </a:endParaRPr>
          </a:p>
        </p:txBody>
      </p:sp>
    </p:spTree>
    <p:extLst>
      <p:ext uri="{BB962C8B-B14F-4D97-AF65-F5344CB8AC3E}">
        <p14:creationId xmlns:p14="http://schemas.microsoft.com/office/powerpoint/2010/main" val="34937355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Straight Connector 18"/>
          <p:cNvCxnSpPr/>
          <p:nvPr/>
        </p:nvCxnSpPr>
        <p:spPr>
          <a:xfrm>
            <a:off x="21217680" y="1444193"/>
            <a:ext cx="0" cy="3939430"/>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61" name="Title 2"/>
          <p:cNvSpPr>
            <a:spLocks noGrp="1"/>
          </p:cNvSpPr>
          <p:nvPr>
            <p:ph type="title"/>
          </p:nvPr>
        </p:nvSpPr>
        <p:spPr>
          <a:xfrm>
            <a:off x="588386" y="291433"/>
            <a:ext cx="10756900" cy="1080120"/>
          </a:xfrm>
        </p:spPr>
        <p:txBody>
          <a:bodyPr>
            <a:normAutofit/>
          </a:bodyPr>
          <a:lstStyle/>
          <a:p>
            <a:pPr algn="just"/>
            <a:r>
              <a:rPr lang="ro-RO" sz="2400" b="1" dirty="0"/>
              <a:t>Maxi-taxi-urile reprezintă principala sursă a comodității reduse a transportului public</a:t>
            </a:r>
          </a:p>
        </p:txBody>
      </p:sp>
      <p:sp>
        <p:nvSpPr>
          <p:cNvPr id="2" name="Rectangle 1">
            <a:extLst>
              <a:ext uri="{FF2B5EF4-FFF2-40B4-BE49-F238E27FC236}">
                <a16:creationId xmlns:a16="http://schemas.microsoft.com/office/drawing/2014/main" id="{04261995-C801-F24C-9A01-E8091D4BE0BA}"/>
              </a:ext>
            </a:extLst>
          </p:cNvPr>
          <p:cNvSpPr/>
          <p:nvPr/>
        </p:nvSpPr>
        <p:spPr>
          <a:xfrm>
            <a:off x="263352" y="6309320"/>
            <a:ext cx="1391611"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0" name="TextBox 9">
            <a:extLst>
              <a:ext uri="{FF2B5EF4-FFF2-40B4-BE49-F238E27FC236}">
                <a16:creationId xmlns:a16="http://schemas.microsoft.com/office/drawing/2014/main" id="{E4D95C3A-640C-0848-82A5-8C2BE60546CA}"/>
              </a:ext>
            </a:extLst>
          </p:cNvPr>
          <p:cNvSpPr txBox="1"/>
          <p:nvPr/>
        </p:nvSpPr>
        <p:spPr>
          <a:xfrm>
            <a:off x="555512" y="1371553"/>
            <a:ext cx="5282161" cy="523220"/>
          </a:xfrm>
          <a:prstGeom prst="rect">
            <a:avLst/>
          </a:prstGeom>
          <a:noFill/>
        </p:spPr>
        <p:txBody>
          <a:bodyPr wrap="square" rtlCol="0">
            <a:spAutoFit/>
          </a:bodyPr>
          <a:lstStyle/>
          <a:p>
            <a:r>
              <a:rPr lang="en-MD" sz="1400" b="1" dirty="0"/>
              <a:t>Figura 12. </a:t>
            </a:r>
            <a:r>
              <a:rPr lang="ro-RO" sz="1400" b="1" dirty="0"/>
              <a:t>Numărul ponderat de călători per unitate pe an, după zone mii</a:t>
            </a:r>
            <a:endParaRPr lang="en-MD" sz="1400" b="1" dirty="0"/>
          </a:p>
        </p:txBody>
      </p:sp>
      <p:sp>
        <p:nvSpPr>
          <p:cNvPr id="14" name="TextBox 13">
            <a:extLst>
              <a:ext uri="{FF2B5EF4-FFF2-40B4-BE49-F238E27FC236}">
                <a16:creationId xmlns:a16="http://schemas.microsoft.com/office/drawing/2014/main" id="{DB83442A-37D8-1B40-8DE5-4EFC0DCF4C1B}"/>
              </a:ext>
            </a:extLst>
          </p:cNvPr>
          <p:cNvSpPr txBox="1"/>
          <p:nvPr/>
        </p:nvSpPr>
        <p:spPr>
          <a:xfrm>
            <a:off x="6096000" y="1371553"/>
            <a:ext cx="5507613" cy="523220"/>
          </a:xfrm>
          <a:prstGeom prst="rect">
            <a:avLst/>
          </a:prstGeom>
          <a:noFill/>
        </p:spPr>
        <p:txBody>
          <a:bodyPr wrap="square" rtlCol="0">
            <a:spAutoFit/>
          </a:bodyPr>
          <a:lstStyle/>
          <a:p>
            <a:r>
              <a:rPr lang="en-MD" sz="1400" b="1" dirty="0"/>
              <a:t>Figura 13. </a:t>
            </a:r>
            <a:r>
              <a:rPr lang="ro-RO" sz="1400" b="1" dirty="0"/>
              <a:t>Numărul ponderat de călători per unitate pe an, per tip de transport, mii</a:t>
            </a:r>
            <a:endParaRPr lang="en-MD" sz="1400" b="1" dirty="0"/>
          </a:p>
        </p:txBody>
      </p:sp>
      <p:graphicFrame>
        <p:nvGraphicFramePr>
          <p:cNvPr id="19" name="Chart 18">
            <a:extLst>
              <a:ext uri="{FF2B5EF4-FFF2-40B4-BE49-F238E27FC236}">
                <a16:creationId xmlns:a16="http://schemas.microsoft.com/office/drawing/2014/main" id="{3BE4F5C5-83E0-DE43-A434-1DE75CEA660A}"/>
              </a:ext>
            </a:extLst>
          </p:cNvPr>
          <p:cNvGraphicFramePr/>
          <p:nvPr>
            <p:extLst>
              <p:ext uri="{D42A27DB-BD31-4B8C-83A1-F6EECF244321}">
                <p14:modId xmlns:p14="http://schemas.microsoft.com/office/powerpoint/2010/main" val="108027698"/>
              </p:ext>
            </p:extLst>
          </p:nvPr>
        </p:nvGraphicFramePr>
        <p:xfrm>
          <a:off x="459223" y="1772816"/>
          <a:ext cx="5378450" cy="194570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a:extLst>
              <a:ext uri="{FF2B5EF4-FFF2-40B4-BE49-F238E27FC236}">
                <a16:creationId xmlns:a16="http://schemas.microsoft.com/office/drawing/2014/main" id="{A179F240-B355-0C41-BB42-32BFE52A04CD}"/>
              </a:ext>
            </a:extLst>
          </p:cNvPr>
          <p:cNvGraphicFramePr/>
          <p:nvPr>
            <p:extLst>
              <p:ext uri="{D42A27DB-BD31-4B8C-83A1-F6EECF244321}">
                <p14:modId xmlns:p14="http://schemas.microsoft.com/office/powerpoint/2010/main" val="3258340722"/>
              </p:ext>
            </p:extLst>
          </p:nvPr>
        </p:nvGraphicFramePr>
        <p:xfrm>
          <a:off x="6096000" y="1772816"/>
          <a:ext cx="5378450" cy="1945709"/>
        </p:xfrm>
        <a:graphic>
          <a:graphicData uri="http://schemas.openxmlformats.org/drawingml/2006/chart">
            <c:chart xmlns:c="http://schemas.openxmlformats.org/drawingml/2006/chart" xmlns:r="http://schemas.openxmlformats.org/officeDocument/2006/relationships" r:id="rId4"/>
          </a:graphicData>
        </a:graphic>
      </p:graphicFrame>
      <p:sp>
        <p:nvSpPr>
          <p:cNvPr id="13" name="Rectangle 12">
            <a:extLst>
              <a:ext uri="{FF2B5EF4-FFF2-40B4-BE49-F238E27FC236}">
                <a16:creationId xmlns:a16="http://schemas.microsoft.com/office/drawing/2014/main" id="{9AD11F90-3B9C-CB48-8F31-837605283E43}"/>
              </a:ext>
            </a:extLst>
          </p:cNvPr>
          <p:cNvSpPr/>
          <p:nvPr/>
        </p:nvSpPr>
        <p:spPr>
          <a:xfrm>
            <a:off x="594051" y="4221088"/>
            <a:ext cx="5003555" cy="20882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gn="just">
              <a:spcAft>
                <a:spcPts val="600"/>
              </a:spcAft>
              <a:buClr>
                <a:srgbClr val="2E5C67"/>
              </a:buClr>
              <a:buFont typeface="Arial" panose="020B0604020202020204" pitchFamily="34" charset="0"/>
              <a:buChar char="•"/>
            </a:pPr>
            <a:r>
              <a:rPr lang="ro-RO" sz="1200" dirty="0">
                <a:solidFill>
                  <a:srgbClr val="000000"/>
                </a:solidFill>
              </a:rPr>
              <a:t>Numărul ponderat de călători în unitățile de transport în mediul urban este de cca. 531 mii călători pe an per unitate.</a:t>
            </a:r>
          </a:p>
          <a:p>
            <a:pPr marL="285750" indent="-285750" algn="just">
              <a:spcAft>
                <a:spcPts val="600"/>
              </a:spcAft>
              <a:buClr>
                <a:srgbClr val="2E5C67"/>
              </a:buClr>
              <a:buFont typeface="Arial" panose="020B0604020202020204" pitchFamily="34" charset="0"/>
              <a:buChar char="•"/>
            </a:pPr>
            <a:r>
              <a:rPr lang="ro-RO" sz="1200" dirty="0">
                <a:solidFill>
                  <a:srgbClr val="000000"/>
                </a:solidFill>
              </a:rPr>
              <a:t>Rutele suburbane înregistrează cea mai mică densitate de călători, însă aceasta se referă exclusiv la fluxul mediu zilnic, în orele de vârf numărul mediu ponderat de călători se ridică la 432 mii de per unitate. </a:t>
            </a:r>
          </a:p>
          <a:p>
            <a:pPr marL="285750" indent="-285750" algn="just">
              <a:spcAft>
                <a:spcPts val="600"/>
              </a:spcAft>
              <a:buClr>
                <a:srgbClr val="2E5C67"/>
              </a:buClr>
              <a:buFont typeface="Arial" panose="020B0604020202020204" pitchFamily="34" charset="0"/>
              <a:buChar char="•"/>
            </a:pPr>
            <a:r>
              <a:rPr lang="ro-RO" sz="1200" dirty="0">
                <a:solidFill>
                  <a:srgbClr val="000000"/>
                </a:solidFill>
              </a:rPr>
              <a:t>Fluxul mediu european este de cca. 194 mii călătorii per unitate de transport pe an. </a:t>
            </a:r>
          </a:p>
        </p:txBody>
      </p:sp>
      <p:sp>
        <p:nvSpPr>
          <p:cNvPr id="15" name="Rectangle 14">
            <a:extLst>
              <a:ext uri="{FF2B5EF4-FFF2-40B4-BE49-F238E27FC236}">
                <a16:creationId xmlns:a16="http://schemas.microsoft.com/office/drawing/2014/main" id="{B2A4BE84-8680-5442-9222-7B6B1E4D7C5B}"/>
              </a:ext>
            </a:extLst>
          </p:cNvPr>
          <p:cNvSpPr/>
          <p:nvPr/>
        </p:nvSpPr>
        <p:spPr>
          <a:xfrm>
            <a:off x="6283447" y="4221048"/>
            <a:ext cx="5003555" cy="20882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gn="just">
              <a:spcAft>
                <a:spcPts val="600"/>
              </a:spcAft>
              <a:buClr>
                <a:srgbClr val="2E5C67"/>
              </a:buClr>
              <a:buFont typeface="Arial" panose="020B0604020202020204" pitchFamily="34" charset="0"/>
              <a:buChar char="•"/>
            </a:pPr>
            <a:r>
              <a:rPr lang="ro-RO" sz="1200" dirty="0">
                <a:solidFill>
                  <a:srgbClr val="000000"/>
                </a:solidFill>
              </a:rPr>
              <a:t>Autobuzele, care în mare parte deservesc rutele suburbane, înregistrează cea mai mică densitate de călători. </a:t>
            </a:r>
          </a:p>
          <a:p>
            <a:pPr marL="285750" indent="-285750" algn="just">
              <a:spcAft>
                <a:spcPts val="600"/>
              </a:spcAft>
              <a:buClr>
                <a:srgbClr val="2E5C67"/>
              </a:buClr>
              <a:buFont typeface="Arial" panose="020B0604020202020204" pitchFamily="34" charset="0"/>
              <a:buChar char="•"/>
            </a:pPr>
            <a:r>
              <a:rPr lang="ro-RO" sz="1200" dirty="0">
                <a:solidFill>
                  <a:srgbClr val="000000"/>
                </a:solidFill>
              </a:rPr>
              <a:t>Cea mai mare densitate, nivel municipal se înregistrează în cazul troleibuzelor, rezultat atins în special ponderii mari de unități pe rutele urbane. </a:t>
            </a:r>
          </a:p>
          <a:p>
            <a:pPr marL="285750" indent="-285750" algn="just">
              <a:spcAft>
                <a:spcPts val="600"/>
              </a:spcAft>
              <a:buClr>
                <a:srgbClr val="2E5C67"/>
              </a:buClr>
              <a:buFont typeface="Arial" panose="020B0604020202020204" pitchFamily="34" charset="0"/>
              <a:buChar char="•"/>
            </a:pPr>
            <a:r>
              <a:rPr lang="ro-RO" sz="1200" dirty="0">
                <a:solidFill>
                  <a:srgbClr val="000000"/>
                </a:solidFill>
              </a:rPr>
              <a:t>Cea mai mare densitate se înregistrează în cazul rutierelor cu o densitate medie ponderată în cazul rutelor urbane de 589.8 mii călători. </a:t>
            </a:r>
          </a:p>
        </p:txBody>
      </p:sp>
    </p:spTree>
    <p:extLst>
      <p:ext uri="{BB962C8B-B14F-4D97-AF65-F5344CB8AC3E}">
        <p14:creationId xmlns:p14="http://schemas.microsoft.com/office/powerpoint/2010/main" val="3275667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Straight Connector 18"/>
          <p:cNvCxnSpPr/>
          <p:nvPr/>
        </p:nvCxnSpPr>
        <p:spPr>
          <a:xfrm>
            <a:off x="21217680" y="1444193"/>
            <a:ext cx="0" cy="3939430"/>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61" name="Title 2"/>
          <p:cNvSpPr>
            <a:spLocks noGrp="1"/>
          </p:cNvSpPr>
          <p:nvPr>
            <p:ph type="title"/>
          </p:nvPr>
        </p:nvSpPr>
        <p:spPr>
          <a:xfrm>
            <a:off x="588386" y="291433"/>
            <a:ext cx="10756900" cy="1080120"/>
          </a:xfrm>
        </p:spPr>
        <p:txBody>
          <a:bodyPr>
            <a:normAutofit/>
          </a:bodyPr>
          <a:lstStyle/>
          <a:p>
            <a:pPr algn="just"/>
            <a:r>
              <a:rPr lang="ro-RO" sz="2400" b="1" dirty="0"/>
              <a:t>150 este numărul minim de unități de transport necesar pentru acoperirea fluxului de pasageri administrat de rutele de maxi-taxi în raza hotarelor administrative ale Chișinăului</a:t>
            </a:r>
          </a:p>
        </p:txBody>
      </p:sp>
      <p:sp>
        <p:nvSpPr>
          <p:cNvPr id="2" name="Rectangle 1">
            <a:extLst>
              <a:ext uri="{FF2B5EF4-FFF2-40B4-BE49-F238E27FC236}">
                <a16:creationId xmlns:a16="http://schemas.microsoft.com/office/drawing/2014/main" id="{04261995-C801-F24C-9A01-E8091D4BE0BA}"/>
              </a:ext>
            </a:extLst>
          </p:cNvPr>
          <p:cNvSpPr/>
          <p:nvPr/>
        </p:nvSpPr>
        <p:spPr>
          <a:xfrm>
            <a:off x="263352" y="6309320"/>
            <a:ext cx="1391611"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pic>
        <p:nvPicPr>
          <p:cNvPr id="3" name="Picture 2">
            <a:extLst>
              <a:ext uri="{FF2B5EF4-FFF2-40B4-BE49-F238E27FC236}">
                <a16:creationId xmlns:a16="http://schemas.microsoft.com/office/drawing/2014/main" id="{F810B570-1036-F544-B934-5FED909FC371}"/>
              </a:ext>
            </a:extLst>
          </p:cNvPr>
          <p:cNvPicPr>
            <a:picLocks noChangeAspect="1"/>
          </p:cNvPicPr>
          <p:nvPr/>
        </p:nvPicPr>
        <p:blipFill>
          <a:blip r:embed="rId3"/>
          <a:stretch>
            <a:fillRect/>
          </a:stretch>
        </p:blipFill>
        <p:spPr>
          <a:xfrm>
            <a:off x="645744" y="1460852"/>
            <a:ext cx="10900512" cy="3936296"/>
          </a:xfrm>
          <a:prstGeom prst="rect">
            <a:avLst/>
          </a:prstGeom>
        </p:spPr>
      </p:pic>
    </p:spTree>
    <p:extLst>
      <p:ext uri="{BB962C8B-B14F-4D97-AF65-F5344CB8AC3E}">
        <p14:creationId xmlns:p14="http://schemas.microsoft.com/office/powerpoint/2010/main" val="140417523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4_X1ntLOSwaJRsIj_tHwQ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Tema do Office">
  <a:themeElements>
    <a:clrScheme name="Civitta">
      <a:dk1>
        <a:srgbClr val="134753"/>
      </a:dk1>
      <a:lt1>
        <a:srgbClr val="FFFFFF"/>
      </a:lt1>
      <a:dk2>
        <a:srgbClr val="4C4C4C"/>
      </a:dk2>
      <a:lt2>
        <a:srgbClr val="C2E8F1"/>
      </a:lt2>
      <a:accent1>
        <a:srgbClr val="3CA1BC"/>
      </a:accent1>
      <a:accent2>
        <a:srgbClr val="48B9D5"/>
      </a:accent2>
      <a:accent3>
        <a:srgbClr val="502523"/>
      </a:accent3>
      <a:accent4>
        <a:srgbClr val="00ABC0"/>
      </a:accent4>
      <a:accent5>
        <a:srgbClr val="ABCD3A"/>
      </a:accent5>
      <a:accent6>
        <a:srgbClr val="588133"/>
      </a:accent6>
      <a:hlink>
        <a:srgbClr val="00ABC0"/>
      </a:hlink>
      <a:folHlink>
        <a:srgbClr val="134753"/>
      </a:folHlink>
    </a:clrScheme>
    <a:fontScheme name="Civitta font">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rgbClr val="06BDD4"/>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20337</TotalTime>
  <Words>1679</Words>
  <Application>Microsoft Macintosh PowerPoint</Application>
  <PresentationFormat>Widescreen</PresentationFormat>
  <Paragraphs>105</Paragraphs>
  <Slides>12</Slides>
  <Notes>11</Notes>
  <HiddenSlides>0</HiddenSlides>
  <MMClips>0</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1</vt:i4>
      </vt:variant>
      <vt:variant>
        <vt:lpstr>Slide Titles</vt:lpstr>
      </vt:variant>
      <vt:variant>
        <vt:i4>12</vt:i4>
      </vt:variant>
    </vt:vector>
  </HeadingPairs>
  <TitlesOfParts>
    <vt:vector size="16" baseType="lpstr">
      <vt:lpstr>Arial</vt:lpstr>
      <vt:lpstr>Calibri</vt:lpstr>
      <vt:lpstr>Tema do Office</vt:lpstr>
      <vt:lpstr>think-cell Slide</vt:lpstr>
      <vt:lpstr>PowerPoint Presentation</vt:lpstr>
      <vt:lpstr>Achiziționarea de noi unități de transport urmează să fie realizată în baza acordului de colaborare interguvernamentală Moldova - Belarus</vt:lpstr>
      <vt:lpstr>Parcul rulant al Î.M. PUA este învechit și nu corespunde necesităților sistemului de transport public </vt:lpstr>
      <vt:lpstr>PARCUL RULAN AL Î.M RTEС NECESITĂ INVESTIȚII CONSTANTE PENTRU PĂSTRAREA NIVELULUI DE CALITATE ATINS</vt:lpstr>
      <vt:lpstr>Peste 75% din totalul unităților de maxi-taxi au o vârstă de peste 15 ani</vt:lpstr>
      <vt:lpstr>Achiziționarea de unități noi de transport a condus la o creștere cu 19% a încasărilor și cu 12% numărului de călătorii</vt:lpstr>
      <vt:lpstr>Deși numărul de călătorii este în continuă creștere, Î.M. RTEC este în continuare dependentă de subvenționarea CMC</vt:lpstr>
      <vt:lpstr>Maxi-taxi-urile reprezintă principala sursă a comodității reduse a transportului public</vt:lpstr>
      <vt:lpstr>150 este numărul minim de unități de transport necesar pentru acoperirea fluxului de pasageri administrat de rutele de maxi-taxi în raza hotarelor administrative ale Chișinăului</vt:lpstr>
      <vt:lpstr>Implementarea Planului elaborat de grupul de lucru al CMC are cel mai mare impact asupra indicatorilor calitativi și de comoditate</vt:lpstr>
      <vt:lpstr>Acoperirea financiară pentru achiziția unităților noi de transport public </vt:lpstr>
      <vt:lpstr>Planul de achiziții  de troleibuze prin emiterea obligațiunilor municipale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Utilizador</dc:creator>
  <cp:lastModifiedBy>Alex Trubca</cp:lastModifiedBy>
  <cp:revision>459</cp:revision>
  <cp:lastPrinted>2018-11-30T10:08:02Z</cp:lastPrinted>
  <dcterms:created xsi:type="dcterms:W3CDTF">2018-05-11T14:04:54Z</dcterms:created>
  <dcterms:modified xsi:type="dcterms:W3CDTF">2021-02-16T08:47:46Z</dcterms:modified>
</cp:coreProperties>
</file>