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2" r:id="rId20"/>
    <p:sldId id="274" r:id="rId21"/>
    <p:sldId id="275" r:id="rId22"/>
    <p:sldId id="276" r:id="rId23"/>
    <p:sldId id="279" r:id="rId24"/>
    <p:sldId id="281" r:id="rId25"/>
    <p:sldId id="280" r:id="rId26"/>
    <p:sldId id="277" r:id="rId27"/>
    <p:sldId id="27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3668" y="1862170"/>
            <a:ext cx="7628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</a:t>
            </a:r>
            <a:r>
              <a:rPr lang="ro-MD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tehnico-economice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o-MD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sistemul de distribuție al căldurii pentru clădirile cu sistem vertical (pe coloane)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4440" y="3949498"/>
            <a:ext cx="394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Sergiu Ungureanu </a:t>
            </a:r>
          </a:p>
          <a:p>
            <a:r>
              <a:rPr lang="ro-MD" dirty="0" smtClean="0"/>
              <a:t>Auditor - Expert în energetică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17966" y="5852160"/>
            <a:ext cx="509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dirty="0" smtClean="0">
                <a:solidFill>
                  <a:srgbClr val="FF0000"/>
                </a:solidFill>
              </a:rPr>
              <a:t>Chișinău 2018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тэц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1520" y="4180332"/>
            <a:ext cx="3840480" cy="267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Image result for горизонтальная система отопления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54170"/>
            <a:ext cx="2504440" cy="2703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15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67" y="1345474"/>
            <a:ext cx="5981700" cy="40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80161" y="275005"/>
            <a:ext cx="826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 Serie Paralel (SSP)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4126" y="1345474"/>
            <a:ext cx="4506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Exemplu de sclădire cu 3 etaje și 4 verticale (</a:t>
            </a:r>
            <a:r>
              <a:rPr lang="ru-RU" dirty="0" smtClean="0"/>
              <a:t>стояки)</a:t>
            </a:r>
            <a:r>
              <a:rPr lang="ro-MD" dirty="0" smtClean="0"/>
              <a:t> formează 12 (3x4) așa numite Celule de consum căldură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84126" y="2364543"/>
            <a:ext cx="4180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Pentru o clădire cu n etaje și m verticale vor fi n x m celule de consum. Un apartament poate fi compus din una sau cîteva celule de consum (De obicei nr de odăi + 1)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84126" y="4193177"/>
            <a:ext cx="354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>
                <a:solidFill>
                  <a:srgbClr val="0070C0"/>
                </a:solidFill>
              </a:rPr>
              <a:t>Cij- este celula de la etajul i verticala j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022" y="5521144"/>
            <a:ext cx="102282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Spre exemplu un apartament (nr 15) de la etajul 4 cu 2 odăi prin care trec 3 verticale are consumul propriu de căldură </a:t>
            </a:r>
            <a:r>
              <a:rPr lang="ro-MD" dirty="0" smtClean="0">
                <a:solidFill>
                  <a:srgbClr val="FF0000"/>
                </a:solidFill>
              </a:rPr>
              <a:t>Q</a:t>
            </a:r>
            <a:r>
              <a:rPr lang="ro-MD" sz="1200" dirty="0" smtClean="0">
                <a:solidFill>
                  <a:srgbClr val="FF0000"/>
                </a:solidFill>
              </a:rPr>
              <a:t>15</a:t>
            </a:r>
            <a:r>
              <a:rPr lang="ro-MD" sz="2000" dirty="0" smtClean="0">
                <a:solidFill>
                  <a:srgbClr val="FF0000"/>
                </a:solidFill>
              </a:rPr>
              <a:t>=</a:t>
            </a:r>
            <a:r>
              <a:rPr lang="ro-MD" dirty="0" smtClean="0">
                <a:solidFill>
                  <a:srgbClr val="FF0000"/>
                </a:solidFill>
              </a:rPr>
              <a:t>C</a:t>
            </a:r>
            <a:r>
              <a:rPr lang="ro-MD" sz="1400" dirty="0" smtClean="0">
                <a:solidFill>
                  <a:srgbClr val="FF0000"/>
                </a:solidFill>
              </a:rPr>
              <a:t>3,1</a:t>
            </a:r>
            <a:r>
              <a:rPr lang="ro-MD" dirty="0" smtClean="0">
                <a:solidFill>
                  <a:srgbClr val="FF0000"/>
                </a:solidFill>
              </a:rPr>
              <a:t>+C</a:t>
            </a:r>
            <a:r>
              <a:rPr lang="ro-MD" sz="1400" dirty="0" smtClean="0">
                <a:solidFill>
                  <a:srgbClr val="FF0000"/>
                </a:solidFill>
              </a:rPr>
              <a:t>3,2</a:t>
            </a:r>
            <a:r>
              <a:rPr lang="ro-MD" dirty="0" smtClean="0">
                <a:solidFill>
                  <a:srgbClr val="FF0000"/>
                </a:solidFill>
              </a:rPr>
              <a:t>+C</a:t>
            </a:r>
            <a:r>
              <a:rPr lang="ro-MD" sz="1400" dirty="0" smtClean="0">
                <a:solidFill>
                  <a:srgbClr val="FF0000"/>
                </a:solidFill>
              </a:rPr>
              <a:t>3,3  </a:t>
            </a:r>
            <a:r>
              <a:rPr lang="ro-MD" dirty="0" smtClean="0"/>
              <a:t>(1, 2 și 3 numărul verticalei)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0422" y="856406"/>
            <a:ext cx="617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>
                <a:solidFill>
                  <a:srgbClr val="FF0000"/>
                </a:solidFill>
              </a:rPr>
              <a:t>Contorizarea individuală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83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1" y="275005"/>
            <a:ext cx="826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 Serie Paralel (SSP)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0422" y="856406"/>
            <a:ext cx="617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>
                <a:solidFill>
                  <a:srgbClr val="FF0000"/>
                </a:solidFill>
              </a:rPr>
              <a:t>Contorizarea individuală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137" y="1436914"/>
            <a:ext cx="91048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Principii de contorizare individuală: </a:t>
            </a:r>
          </a:p>
          <a:p>
            <a:pPr marL="342900" indent="-342900">
              <a:buAutoNum type="arabicPeriod"/>
            </a:pPr>
            <a:r>
              <a:rPr lang="ro-MD" dirty="0" smtClean="0"/>
              <a:t>Termocuplurile digitale vor transmite temperaturile măsurate la fiecare etaj (intrare în apartament) </a:t>
            </a:r>
          </a:p>
          <a:p>
            <a:pPr marL="342900" indent="-342900">
              <a:buAutoNum type="arabicPeriod"/>
            </a:pPr>
            <a:r>
              <a:rPr lang="ro-MD" dirty="0" smtClean="0"/>
              <a:t>Contoarele de verticală vor transmite volumul de agent termic (apă) trecut prin verticală</a:t>
            </a:r>
          </a:p>
          <a:p>
            <a:pPr marL="342900" indent="-342900">
              <a:buAutoNum type="arabicPeriod"/>
            </a:pPr>
            <a:r>
              <a:rPr lang="ro-MD" dirty="0" smtClean="0"/>
              <a:t>Unitatea centrală va avea un program simplu de calcul al consumului de căldură per fiecare celulă de consum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86431" y="3494749"/>
                <a:ext cx="34778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𝐶𝑉</m:t>
                    </m:r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2×</m:t>
                    </m:r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ro-MD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o-MD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31" y="3494749"/>
                <a:ext cx="3477812" cy="369332"/>
              </a:xfrm>
              <a:prstGeom prst="rect">
                <a:avLst/>
              </a:prstGeom>
              <a:blipFill>
                <a:blip r:embed="rId2"/>
                <a:stretch>
                  <a:fillRect l="-351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64243" y="3494749"/>
            <a:ext cx="470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>
                <a:solidFill>
                  <a:srgbClr val="FF0000"/>
                </a:solidFill>
              </a:rPr>
              <a:t>Consumul energie etaj 3 verticala 2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62000" y="4037854"/>
                <a:ext cx="9178835" cy="1801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o-MD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Spre </a:t>
                </a:r>
                <a:r>
                  <a:rPr lang="ro-MD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exemplu pentru </a:t>
                </a:r>
                <a:r>
                  <a:rPr lang="ro-MD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oră dacă avem un volum circulat arătatde CV2 de 2,35 m3 iar T1=74</a:t>
                </a:r>
                <a:r>
                  <a:rPr lang="ro-MD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ro-MD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iar T2=69</a:t>
                </a:r>
                <a:r>
                  <a:rPr lang="ro-MD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ro-MD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atunci avem: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o-M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o-M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  <m:r>
                            <a:rPr lang="ro-M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ro-M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r>
                            <a:rPr lang="ro-M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ro-MD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=4187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o-M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ro-M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  <m:r>
                            <a:rPr lang="ro-M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ro-M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den>
                      </m:f>
                      <m:r>
                        <a:rPr lang="ro-MD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∗2,35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o-M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ro-M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ro-MD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∗1000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o-M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ro-M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ro-M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ro-MD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o-MD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74−69</m:t>
                          </m:r>
                        </m:e>
                      </m:d>
                      <m:r>
                        <a:rPr lang="ro-MD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ro-MD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=49197,25</m:t>
                    </m:r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𝑘𝐽</m:t>
                    </m:r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≈13,67</m:t>
                    </m:r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𝑘𝑊h</m:t>
                    </m:r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≈0,012</m:t>
                    </m:r>
                    <m:r>
                      <a:rPr lang="ro-MD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𝐺𝑐𝑎𝑙</m:t>
                    </m:r>
                  </m:oMath>
                </a14:m>
                <a:r>
                  <a:rPr lang="ro-MD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o-MD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(O celulă de consum Cel </a:t>
                </a:r>
                <a:r>
                  <a:rPr lang="ro-MD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E3V2)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37854"/>
                <a:ext cx="9178835" cy="1801327"/>
              </a:xfrm>
              <a:prstGeom prst="rect">
                <a:avLst/>
              </a:prstGeom>
              <a:blipFill>
                <a:blip r:embed="rId3"/>
                <a:stretch>
                  <a:fillRect l="-531" t="-1689" r="-797" b="-3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101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40"/>
          <a:stretch/>
        </p:blipFill>
        <p:spPr>
          <a:xfrm>
            <a:off x="173837" y="1365484"/>
            <a:ext cx="6082739" cy="45389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606" y="1365484"/>
            <a:ext cx="5815394" cy="43037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0161" y="275005"/>
            <a:ext cx="826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 Serie Paralel (SSP)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0422" y="856406"/>
            <a:ext cx="617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>
                <a:solidFill>
                  <a:srgbClr val="FF0000"/>
                </a:solidFill>
              </a:rPr>
              <a:t>Contorizarea individuală Calcule exemplu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82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1" y="275005"/>
            <a:ext cx="826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 Serie Paralel (SSP)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2149" y="932612"/>
            <a:ext cx="659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>
                <a:solidFill>
                  <a:srgbClr val="FF0000"/>
                </a:solidFill>
              </a:rPr>
              <a:t>Partea 2: reglarea fluxului de căldură, individual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709" y="1497886"/>
            <a:ext cx="10724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Nu sunt necesare modificări majore în sistemul existent. Pe lîngă contorizare individuală este absolut necesar reglarea individuală a căldurii pentru a evita supraîncălzirea unor etaje și sub-încălzirea altora, astfel se va realiza o repartiție optimă a căldurii.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0709" y="2617158"/>
            <a:ext cx="8530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Pași necesari: </a:t>
            </a:r>
          </a:p>
          <a:p>
            <a:r>
              <a:rPr lang="ro-MD" dirty="0" smtClean="0"/>
              <a:t>1. Se va instala o conductă de ocolire by-pass la fiecare calorifer (celulă de consum energie) </a:t>
            </a:r>
          </a:p>
          <a:p>
            <a:r>
              <a:rPr lang="ro-MD" dirty="0" smtClean="0"/>
              <a:t>Se va dota fiecare conductă de ocolire (by pass) cu un ventil de reglare care va regla fluxul de agent care trece prin baterie sau trece pe alături </a:t>
            </a:r>
            <a:endParaRPr lang="en-US" dirty="0"/>
          </a:p>
        </p:txBody>
      </p:sp>
      <p:pic>
        <p:nvPicPr>
          <p:cNvPr id="8" name="Рисунок 7" descr="Image result for разводка отопления байпас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733" y="4290427"/>
            <a:ext cx="1964644" cy="20058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Image result for разводка отопления байпас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7358" y="4290427"/>
            <a:ext cx="2028962" cy="20058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Image result for разводка отопления байпас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731" y="4487228"/>
            <a:ext cx="2476500" cy="161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Image result for трехходовой смесительный кран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5052" y="4290426"/>
            <a:ext cx="2370365" cy="20058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044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1" y="275005"/>
            <a:ext cx="826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 Serie Paralel (SSP)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2149" y="932612"/>
            <a:ext cx="659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>
                <a:solidFill>
                  <a:srgbClr val="FF0000"/>
                </a:solidFill>
              </a:rPr>
              <a:t>Partea 2: reglarea fluxului de căldură, individual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161" y="3348673"/>
            <a:ext cx="2562225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78823" y="1619794"/>
            <a:ext cx="6576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Astfel fiecare consumator la fiecare calorifer va putea regla individual fluxul de căldură iar căderea de temperatură va depinde de consumul de căldură pe consumatorul respectiv.</a:t>
            </a:r>
            <a:endParaRPr lang="en-US" dirty="0"/>
          </a:p>
        </p:txBody>
      </p:sp>
      <p:pic>
        <p:nvPicPr>
          <p:cNvPr id="8" name="Рисунок 7" descr="Related ima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72846" y="1301944"/>
            <a:ext cx="1972492" cy="52425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Related image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7942" y="3244170"/>
            <a:ext cx="2419350" cy="2172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8823" y="6100354"/>
            <a:ext cx="735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>
                <a:solidFill>
                  <a:srgbClr val="FF0000"/>
                </a:solidFill>
              </a:rPr>
              <a:t>Posibilitatea de reglare este de la 0 la Q max cît poate da conducta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96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1" y="275005"/>
            <a:ext cx="8268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 Serie Paralel (SSP) </a:t>
            </a:r>
          </a:p>
          <a:p>
            <a:pPr algn="ctr"/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Varianta 2 taxare pe volum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633" y="1254034"/>
            <a:ext cx="9039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Poate fi aplicată și o variantă alternativă a SSP care va presupune sistem de taxare per volum.  </a:t>
            </a:r>
            <a:endParaRPr lang="en-US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356" y="2048397"/>
            <a:ext cx="3116580" cy="47174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336868" y="2048397"/>
            <a:ext cx="54080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Această variantă presupune </a:t>
            </a:r>
          </a:p>
          <a:p>
            <a:pPr marL="342900" indent="-342900">
              <a:buAutoNum type="arabicPeriod"/>
            </a:pPr>
            <a:r>
              <a:rPr lang="ro-MD" dirty="0" smtClean="0"/>
              <a:t>Instalarea unui termocuplu la început de fiecare verticală (la tur pînă a intra în primul apartament alimentat) </a:t>
            </a:r>
            <a:r>
              <a:rPr lang="ro-MD" dirty="0" smtClean="0">
                <a:solidFill>
                  <a:srgbClr val="FF0000"/>
                </a:solidFill>
              </a:rPr>
              <a:t>TtV1</a:t>
            </a:r>
          </a:p>
          <a:p>
            <a:pPr marL="342900" indent="-342900">
              <a:buAutoNum type="arabicPeriod"/>
            </a:pPr>
            <a:r>
              <a:rPr lang="ro-MD" dirty="0" smtClean="0"/>
              <a:t>Instalarea unui termocuplu la ieșirea din verticală </a:t>
            </a:r>
            <a:r>
              <a:rPr lang="ro-MD" dirty="0" smtClean="0">
                <a:solidFill>
                  <a:srgbClr val="FF0000"/>
                </a:solidFill>
              </a:rPr>
              <a:t>TrV1</a:t>
            </a:r>
          </a:p>
          <a:p>
            <a:pPr marL="342900" indent="-342900">
              <a:buAutoNum type="arabicPeriod"/>
            </a:pPr>
            <a:r>
              <a:rPr lang="ro-MD" dirty="0" smtClean="0"/>
              <a:t>Un Contor de apă per verticală (CaV1)</a:t>
            </a:r>
          </a:p>
          <a:p>
            <a:pPr marL="342900" indent="-342900">
              <a:buAutoNum type="arabicPeriod"/>
            </a:pPr>
            <a:r>
              <a:rPr lang="ro-MD" dirty="0" smtClean="0"/>
              <a:t>Și contoare de apă per fiecare calorifer după conducta de ocolire (by-pass)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36868" y="4911635"/>
            <a:ext cx="6897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Pentru caloriferele care nu au conductă de ocolire volumul trecut prinacestea este egal cu volumul total trecut prin verticală indicat de contorul din subsol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52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1" y="275005"/>
            <a:ext cx="8268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 Serie Paralel (SSP) </a:t>
            </a:r>
          </a:p>
          <a:p>
            <a:pPr algn="ctr"/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Varianta 2 taxare pe volum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26" y="1279206"/>
            <a:ext cx="5597525" cy="48482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887132" y="2836591"/>
                <a:ext cx="2661818" cy="714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𝑇𝑖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132" y="2836591"/>
                <a:ext cx="2661818" cy="7145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714309" y="1658983"/>
            <a:ext cx="4767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Formula de calcul va fi aceeași ca și în cazurile precedente doar Căderea de temperatură perfiecare apartament va fi calculată altfel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336868" y="6101305"/>
                <a:ext cx="7145383" cy="619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1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1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sz="1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∙∆</m:t>
                      </m:r>
                      <m:r>
                        <a:rPr 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1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1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  <m: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1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𝟏𝟎𝟎𝟎</m:t>
                              </m:r>
                              <m:r>
                                <a:rPr 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𝒌𝒈</m:t>
                              </m:r>
                            </m:num>
                            <m:den>
                              <m:r>
                                <a:rPr 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12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1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sz="1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𝟒𝟏𝟖𝟕</m:t>
                              </m:r>
                              <m:r>
                                <a:rPr 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num>
                            <m:den>
                              <m:r>
                                <a:rPr 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𝒌𝒈</m:t>
                              </m:r>
                            </m:den>
                          </m:f>
                          <m:r>
                            <a:rPr lang="en-US" sz="1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num>
                        <m:den>
                          <m:r>
                            <a:rPr lang="en-US" sz="1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1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2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12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den>
                      </m:f>
                      <m:r>
                        <a:rPr lang="en-US" sz="1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1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𝒌𝑾𝒉</m:t>
                      </m:r>
                      <m:r>
                        <a:rPr lang="en-US" sz="1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𝟎𝟏𝟔</m:t>
                      </m:r>
                      <m:r>
                        <a:rPr lang="en-US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𝑮𝒄𝒂𝒍</m:t>
                      </m:r>
                    </m:oMath>
                  </m:oMathPara>
                </a14:m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868" y="6101305"/>
                <a:ext cx="7145383" cy="619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648995" y="4347995"/>
            <a:ext cx="4741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/>
              <a:t>De exemplu pentru apartamentul aflat la etajul 2 verticala 12 s-a înregistrat un volum de 1,25 m3 de agent termic (apă) indicat de contor. Iar contorul general arată 2,35 m3. Atunci avem: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73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1" y="275005"/>
            <a:ext cx="8268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 Serie Paralel (SSP) </a:t>
            </a:r>
          </a:p>
          <a:p>
            <a:pPr algn="ctr"/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Varianta 2 taxare pe volum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634" y="1410788"/>
            <a:ext cx="11025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Acest sistem poate fi aplicat chiar și în cazurile în care nu toți consumatorii de pe o verticală au realizat lucrările minime de instalare a unei conducte de ocolire și a unui contor de măsurare a fluxului, sau spre exemplu nu există acces în apartamentele acestora. În acest caz se va considera volumul întreg trecut prin verticală și se va contoriza standard.  </a:t>
            </a:r>
            <a:endParaRPr lang="en-US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45" y="2915904"/>
            <a:ext cx="4023269" cy="242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2160" y="2611117"/>
            <a:ext cx="4277360" cy="37820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14045" y="5577840"/>
            <a:ext cx="402326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dirty="0" smtClean="0"/>
              <a:t>Caz particular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06251" y="6393177"/>
            <a:ext cx="460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dirty="0" smtClean="0"/>
              <a:t>Caz particular apartamente deconectate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34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196705"/>
              </p:ext>
            </p:extLst>
          </p:nvPr>
        </p:nvGraphicFramePr>
        <p:xfrm>
          <a:off x="260645" y="1505370"/>
          <a:ext cx="5460887" cy="3138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7866">
                  <a:extLst>
                    <a:ext uri="{9D8B030D-6E8A-4147-A177-3AD203B41FA5}">
                      <a16:colId xmlns:a16="http://schemas.microsoft.com/office/drawing/2014/main" val="260058603"/>
                    </a:ext>
                  </a:extLst>
                </a:gridCol>
                <a:gridCol w="1137042">
                  <a:extLst>
                    <a:ext uri="{9D8B030D-6E8A-4147-A177-3AD203B41FA5}">
                      <a16:colId xmlns:a16="http://schemas.microsoft.com/office/drawing/2014/main" val="360847162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034236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93807436"/>
                    </a:ext>
                  </a:extLst>
                </a:gridCol>
                <a:gridCol w="1056699">
                  <a:extLst>
                    <a:ext uri="{9D8B030D-6E8A-4147-A177-3AD203B41FA5}">
                      <a16:colId xmlns:a16="http://schemas.microsoft.com/office/drawing/2014/main" val="3847372610"/>
                    </a:ext>
                  </a:extLst>
                </a:gridCol>
                <a:gridCol w="850480">
                  <a:extLst>
                    <a:ext uri="{9D8B030D-6E8A-4147-A177-3AD203B41FA5}">
                      <a16:colId xmlns:a16="http://schemas.microsoft.com/office/drawing/2014/main" val="1745167115"/>
                    </a:ext>
                  </a:extLst>
                </a:gridCol>
              </a:tblGrid>
              <a:tr h="526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Verticala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Cadere</a:t>
                      </a:r>
                      <a:r>
                        <a:rPr lang="en-US" sz="1100" dirty="0">
                          <a:effectLst/>
                        </a:rPr>
                        <a:t> de </a:t>
                      </a:r>
                      <a:r>
                        <a:rPr lang="en-US" sz="1100" dirty="0" err="1" smtClean="0">
                          <a:effectLst/>
                        </a:rPr>
                        <a:t>temperatur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Coeficient de corectie etaj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200">
                          <a:effectLst/>
                        </a:rPr>
                        <a:t>ΔT calculat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50330460"/>
                  </a:ext>
                </a:extLst>
              </a:tr>
              <a:tr h="347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Verticala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Volum indicat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91264794"/>
                  </a:ext>
                </a:extLst>
              </a:tr>
              <a:tr h="189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3722724"/>
                  </a:ext>
                </a:extLst>
              </a:tr>
              <a:tr h="189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5,22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4,69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52909795"/>
                  </a:ext>
                </a:extLst>
              </a:tr>
              <a:tr h="189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7,07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7,07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52639999"/>
                  </a:ext>
                </a:extLst>
              </a:tr>
              <a:tr h="189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70483658"/>
                  </a:ext>
                </a:extLst>
              </a:tr>
              <a:tr h="189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496105"/>
                  </a:ext>
                </a:extLst>
              </a:tr>
              <a:tr h="189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5549300"/>
                  </a:ext>
                </a:extLst>
              </a:tr>
              <a:tr h="189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5,18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5951883"/>
                  </a:ext>
                </a:extLst>
              </a:tr>
              <a:tr h="189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5,38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6,46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49455553"/>
                  </a:ext>
                </a:extLst>
              </a:tr>
              <a:tr h="18945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Temperatura de intrare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75459297"/>
                  </a:ext>
                </a:extLst>
              </a:tr>
              <a:tr h="18945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Temperatura de iesire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87303369"/>
                  </a:ext>
                </a:extLst>
              </a:tr>
              <a:tr h="35679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Volum insumat de consum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19,02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9304477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49320"/>
              </p:ext>
            </p:extLst>
          </p:nvPr>
        </p:nvGraphicFramePr>
        <p:xfrm>
          <a:off x="5837827" y="1655513"/>
          <a:ext cx="6249670" cy="2644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7570">
                  <a:extLst>
                    <a:ext uri="{9D8B030D-6E8A-4147-A177-3AD203B41FA5}">
                      <a16:colId xmlns:a16="http://schemas.microsoft.com/office/drawing/2014/main" val="3301942721"/>
                    </a:ext>
                  </a:extLst>
                </a:gridCol>
                <a:gridCol w="1213757">
                  <a:extLst>
                    <a:ext uri="{9D8B030D-6E8A-4147-A177-3AD203B41FA5}">
                      <a16:colId xmlns:a16="http://schemas.microsoft.com/office/drawing/2014/main" val="1999184120"/>
                    </a:ext>
                  </a:extLst>
                </a:gridCol>
                <a:gridCol w="888274">
                  <a:extLst>
                    <a:ext uri="{9D8B030D-6E8A-4147-A177-3AD203B41FA5}">
                      <a16:colId xmlns:a16="http://schemas.microsoft.com/office/drawing/2014/main" val="1960374754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154134806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317075498"/>
                    </a:ext>
                  </a:extLst>
                </a:gridCol>
                <a:gridCol w="1101634">
                  <a:extLst>
                    <a:ext uri="{9D8B030D-6E8A-4147-A177-3AD203B41FA5}">
                      <a16:colId xmlns:a16="http://schemas.microsoft.com/office/drawing/2014/main" val="22710259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Verticala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Cadere de temperatura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Coeficient de corectie etaj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200">
                          <a:effectLst/>
                        </a:rPr>
                        <a:t>ΔT calculat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38060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Verticala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Volum indicat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5,1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69289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707500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1704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30974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58380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243631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17735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925084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31221544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Temperatura de intrare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05337995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Temperatura de iesire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0152574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Volum insumat de consum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241354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14539"/>
              </p:ext>
            </p:extLst>
          </p:nvPr>
        </p:nvGraphicFramePr>
        <p:xfrm>
          <a:off x="2991089" y="4953000"/>
          <a:ext cx="5994400" cy="190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81318993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15429278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48986153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22052067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772929369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2538734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Verticala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Verticala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kWh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Gcal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354579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15,37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22,12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37,49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0,0322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53041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22,93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20,57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43,50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0,0374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89911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34,52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27,93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62,45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0,0537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270919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17,26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17,14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34,40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0,0296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120707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20,31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20,31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0,0175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068158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11,67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29,20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40,87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0,0351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44408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25,31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29,33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54,64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0,0470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43076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Etaj 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Apartament 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31,56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23,62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55,17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0,0474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70480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158,62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190,22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348,84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0,2999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8941583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59429" y="483326"/>
            <a:ext cx="7641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Metoda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serie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parael</a:t>
            </a:r>
            <a:r>
              <a:rPr lang="ro-MD" sz="2000" dirty="0" smtClean="0">
                <a:solidFill>
                  <a:srgbClr val="FF0000"/>
                </a:solidFill>
              </a:rPr>
              <a:t>ă – calcule și exemple aplicate 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37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497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Cazuri</a:t>
            </a:r>
            <a:r>
              <a:rPr lang="en-US" sz="3200" dirty="0" smtClean="0">
                <a:solidFill>
                  <a:schemeClr val="tx1"/>
                </a:solidFill>
              </a:rPr>
              <a:t> special (</a:t>
            </a:r>
            <a:r>
              <a:rPr lang="en-US" sz="3200" dirty="0" err="1" smtClean="0">
                <a:solidFill>
                  <a:schemeClr val="tx1"/>
                </a:solidFill>
              </a:rPr>
              <a:t>deosebite</a:t>
            </a:r>
            <a:r>
              <a:rPr lang="en-US" sz="3200" dirty="0" smtClean="0">
                <a:solidFill>
                  <a:schemeClr val="tx1"/>
                </a:solidFill>
              </a:rPr>
              <a:t>) </a:t>
            </a:r>
            <a:r>
              <a:rPr lang="ro-MD" sz="3200" dirty="0" smtClean="0">
                <a:solidFill>
                  <a:schemeClr val="tx1"/>
                </a:solidFill>
              </a:rPr>
              <a:t>în construcție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age result for Ð²ÐµÑÑÐ¸ÐºÐ°Ð»ÑÐ½Ð°Ñ ÑÐ°Ð·Ð²Ð¾Ð´ÐºÐ° Ð¾ÑÐ¾Ð¿Ð»ÐµÐ½Ð¸Ñ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334" y="1988546"/>
            <a:ext cx="3488327" cy="3354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6743" y="1502229"/>
            <a:ext cx="3513907" cy="46765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01337" y="5694824"/>
            <a:ext cx="394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Alimentarea în buclă verticală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96743" y="6232187"/>
            <a:ext cx="394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>
                <a:solidFill>
                  <a:srgbClr val="FF0000"/>
                </a:solidFill>
              </a:rPr>
              <a:t>Alimentarea cu turul de jos in sus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03029" y="2638697"/>
            <a:ext cx="326571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8066314" y="1988546"/>
            <a:ext cx="0" cy="65015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90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6469" y="666205"/>
            <a:ext cx="83863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MD" sz="2000" dirty="0" smtClean="0">
                <a:solidFill>
                  <a:srgbClr val="0070C0"/>
                </a:solidFill>
              </a:rPr>
              <a:t>Cuprins: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o-MD" sz="2000" dirty="0" smtClean="0">
                <a:solidFill>
                  <a:srgbClr val="0070C0"/>
                </a:solidFill>
              </a:rPr>
              <a:t>Situația actuală din sistemul </a:t>
            </a:r>
            <a:r>
              <a:rPr lang="en-US" sz="2000" dirty="0" err="1" smtClean="0">
                <a:solidFill>
                  <a:srgbClr val="0070C0"/>
                </a:solidFill>
              </a:rPr>
              <a:t>termoenergetic</a:t>
            </a:r>
            <a:r>
              <a:rPr lang="en-US" sz="2000" dirty="0" smtClean="0">
                <a:solidFill>
                  <a:srgbClr val="0070C0"/>
                </a:solidFill>
              </a:rPr>
              <a:t> al </a:t>
            </a:r>
            <a:r>
              <a:rPr lang="en-US" sz="2000" dirty="0" err="1" smtClean="0">
                <a:solidFill>
                  <a:srgbClr val="0070C0"/>
                </a:solidFill>
              </a:rPr>
              <a:t>Repu</a:t>
            </a:r>
            <a:r>
              <a:rPr lang="ro-MD" sz="2000" dirty="0" smtClean="0">
                <a:solidFill>
                  <a:srgbClr val="0070C0"/>
                </a:solidFill>
              </a:rPr>
              <a:t>blicii Moldova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o-MD" sz="2000" dirty="0" smtClean="0">
                <a:solidFill>
                  <a:srgbClr val="0070C0"/>
                </a:solidFill>
              </a:rPr>
              <a:t>Problemele principale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o-MD" sz="2000" dirty="0" smtClean="0">
                <a:solidFill>
                  <a:srgbClr val="0070C0"/>
                </a:solidFill>
              </a:rPr>
              <a:t>Ce se efectuează pînă în prezent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o-MD" sz="2000" dirty="0" smtClean="0">
                <a:solidFill>
                  <a:srgbClr val="0070C0"/>
                </a:solidFill>
              </a:rPr>
              <a:t>Propuneri de optimizare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o-MD" sz="2000" dirty="0" smtClean="0">
                <a:solidFill>
                  <a:srgbClr val="0070C0"/>
                </a:solidFill>
              </a:rPr>
              <a:t>Prezentarea sistemului Serie – Paralel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o-MD" sz="2000" dirty="0" smtClean="0">
                <a:solidFill>
                  <a:srgbClr val="0070C0"/>
                </a:solidFill>
              </a:rPr>
              <a:t>Sistemul serie paralel modificat, cu taxare per volum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o-MD" sz="2000" dirty="0" smtClean="0">
                <a:solidFill>
                  <a:srgbClr val="0070C0"/>
                </a:solidFill>
              </a:rPr>
              <a:t>Costuri de implementare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o-MD" sz="2000" dirty="0">
                <a:solidFill>
                  <a:srgbClr val="0070C0"/>
                </a:solidFill>
              </a:rPr>
              <a:t>Avantaje tehnice și economice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o-MD" sz="2000" dirty="0" smtClean="0">
                <a:solidFill>
                  <a:srgbClr val="0070C0"/>
                </a:solidFill>
              </a:rPr>
              <a:t>Pași propuși spre implementare 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1" y="275005"/>
            <a:ext cx="8268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 Serie Paralel (SSP) </a:t>
            </a:r>
          </a:p>
          <a:p>
            <a:pPr algn="ctr"/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Costuri de aplicare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612" y="1358538"/>
            <a:ext cx="95358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>
                <a:solidFill>
                  <a:srgbClr val="FF0000"/>
                </a:solidFill>
              </a:rPr>
              <a:t>Costurile aplicării metodicii sunt foarte reduse atît per apartamentt cît și per fiecare bloc:</a:t>
            </a:r>
          </a:p>
          <a:p>
            <a:pPr marL="342900" indent="-342900">
              <a:buAutoNum type="arabicPeriod"/>
            </a:pPr>
            <a:r>
              <a:rPr lang="ro-MD" dirty="0" smtClean="0">
                <a:solidFill>
                  <a:srgbClr val="FF0000"/>
                </a:solidFill>
              </a:rPr>
              <a:t>Contor de apă digital cu transmisie wireles (circa 25 USD)</a:t>
            </a:r>
          </a:p>
          <a:p>
            <a:pPr marL="342900" indent="-342900">
              <a:buAutoNum type="arabicPeriod"/>
            </a:pPr>
            <a:r>
              <a:rPr lang="ro-MD" dirty="0" smtClean="0">
                <a:solidFill>
                  <a:srgbClr val="FF0000"/>
                </a:solidFill>
              </a:rPr>
              <a:t>Termocuplu digital (15-20) USD</a:t>
            </a:r>
          </a:p>
          <a:p>
            <a:pPr marL="342900" indent="-342900">
              <a:buAutoNum type="arabicPeriod"/>
            </a:pPr>
            <a:r>
              <a:rPr lang="ro-MD" dirty="0" smtClean="0">
                <a:solidFill>
                  <a:srgbClr val="FF0000"/>
                </a:solidFill>
              </a:rPr>
              <a:t>Ventil de by pass – 100 lei (Aprox 5 Euro) </a:t>
            </a:r>
          </a:p>
          <a:p>
            <a:pPr marL="342900" indent="-342900">
              <a:buAutoNum type="arabicPeriod"/>
            </a:pPr>
            <a:r>
              <a:rPr lang="ro-MD" dirty="0" smtClean="0">
                <a:solidFill>
                  <a:srgbClr val="FF0000"/>
                </a:solidFill>
              </a:rPr>
              <a:t>Țeava de ocolire (1 m) 20 lei) </a:t>
            </a:r>
          </a:p>
          <a:p>
            <a:pPr marL="342900" indent="-342900">
              <a:buAutoNum type="arabicPeriod"/>
            </a:pPr>
            <a:r>
              <a:rPr lang="ro-MD" dirty="0" smtClean="0">
                <a:solidFill>
                  <a:srgbClr val="FF0000"/>
                </a:solidFill>
              </a:rPr>
              <a:t>Lucrările de montare – 200-250 lei per verticală la apartament </a:t>
            </a:r>
          </a:p>
          <a:p>
            <a:pPr marL="342900" indent="-342900">
              <a:buAutoNum type="arabicPeriod"/>
            </a:pPr>
            <a:r>
              <a:rPr lang="ro-MD" dirty="0" smtClean="0">
                <a:solidFill>
                  <a:srgbClr val="FF0000"/>
                </a:solidFill>
              </a:rPr>
              <a:t>Unitatea centrală de calcul – 150-200 USD</a:t>
            </a:r>
          </a:p>
          <a:p>
            <a:pPr marL="342900" indent="-342900">
              <a:buAutoNum type="arabicPeriod"/>
            </a:pPr>
            <a:endParaRPr lang="ro-MD" dirty="0">
              <a:solidFill>
                <a:srgbClr val="FF0000"/>
              </a:solidFill>
            </a:endParaRPr>
          </a:p>
          <a:p>
            <a:r>
              <a:rPr lang="ro-MD" dirty="0" smtClean="0">
                <a:solidFill>
                  <a:srgbClr val="FF0000"/>
                </a:solidFill>
              </a:rPr>
              <a:t>Astfel pentru un apartament cu 2 odăi (3 verticale care intersectează) se va obține o sumă cumulată de circa 2500-3000 </a:t>
            </a:r>
            <a:r>
              <a:rPr lang="ro-MD" dirty="0" smtClean="0">
                <a:solidFill>
                  <a:srgbClr val="FF0000"/>
                </a:solidFill>
              </a:rPr>
              <a:t>lei</a:t>
            </a:r>
            <a:r>
              <a:rPr lang="en-US" dirty="0" smtClean="0">
                <a:solidFill>
                  <a:srgbClr val="FF0000"/>
                </a:solidFill>
              </a:rPr>
              <a:t> (circa 150 Euro)</a:t>
            </a:r>
            <a:r>
              <a:rPr lang="ro-MD" dirty="0" smtClean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2337" y="4662577"/>
            <a:ext cx="2344920" cy="2103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8091" y="5368834"/>
            <a:ext cx="3343910" cy="1489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8090" y="4220860"/>
            <a:ext cx="3343910" cy="1123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7257" y="4662577"/>
            <a:ext cx="2534194" cy="2103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Image result for investmen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0769" y="4804709"/>
            <a:ext cx="3141527" cy="176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682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1" y="275005"/>
            <a:ext cx="846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 Serie Paralel (SSP)- Măsură prietenoasă mediului </a:t>
            </a:r>
          </a:p>
          <a:p>
            <a:pPr algn="ctr"/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Avantaje și beneficii așteptate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143" y="1214846"/>
            <a:ext cx="1097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MD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Avantajele care leoferă această soluție serie-paralelă este următorul: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o-MD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mult mai ieftină decît montarea sistemelor de distribuție paralele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o-MD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necesită lucrări de montare și demolare în interiorul apartamentelor (vor fi unele lucrări de un deranj minim)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o-MD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necesită trasarea de noi verticale de alimentare cu căldură în scara blocului.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o-MD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 la toate clădirile vechi aduce o economie aăteptată de 20-22% ceea ce în volum total va însemna circa 236394,17 MWh/an și 91200 tone CO2 echivalent emisii reduse</a:t>
            </a:r>
            <a:r>
              <a:rPr lang="ro-MD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o-MD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Oferă posibilitatea de a verifica în timp real consumul de energie termică și transmisia acestora la distanță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o-MD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Deschide posibilitatea implementării sistemelor smart-metering cu stocare open data și clouds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Related imag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32680"/>
            <a:ext cx="3552825" cy="192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mage result for city intelligent metering system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825" y="4867275"/>
            <a:ext cx="19907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Related image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4925" y="4384945"/>
            <a:ext cx="3267075" cy="2473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194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1" y="275005"/>
            <a:ext cx="8268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 Serie Paralel (SSP) </a:t>
            </a:r>
          </a:p>
          <a:p>
            <a:pPr algn="ctr"/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Domenii de aplicare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965" y="1423851"/>
            <a:ext cx="92093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Aplicarea metodicii propuse poate fi: </a:t>
            </a:r>
          </a:p>
          <a:p>
            <a:pPr marL="342900" indent="-342900">
              <a:buAutoNum type="arabicPeriod"/>
            </a:pPr>
            <a:r>
              <a:rPr lang="ro-MD" dirty="0" smtClean="0"/>
              <a:t>Operatorii SACET din Chișinău (Termoelectrica SA)</a:t>
            </a:r>
          </a:p>
          <a:p>
            <a:pPr marL="342900" indent="-342900">
              <a:buAutoNum type="arabicPeriod"/>
            </a:pPr>
            <a:r>
              <a:rPr lang="ro-MD" dirty="0" smtClean="0"/>
              <a:t>Operatorul SACET Bălți (CET Nord)</a:t>
            </a:r>
          </a:p>
          <a:p>
            <a:pPr marL="342900" indent="-342900">
              <a:buAutoNum type="arabicPeriod"/>
            </a:pPr>
            <a:r>
              <a:rPr lang="ro-MD" dirty="0" smtClean="0"/>
              <a:t>Operatorii privați de rețele termice în orașe </a:t>
            </a:r>
          </a:p>
          <a:p>
            <a:pPr marL="342900" indent="-342900">
              <a:buAutoNum type="arabicPeriod"/>
            </a:pPr>
            <a:r>
              <a:rPr lang="ro-MD" dirty="0" smtClean="0"/>
              <a:t>Sisteme de distribuție ale energiei în centrele raionale (sisteme existente) </a:t>
            </a:r>
          </a:p>
          <a:p>
            <a:pPr marL="342900" indent="-342900">
              <a:buAutoNum type="arabicPeriod"/>
            </a:pPr>
            <a:r>
              <a:rPr lang="ro-MD" dirty="0" smtClean="0"/>
              <a:t>Orașele și localitățile din spațiul CSI care au sistem de distribuție pe verticală </a:t>
            </a:r>
          </a:p>
          <a:p>
            <a:pPr marL="342900" indent="-342900">
              <a:buAutoNum type="arabicPeriod"/>
            </a:pPr>
            <a:r>
              <a:rPr lang="ro-MD" dirty="0" smtClean="0"/>
              <a:t>Centralele termice de sector și de blocuri. </a:t>
            </a:r>
          </a:p>
          <a:p>
            <a:pPr marL="342900" indent="-342900">
              <a:buAutoNum type="arabicPeriod"/>
            </a:pPr>
            <a:endParaRPr lang="ro-MD" dirty="0"/>
          </a:p>
          <a:p>
            <a:r>
              <a:rPr lang="ro-MD" dirty="0" smtClean="0"/>
              <a:t>Aplicarea sistemului propus poate fi realizată de comun acord cu primăriile locale și cu asociațiile de locatari (ACC, CCL, APLP etc) sau IMGFL-uri în cazul Mun Chișinău. </a:t>
            </a:r>
            <a:endParaRPr lang="en-US" dirty="0"/>
          </a:p>
        </p:txBody>
      </p:sp>
      <p:pic>
        <p:nvPicPr>
          <p:cNvPr id="4098" name="Picture 2" descr="Image result for investment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94069"/>
            <a:ext cx="3558500" cy="206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0161" y="4604023"/>
            <a:ext cx="3521839" cy="225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10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829" y="1554480"/>
            <a:ext cx="105417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Actualmente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consumatorii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conectați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centralizat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Chișinău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incomodități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nemulțumiri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legate de: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Imposibilitatea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căldură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transparență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privește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facturarea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Calitatea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proastă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agentului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livrat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consumatorilor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 descr="https://scontent-otp1-1.xx.fbcdn.net/v/t34.0-12/29019624_1591253240993100_865943957_n.jpg?oh=79764bfd1aae8d8656854617ba1d610e&amp;oe=5AAE3887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0607"/>
          <a:stretch/>
        </p:blipFill>
        <p:spPr bwMode="auto">
          <a:xfrm>
            <a:off x="587829" y="3644536"/>
            <a:ext cx="3480435" cy="29109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D:\DCIM\122CANON\IMG_1499.JPG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8023" y="3644536"/>
            <a:ext cx="4023360" cy="29109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8092" y="418012"/>
            <a:ext cx="8373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 actual existent de distribuție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38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 automatic alt text available.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671"/>
          <a:stretch/>
        </p:blipFill>
        <p:spPr bwMode="auto">
          <a:xfrm>
            <a:off x="1489166" y="3613497"/>
            <a:ext cx="3943350" cy="26040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8092" y="418012"/>
            <a:ext cx="8373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 actual existent de distribuție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35485" y="3183882"/>
                <a:ext cx="5434149" cy="3463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Formula de </a:t>
                </a:r>
                <a:r>
                  <a:rPr lang="en-US" dirty="0" err="1"/>
                  <a:t>calcul</a:t>
                </a:r>
                <a:r>
                  <a:rPr lang="en-US" dirty="0"/>
                  <a:t> </a:t>
                </a:r>
                <a:r>
                  <a:rPr lang="en-US" dirty="0" err="1"/>
                  <a:t>aplicată</a:t>
                </a:r>
                <a:r>
                  <a:rPr lang="en-US" dirty="0"/>
                  <a:t> </a:t>
                </a:r>
                <a:r>
                  <a:rPr lang="en-US" dirty="0" err="1"/>
                  <a:t>pentru</a:t>
                </a:r>
                <a:r>
                  <a:rPr lang="en-US" dirty="0"/>
                  <a:t> </a:t>
                </a:r>
                <a:r>
                  <a:rPr lang="en-US" dirty="0" err="1"/>
                  <a:t>încălzire</a:t>
                </a:r>
                <a:r>
                  <a:rPr lang="en-US" dirty="0"/>
                  <a:t> (</a:t>
                </a:r>
                <a:r>
                  <a:rPr lang="en-US" dirty="0" err="1"/>
                  <a:t>fără</a:t>
                </a:r>
                <a:r>
                  <a:rPr lang="en-US" dirty="0"/>
                  <a:t> </a:t>
                </a:r>
                <a:r>
                  <a:rPr lang="en-US" dirty="0" err="1"/>
                  <a:t>prepararea</a:t>
                </a:r>
                <a:r>
                  <a:rPr lang="en-US" dirty="0"/>
                  <a:t> </a:t>
                </a:r>
                <a:r>
                  <a:rPr lang="en-US" dirty="0" err="1"/>
                  <a:t>apei</a:t>
                </a:r>
                <a:r>
                  <a:rPr lang="en-US" dirty="0"/>
                  <a:t> </a:t>
                </a:r>
                <a:r>
                  <a:rPr lang="en-US" dirty="0" err="1"/>
                  <a:t>calde</a:t>
                </a:r>
                <a:r>
                  <a:rPr lang="en-US" dirty="0"/>
                  <a:t>) </a:t>
                </a:r>
                <a:r>
                  <a:rPr lang="en-US" dirty="0" err="1"/>
                  <a:t>este</a:t>
                </a:r>
                <a:r>
                  <a:rPr lang="en-US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Unde</a:t>
                </a:r>
                <a:r>
                  <a:rPr lang="en-US" dirty="0"/>
                  <a:t> F- </a:t>
                </a:r>
                <a:r>
                  <a:rPr lang="en-US" dirty="0" err="1"/>
                  <a:t>suma</a:t>
                </a:r>
                <a:r>
                  <a:rPr lang="en-US" dirty="0"/>
                  <a:t> </a:t>
                </a:r>
                <a:r>
                  <a:rPr lang="en-US" dirty="0" err="1"/>
                  <a:t>facturată</a:t>
                </a:r>
                <a:r>
                  <a:rPr lang="en-US" dirty="0"/>
                  <a:t> </a:t>
                </a:r>
                <a:r>
                  <a:rPr lang="en-US" dirty="0" err="1"/>
                  <a:t>spre</a:t>
                </a:r>
                <a:r>
                  <a:rPr lang="en-US" dirty="0"/>
                  <a:t> </a:t>
                </a:r>
                <a:r>
                  <a:rPr lang="en-US" dirty="0" err="1"/>
                  <a:t>plată</a:t>
                </a:r>
                <a:r>
                  <a:rPr lang="en-US" dirty="0"/>
                  <a:t> </a:t>
                </a:r>
                <a:r>
                  <a:rPr lang="en-US" dirty="0" err="1"/>
                  <a:t>în</a:t>
                </a:r>
                <a:r>
                  <a:rPr lang="en-US" dirty="0"/>
                  <a:t> Lei </a:t>
                </a:r>
              </a:p>
              <a:p>
                <a:r>
                  <a:rPr lang="en-US" dirty="0"/>
                  <a:t>Qi- </a:t>
                </a:r>
                <a:r>
                  <a:rPr lang="en-US" dirty="0" err="1"/>
                  <a:t>cantitatea</a:t>
                </a:r>
                <a:r>
                  <a:rPr lang="en-US" dirty="0"/>
                  <a:t> (</a:t>
                </a:r>
                <a:r>
                  <a:rPr lang="en-US" dirty="0" err="1"/>
                  <a:t>consumul</a:t>
                </a:r>
                <a:r>
                  <a:rPr lang="en-US" dirty="0"/>
                  <a:t> individual) de </a:t>
                </a:r>
                <a:r>
                  <a:rPr lang="en-US" dirty="0" err="1"/>
                  <a:t>căldură</a:t>
                </a:r>
                <a:r>
                  <a:rPr lang="en-US" dirty="0"/>
                  <a:t> </a:t>
                </a:r>
                <a:r>
                  <a:rPr lang="en-US" dirty="0" err="1"/>
                  <a:t>calculat</a:t>
                </a:r>
                <a:r>
                  <a:rPr lang="en-US" dirty="0"/>
                  <a:t> per </a:t>
                </a:r>
                <a:r>
                  <a:rPr lang="en-US" dirty="0" err="1"/>
                  <a:t>apartament</a:t>
                </a:r>
                <a:r>
                  <a:rPr lang="en-US" dirty="0"/>
                  <a:t> </a:t>
                </a:r>
                <a:r>
                  <a:rPr lang="en-US" dirty="0" err="1"/>
                  <a:t>Gcal</a:t>
                </a:r>
                <a:endParaRPr lang="en-US" dirty="0"/>
              </a:p>
              <a:p>
                <a:r>
                  <a:rPr lang="en-US" dirty="0" err="1"/>
                  <a:t>Tq-tariful</a:t>
                </a:r>
                <a:r>
                  <a:rPr lang="en-US" dirty="0"/>
                  <a:t> la </a:t>
                </a:r>
                <a:r>
                  <a:rPr lang="en-US" dirty="0" err="1"/>
                  <a:t>căldură</a:t>
                </a:r>
                <a:r>
                  <a:rPr lang="en-US" dirty="0"/>
                  <a:t> </a:t>
                </a:r>
                <a:r>
                  <a:rPr lang="en-US" dirty="0" err="1"/>
                  <a:t>în</a:t>
                </a:r>
                <a:r>
                  <a:rPr lang="en-US" dirty="0"/>
                  <a:t> lei/</a:t>
                </a:r>
                <a:r>
                  <a:rPr lang="en-US" dirty="0" err="1"/>
                  <a:t>Gcal</a:t>
                </a:r>
                <a:endParaRPr lang="en-US" dirty="0"/>
              </a:p>
              <a:p>
                <a:r>
                  <a:rPr lang="en-US" dirty="0" err="1"/>
                  <a:t>Iar</a:t>
                </a:r>
                <a:r>
                  <a:rPr lang="en-US" dirty="0"/>
                  <a:t> </a:t>
                </a:r>
                <a:r>
                  <a:rPr lang="en-US" dirty="0" err="1"/>
                  <a:t>consumul</a:t>
                </a:r>
                <a:r>
                  <a:rPr lang="en-US" dirty="0"/>
                  <a:t> </a:t>
                </a:r>
                <a:r>
                  <a:rPr lang="en-US" dirty="0" err="1"/>
                  <a:t>calculat</a:t>
                </a:r>
                <a:r>
                  <a:rPr lang="en-US" dirty="0"/>
                  <a:t> de </a:t>
                </a:r>
                <a:r>
                  <a:rPr lang="en-US" dirty="0" err="1"/>
                  <a:t>căldură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fi: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𝑇𝐼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Unde</a:t>
                </a:r>
                <a:r>
                  <a:rPr lang="en-US" dirty="0"/>
                  <a:t> Sap-</a:t>
                </a:r>
                <a:r>
                  <a:rPr lang="en-US" dirty="0" err="1"/>
                  <a:t>suprafata</a:t>
                </a:r>
                <a:r>
                  <a:rPr lang="en-US" dirty="0"/>
                  <a:t> </a:t>
                </a:r>
                <a:r>
                  <a:rPr lang="en-US" dirty="0" err="1"/>
                  <a:t>incalzita</a:t>
                </a:r>
                <a:r>
                  <a:rPr lang="en-US" dirty="0"/>
                  <a:t> per </a:t>
                </a:r>
                <a:r>
                  <a:rPr lang="en-US" dirty="0" err="1"/>
                  <a:t>apartament</a:t>
                </a:r>
                <a:r>
                  <a:rPr lang="en-US" dirty="0"/>
                  <a:t> m2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485" y="3183882"/>
                <a:ext cx="5434149" cy="3463320"/>
              </a:xfrm>
              <a:prstGeom prst="rect">
                <a:avLst/>
              </a:prstGeom>
              <a:blipFill>
                <a:blip r:embed="rId4"/>
                <a:stretch>
                  <a:fillRect l="-897" t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53589" y="1175657"/>
            <a:ext cx="9836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atribuirea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pierderilor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pierderi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realizează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țevile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neizolate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subsolul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etajul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clădirii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pierderi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datorează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încălzirii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locurilor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împărțite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actualmente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necunoscută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5194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6834" y="5003074"/>
            <a:ext cx="10398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ajustate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naționale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metodică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măsurare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trecerea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măsură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hibridă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înlocuiește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mii Grade-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însemnînd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cedează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anumită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trecînd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încălzire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căldură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Megagrade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8092" y="418012"/>
            <a:ext cx="8373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 actual existent de distribuție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834" y="1383603"/>
            <a:ext cx="10084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Actualmente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legislația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Moldova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standardizare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posibilitatea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factura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termică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preluarea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decît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preluarea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debitului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239" y="2445663"/>
            <a:ext cx="4102114" cy="23513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092" y="2492062"/>
            <a:ext cx="2919549" cy="22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60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0161" y="275005"/>
            <a:ext cx="8268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 Serie Paralel (SSP) </a:t>
            </a:r>
          </a:p>
          <a:p>
            <a:pPr algn="ctr"/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Pași propuși spre implementare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486" y="1476103"/>
            <a:ext cx="95881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Pentru facilitarea implementării sistemului se propune: </a:t>
            </a:r>
          </a:p>
          <a:p>
            <a:pPr marL="342900" indent="-342900">
              <a:buAutoNum type="arabicPeriod"/>
            </a:pPr>
            <a:r>
              <a:rPr lang="ro-MD" dirty="0" smtClean="0"/>
              <a:t>Crearea unui grup de lucru pentru aplicarea sistemului</a:t>
            </a:r>
          </a:p>
          <a:p>
            <a:pPr marL="342900" indent="-342900">
              <a:buAutoNum type="arabicPeriod"/>
            </a:pPr>
            <a:r>
              <a:rPr lang="ro-MD" dirty="0" smtClean="0"/>
              <a:t>Analiza pieței de echipamente și sensore pentru contractarea unui furnizor în condițiile cele mai avantajoase (avînd în vedere volumul mare de piese necesare) </a:t>
            </a:r>
          </a:p>
          <a:p>
            <a:pPr marL="342900" indent="-342900">
              <a:buAutoNum type="arabicPeriod"/>
            </a:pPr>
            <a:r>
              <a:rPr lang="ro-MD" dirty="0" smtClean="0"/>
              <a:t>Posibila concesionare a sarcinii de măsurare a consumului de energie unui operator terț </a:t>
            </a:r>
          </a:p>
          <a:p>
            <a:pPr marL="342900" indent="-342900">
              <a:buAutoNum type="arabicPeriod"/>
            </a:pPr>
            <a:r>
              <a:rPr lang="ro-MD" dirty="0" smtClean="0"/>
              <a:t>Scrieirea unui prooiect pentru atragerea finanțărilor în domeniul eficienței energetice din partea donatorilor externi pentru implementarea acestui proiect. </a:t>
            </a:r>
          </a:p>
          <a:p>
            <a:pPr marL="342900" indent="-342900">
              <a:buAutoNum type="arabicPeriod"/>
            </a:pPr>
            <a:r>
              <a:rPr lang="ro-MD" dirty="0" smtClean="0"/>
              <a:t>Începerea lucrărilor în perioada mai-iunie pentru a finisa în mare parte pînă la începutul unui nou sezon de încălzire. </a:t>
            </a:r>
          </a:p>
          <a:p>
            <a:pPr marL="342900" indent="-342900">
              <a:buAutoNum type="arabicPeriod"/>
            </a:pPr>
            <a:r>
              <a:rPr lang="ro-MD" dirty="0" smtClean="0"/>
              <a:t>Schimbarea și ajustarea legislației pentru ca operatorii SACET să poată primi datele de calcul a consumului individual de căldură cu încheierea contractelor individuale. </a:t>
            </a:r>
            <a:endParaRPr lang="en-US" dirty="0"/>
          </a:p>
        </p:txBody>
      </p:sp>
      <p:pic>
        <p:nvPicPr>
          <p:cNvPr id="3074" name="Picture 2" descr="Image result for project manageme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771" y="4582885"/>
            <a:ext cx="4550229" cy="227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528003"/>
            <a:ext cx="3108960" cy="232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41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2229" y="2625634"/>
            <a:ext cx="832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Mulțumesc pentru atenție!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212" y="4663440"/>
            <a:ext cx="603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Sergiu Ungureanu: </a:t>
            </a:r>
          </a:p>
          <a:p>
            <a:r>
              <a:rPr lang="ro-MD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 în energetică </a:t>
            </a:r>
            <a:r>
              <a:rPr lang="ro-MD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LECB</a:t>
            </a:r>
            <a:r>
              <a:rPr lang="ro-MD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Novaservice</a:t>
            </a:r>
            <a:endParaRPr lang="ro-MD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MD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069091921 </a:t>
            </a:r>
          </a:p>
          <a:p>
            <a:r>
              <a:rPr lang="ro-MD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sergiuungureanu22@gmail.com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2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149" y="535577"/>
            <a:ext cx="10306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2000" dirty="0">
                <a:solidFill>
                  <a:srgbClr val="FF0000"/>
                </a:solidFill>
              </a:rPr>
              <a:t>Situația actuală din sistemul </a:t>
            </a:r>
            <a:r>
              <a:rPr lang="en-US" sz="2000" dirty="0" err="1">
                <a:solidFill>
                  <a:srgbClr val="FF0000"/>
                </a:solidFill>
              </a:rPr>
              <a:t>termoenergetic</a:t>
            </a:r>
            <a:r>
              <a:rPr lang="en-US" sz="2000" dirty="0">
                <a:solidFill>
                  <a:srgbClr val="FF0000"/>
                </a:solidFill>
              </a:rPr>
              <a:t> al </a:t>
            </a:r>
            <a:r>
              <a:rPr lang="en-US" sz="2000" dirty="0" err="1">
                <a:solidFill>
                  <a:srgbClr val="FF0000"/>
                </a:solidFill>
              </a:rPr>
              <a:t>Repu</a:t>
            </a:r>
            <a:r>
              <a:rPr lang="ro-MD" sz="2000" dirty="0">
                <a:solidFill>
                  <a:srgbClr val="FF0000"/>
                </a:solidFill>
              </a:rPr>
              <a:t>blicii </a:t>
            </a:r>
            <a:r>
              <a:rPr lang="ro-MD" sz="2000" dirty="0" smtClean="0">
                <a:solidFill>
                  <a:srgbClr val="FF0000"/>
                </a:solidFill>
              </a:rPr>
              <a:t>Moldova</a:t>
            </a:r>
            <a:endParaRPr lang="ro-MD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457" y="1306286"/>
            <a:ext cx="95228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o-MD" dirty="0" smtClean="0"/>
              <a:t>Din diferite cauze cu caracter managerial și economic, majoritatea centralelor termice locale s-au închis, nu au fost modernizate și au sistat activitatea</a:t>
            </a:r>
          </a:p>
          <a:p>
            <a:pPr marL="342900" indent="-342900">
              <a:buAutoNum type="arabicPeriod"/>
            </a:pPr>
            <a:r>
              <a:rPr lang="ro-MD" dirty="0" smtClean="0"/>
              <a:t>În centrele raionale și orășelele din Moldova practic nu au mai rămas sisteme centralizate de încălzire, acestea fiind în mare parte distruse și casate. </a:t>
            </a:r>
          </a:p>
          <a:p>
            <a:pPr marL="342900" indent="-342900">
              <a:buAutoNum type="arabicPeriod"/>
            </a:pPr>
            <a:r>
              <a:rPr lang="ro-MD" dirty="0" smtClean="0"/>
              <a:t>Siatemul termoenergetic a fost practic distrus în aceste localități iar consumatorii au trecut la sisteme individuale de încălzire sau nu au în genere sursă de căldură </a:t>
            </a:r>
          </a:p>
          <a:p>
            <a:pPr marL="342900" indent="-342900">
              <a:buAutoNum type="arabicPeriod"/>
            </a:pPr>
            <a:r>
              <a:rPr lang="ro-MD" dirty="0" smtClean="0"/>
              <a:t>Chiar și în orașele mari s-au deconectat numeroși consumatori de la sursele de încălzire centralizate SACET locale ceea ce a dus la scăderea sarcinii și deficiențe în lucrul sistemului </a:t>
            </a:r>
          </a:p>
          <a:p>
            <a:pPr marL="342900" indent="-342900">
              <a:buAutoNum type="arabicPeriod"/>
            </a:pPr>
            <a:r>
              <a:rPr lang="ro-MD" dirty="0" smtClean="0"/>
              <a:t>Numeroase case noi și masive de locuit și-au instalat sisteme de încălzire „autonome” făr a fi conectate la rețeaua termică a orașului.  </a:t>
            </a:r>
            <a:endParaRPr lang="en-US" dirty="0"/>
          </a:p>
        </p:txBody>
      </p:sp>
      <p:pic>
        <p:nvPicPr>
          <p:cNvPr id="2050" name="Picture 2" descr="Image may contain: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4152900"/>
            <a:ext cx="40481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Image result for deconectari reteaua termica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45606"/>
            <a:ext cx="3513909" cy="2412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27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829" y="509451"/>
            <a:ext cx="10045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Problemele principale actuale ale sistemului și cele ce au dus la degradarea acestuia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829" y="1188720"/>
            <a:ext cx="100453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>
                <a:solidFill>
                  <a:srgbClr val="0070C0"/>
                </a:solidFill>
              </a:rPr>
              <a:t>Problemele de bază care au dus la degradarea și de multe ori distrugerea sistemului termoenergetic actual sunt de diferite caractere: </a:t>
            </a:r>
          </a:p>
          <a:p>
            <a:pPr marL="342900" indent="-342900">
              <a:buAutoNum type="arabicPeriod"/>
            </a:pPr>
            <a:r>
              <a:rPr lang="ro-MD" dirty="0" smtClean="0">
                <a:solidFill>
                  <a:srgbClr val="FF0000"/>
                </a:solidFill>
              </a:rPr>
              <a:t>Probleme de ordin economic</a:t>
            </a:r>
          </a:p>
          <a:p>
            <a:r>
              <a:rPr lang="ro-MD" dirty="0" smtClean="0">
                <a:solidFill>
                  <a:srgbClr val="0070C0"/>
                </a:solidFill>
              </a:rPr>
              <a:t>	- Lipsa investițiilor în modernizarea centralelor termice </a:t>
            </a:r>
          </a:p>
          <a:p>
            <a:r>
              <a:rPr lang="ro-MD" dirty="0">
                <a:solidFill>
                  <a:srgbClr val="0070C0"/>
                </a:solidFill>
              </a:rPr>
              <a:t>	</a:t>
            </a:r>
            <a:r>
              <a:rPr lang="ro-MD" dirty="0" smtClean="0">
                <a:solidFill>
                  <a:srgbClr val="0070C0"/>
                </a:solidFill>
              </a:rPr>
              <a:t>- Lipsa fondurilor pentru gestiunea rețelelor termice locale și magistrale </a:t>
            </a:r>
          </a:p>
          <a:p>
            <a:r>
              <a:rPr lang="ro-MD" dirty="0">
                <a:solidFill>
                  <a:srgbClr val="0070C0"/>
                </a:solidFill>
              </a:rPr>
              <a:t>	</a:t>
            </a:r>
            <a:r>
              <a:rPr lang="ro-MD" dirty="0" smtClean="0">
                <a:solidFill>
                  <a:srgbClr val="0070C0"/>
                </a:solidFill>
              </a:rPr>
              <a:t>- Lipsa capacității de plată a consumatorilor care s-a manifestat în anii 90 care a dus la acumularea datoriilor enorme față de furnizori </a:t>
            </a:r>
          </a:p>
          <a:p>
            <a:r>
              <a:rPr lang="ro-MD" sz="2000" dirty="0" smtClean="0">
                <a:solidFill>
                  <a:srgbClr val="FF0000"/>
                </a:solidFill>
              </a:rPr>
              <a:t>2. Probleme de gestiune și proprietate </a:t>
            </a:r>
          </a:p>
          <a:p>
            <a:r>
              <a:rPr lang="ro-MD" dirty="0">
                <a:solidFill>
                  <a:srgbClr val="0070C0"/>
                </a:solidFill>
              </a:rPr>
              <a:t>	</a:t>
            </a:r>
            <a:r>
              <a:rPr lang="ro-MD" dirty="0" smtClean="0">
                <a:solidFill>
                  <a:srgbClr val="0070C0"/>
                </a:solidFill>
              </a:rPr>
              <a:t>- Multe centrale termice și rețele locale aparțineau de diferite întreprinderi care au falimentat sau au fost reorganizate </a:t>
            </a:r>
          </a:p>
          <a:p>
            <a:r>
              <a:rPr lang="ro-MD" dirty="0">
                <a:solidFill>
                  <a:srgbClr val="0070C0"/>
                </a:solidFill>
              </a:rPr>
              <a:t>	</a:t>
            </a:r>
            <a:r>
              <a:rPr lang="ro-MD" dirty="0" smtClean="0">
                <a:solidFill>
                  <a:srgbClr val="0070C0"/>
                </a:solidFill>
              </a:rPr>
              <a:t>- În mare parte APL-urile în balanța cărora au ajuns sistemele centralizate nu au avut capacitatea și cunoștințele de a gestiona centralele și sistemul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074" name="Picture 2" descr="Image result for дома буржуй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8536" y="4297680"/>
            <a:ext cx="3843463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2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9269" y="561703"/>
            <a:ext cx="920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000" dirty="0" smtClean="0">
                <a:solidFill>
                  <a:srgbClr val="FF0000"/>
                </a:solidFill>
              </a:rPr>
              <a:t>Probleme ale sistemului Termoenergetic </a:t>
            </a:r>
            <a:endParaRPr lang="ro-MD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949" y="1463040"/>
            <a:ext cx="7646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dintre</a:t>
            </a:r>
            <a:r>
              <a:rPr lang="en-US" dirty="0" smtClean="0"/>
              <a:t> </a:t>
            </a:r>
            <a:r>
              <a:rPr lang="en-US" dirty="0" err="1" smtClean="0"/>
              <a:t>problemele</a:t>
            </a:r>
            <a:r>
              <a:rPr lang="en-US" dirty="0" smtClean="0"/>
              <a:t> </a:t>
            </a:r>
            <a:r>
              <a:rPr lang="en-US" dirty="0" err="1" smtClean="0"/>
              <a:t>principale</a:t>
            </a:r>
            <a:r>
              <a:rPr lang="en-US" dirty="0" smtClean="0"/>
              <a:t> </a:t>
            </a:r>
            <a:r>
              <a:rPr lang="en-US" dirty="0" err="1" smtClean="0"/>
              <a:t>fiind</a:t>
            </a:r>
            <a:r>
              <a:rPr lang="ro-MD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o-MD" dirty="0" smtClean="0"/>
              <a:t>Comoditatea în utilizare</a:t>
            </a:r>
          </a:p>
          <a:p>
            <a:pPr marL="285750" indent="-285750">
              <a:buFontTx/>
              <a:buChar char="-"/>
            </a:pPr>
            <a:r>
              <a:rPr lang="ro-MD" dirty="0" smtClean="0"/>
              <a:t>Contorizarea clară și echitabilă (perceperea de către consumator) </a:t>
            </a:r>
          </a:p>
          <a:p>
            <a:pPr marL="285750" indent="-285750">
              <a:buFontTx/>
              <a:buChar char="-"/>
            </a:pPr>
            <a:r>
              <a:rPr lang="ro-MD" dirty="0" smtClean="0"/>
              <a:t>Posibilitatea de reglare (de către consumator) </a:t>
            </a:r>
          </a:p>
          <a:p>
            <a:pPr marL="285750" indent="-285750">
              <a:buFontTx/>
              <a:buChar char="-"/>
            </a:pPr>
            <a:r>
              <a:rPr lang="ro-MD" dirty="0" smtClean="0"/>
              <a:t>Calitatea căldurii și a apei calde livrate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51074" y="1943075"/>
            <a:ext cx="3618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MD" dirty="0" smtClean="0">
                <a:solidFill>
                  <a:srgbClr val="FF0000"/>
                </a:solidFill>
              </a:rPr>
              <a:t>Anume din aceste cauze consumatorii au renunțat la sistemul centralizat optînd pentru surse autonome pe bază de cazan mural sau cazane de scară/bloc.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mage result for котельная старая промышленная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1074" y="4454434"/>
            <a:ext cx="4140926" cy="24035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81047"/>
              </p:ext>
            </p:extLst>
          </p:nvPr>
        </p:nvGraphicFramePr>
        <p:xfrm>
          <a:off x="404949" y="3441598"/>
          <a:ext cx="6792687" cy="3142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5673">
                  <a:extLst>
                    <a:ext uri="{9D8B030D-6E8A-4147-A177-3AD203B41FA5}">
                      <a16:colId xmlns:a16="http://schemas.microsoft.com/office/drawing/2014/main" val="1885617599"/>
                    </a:ext>
                  </a:extLst>
                </a:gridCol>
                <a:gridCol w="627710">
                  <a:extLst>
                    <a:ext uri="{9D8B030D-6E8A-4147-A177-3AD203B41FA5}">
                      <a16:colId xmlns:a16="http://schemas.microsoft.com/office/drawing/2014/main" val="3049771114"/>
                    </a:ext>
                  </a:extLst>
                </a:gridCol>
                <a:gridCol w="626972">
                  <a:extLst>
                    <a:ext uri="{9D8B030D-6E8A-4147-A177-3AD203B41FA5}">
                      <a16:colId xmlns:a16="http://schemas.microsoft.com/office/drawing/2014/main" val="1326183400"/>
                    </a:ext>
                  </a:extLst>
                </a:gridCol>
                <a:gridCol w="522968">
                  <a:extLst>
                    <a:ext uri="{9D8B030D-6E8A-4147-A177-3AD203B41FA5}">
                      <a16:colId xmlns:a16="http://schemas.microsoft.com/office/drawing/2014/main" val="2217121727"/>
                    </a:ext>
                  </a:extLst>
                </a:gridCol>
                <a:gridCol w="627710">
                  <a:extLst>
                    <a:ext uri="{9D8B030D-6E8A-4147-A177-3AD203B41FA5}">
                      <a16:colId xmlns:a16="http://schemas.microsoft.com/office/drawing/2014/main" val="1632083754"/>
                    </a:ext>
                  </a:extLst>
                </a:gridCol>
                <a:gridCol w="626972">
                  <a:extLst>
                    <a:ext uri="{9D8B030D-6E8A-4147-A177-3AD203B41FA5}">
                      <a16:colId xmlns:a16="http://schemas.microsoft.com/office/drawing/2014/main" val="2034071440"/>
                    </a:ext>
                  </a:extLst>
                </a:gridCol>
                <a:gridCol w="627710">
                  <a:extLst>
                    <a:ext uri="{9D8B030D-6E8A-4147-A177-3AD203B41FA5}">
                      <a16:colId xmlns:a16="http://schemas.microsoft.com/office/drawing/2014/main" val="3691400303"/>
                    </a:ext>
                  </a:extLst>
                </a:gridCol>
                <a:gridCol w="626972">
                  <a:extLst>
                    <a:ext uri="{9D8B030D-6E8A-4147-A177-3AD203B41FA5}">
                      <a16:colId xmlns:a16="http://schemas.microsoft.com/office/drawing/2014/main" val="2943645388"/>
                    </a:ext>
                  </a:extLst>
                </a:gridCol>
              </a:tblGrid>
              <a:tr h="294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Anul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MD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MD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MD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MD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MD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MD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MD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8222132"/>
                  </a:ext>
                </a:extLst>
              </a:tr>
              <a:tr h="333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Consumul final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98 013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100 409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98 652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100 127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100 810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103 142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107 790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07925437"/>
                  </a:ext>
                </a:extLst>
              </a:tr>
              <a:tr h="554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Конечное потребление   </a:t>
                      </a:r>
                      <a:br>
                        <a:rPr lang="ro-MD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o-MD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 consumption  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05462575"/>
                  </a:ext>
                </a:extLst>
              </a:tr>
              <a:tr h="333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Industrie / Промышленность / Industry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9 642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9 955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10 169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10 692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9 697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9 043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8 598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437889"/>
                  </a:ext>
                </a:extLst>
              </a:tr>
              <a:tr h="333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 / Транспорт / Transport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25 100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26 822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23 894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24 899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25 876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28 133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29 991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9885887"/>
                  </a:ext>
                </a:extLst>
              </a:tr>
              <a:tr h="333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 domenii de activitate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62 001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62 417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62 726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62 727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63 136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64 055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67 352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24039733"/>
                  </a:ext>
                </a:extLst>
              </a:tr>
              <a:tr h="333129">
                <a:tc>
                  <a:txBody>
                    <a:bodyPr/>
                    <a:lstStyle/>
                    <a:p>
                      <a:pPr indent="101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Sectorul rezidenţial (populaţie)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47 848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48 903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49 632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49 127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50 058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50 114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52 724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4194481"/>
                  </a:ext>
                </a:extLst>
              </a:tr>
              <a:tr h="333129">
                <a:tc>
                  <a:txBody>
                    <a:bodyPr/>
                    <a:lstStyle/>
                    <a:p>
                      <a:pPr indent="101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Comerţ şi servicii publice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11 180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10 609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10 573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10 900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10 355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10 952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11 250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28117650"/>
                  </a:ext>
                </a:extLst>
              </a:tr>
              <a:tr h="294489">
                <a:tc>
                  <a:txBody>
                    <a:bodyPr/>
                    <a:lstStyle/>
                    <a:p>
                      <a:pPr indent="101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Agricultura/Silvicultura   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2 973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2 905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2 521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2 700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2 723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2 989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MD" sz="10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3 378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41088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54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9714" y="705394"/>
            <a:ext cx="890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2400" dirty="0">
                <a:solidFill>
                  <a:srgbClr val="FF0000"/>
                </a:solidFill>
              </a:rPr>
              <a:t>Ce se efectuează pînă în </a:t>
            </a:r>
            <a:r>
              <a:rPr lang="ro-MD" sz="2400" dirty="0" smtClean="0">
                <a:solidFill>
                  <a:srgbClr val="FF0000"/>
                </a:solidFill>
              </a:rPr>
              <a:t>prezent în sistemul termoenergetic</a:t>
            </a:r>
            <a:endParaRPr lang="ro-MD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" y="1515291"/>
            <a:ext cx="1005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o-MD" dirty="0" smtClean="0"/>
              <a:t>Au fost efectuate reparații de sistem și rețele termice </a:t>
            </a:r>
          </a:p>
          <a:p>
            <a:pPr marL="285750" indent="-285750">
              <a:buFontTx/>
              <a:buChar char="-"/>
            </a:pPr>
            <a:r>
              <a:rPr lang="ro-MD" dirty="0" smtClean="0"/>
              <a:t>Au fost modernizate unele centrale și capacități de generare </a:t>
            </a:r>
          </a:p>
          <a:p>
            <a:pPr marL="285750" indent="-285750">
              <a:buFontTx/>
              <a:buChar char="-"/>
            </a:pPr>
            <a:r>
              <a:rPr lang="ro-MD" dirty="0" smtClean="0"/>
              <a:t>Au fost reparate conductele termice magistrale și locale </a:t>
            </a:r>
          </a:p>
          <a:p>
            <a:pPr marL="285750" indent="-285750">
              <a:buFontTx/>
              <a:buChar char="-"/>
            </a:pPr>
            <a:r>
              <a:rPr lang="ro-MD" dirty="0" smtClean="0"/>
              <a:t>Au fost montate sisteme de contorizare la fiecare bloc alimentat centralizat (Chișinău) 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en-US" dirty="0" smtClean="0">
                <a:solidFill>
                  <a:srgbClr val="FF0000"/>
                </a:solidFill>
              </a:rPr>
              <a:t>Au </a:t>
            </a:r>
            <a:r>
              <a:rPr lang="ro-MD" dirty="0" smtClean="0">
                <a:solidFill>
                  <a:srgbClr val="FF0000"/>
                </a:solidFill>
              </a:rPr>
              <a:t>fost făcute și modernizări de rețele în blocurile de locuit, astfel au fost instalate Puncte termice individuale la blocuri și a început să fie implementat sistemul de distribuție pe orizontală.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Безымянный-10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24251"/>
            <a:ext cx="6139543" cy="223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mage result for punct termic individual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1703" y="4114800"/>
            <a:ext cx="341376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26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6834" y="619758"/>
            <a:ext cx="1004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Propuneri de optimizare și de rezolvare a problemelor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144" y="2473344"/>
            <a:ext cx="10117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Problemele principale rămase în fața sistemului actual sunt legate de calitatea, contorizarea individuală și posibilitatea de a regla independent fluxul de energie consumată. </a:t>
            </a:r>
          </a:p>
          <a:p>
            <a:r>
              <a:rPr lang="ro-MD" dirty="0" smtClean="0"/>
              <a:t>Pentru orașul Chișinău avem peste 85% din blocurile conectate la Termoelectrica sunt cu distribuție verticală.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3143" y="1332411"/>
            <a:ext cx="979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MD" dirty="0" smtClean="0">
                <a:solidFill>
                  <a:srgbClr val="FF0000"/>
                </a:solidFill>
              </a:rPr>
              <a:t>Regula de bază este că sistemul centralizat de alimentare cu căldură este cea mai optimă soluție pentru zonele urbane, cea mai eficientă din punct de vedere energetic ecologic și economic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50" r="9604"/>
          <a:stretch/>
        </p:blipFill>
        <p:spPr bwMode="auto">
          <a:xfrm>
            <a:off x="9176113" y="4746262"/>
            <a:ext cx="3015887" cy="21117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3409" y="4637315"/>
            <a:ext cx="1920241" cy="22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96834" y="3984172"/>
            <a:ext cx="6113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>
                <a:solidFill>
                  <a:srgbClr val="0070C0"/>
                </a:solidFill>
              </a:rPr>
              <a:t>Actualmente la majoritatea blocurilor de locuit cu sistem vertical repartiția căldurii este inegală, astfel etajele de sus sunt supraîncălzite iar cele de jos rămîn reci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1" y="5218001"/>
            <a:ext cx="621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>
                <a:solidFill>
                  <a:srgbClr val="FF0000"/>
                </a:solidFill>
              </a:rPr>
              <a:t>Soluțiile pot fi:</a:t>
            </a:r>
          </a:p>
          <a:p>
            <a:pPr marL="342900" indent="-342900">
              <a:buAutoNum type="arabicPeriod"/>
            </a:pPr>
            <a:r>
              <a:rPr lang="ro-MD" dirty="0" smtClean="0">
                <a:solidFill>
                  <a:srgbClr val="FF0000"/>
                </a:solidFill>
              </a:rPr>
              <a:t>Trecerea la sistem paralel de distribuție sau</a:t>
            </a:r>
          </a:p>
          <a:p>
            <a:pPr marL="342900" indent="-342900">
              <a:buAutoNum type="arabicPeriod"/>
            </a:pPr>
            <a:r>
              <a:rPr lang="ro-MD" dirty="0" smtClean="0">
                <a:solidFill>
                  <a:srgbClr val="FF0000"/>
                </a:solidFill>
              </a:rPr>
              <a:t>Trecerea la sistemul serie paralel (SSP)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9966" y="4261171"/>
            <a:ext cx="453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>
                <a:solidFill>
                  <a:srgbClr val="FF0000"/>
                </a:solidFill>
              </a:rPr>
              <a:t>Repartiția căldurii pe etaje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6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904" y="326405"/>
            <a:ext cx="826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 Serie Paralel (SSP)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HEIPC3_3#13#02-20150727 - Infosheet 07 - DH-IHS - SK07V06 - elements-01...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081" y="1619794"/>
            <a:ext cx="2155370" cy="33179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Image result for вертикальная система отопления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5177" y="1724297"/>
            <a:ext cx="2854960" cy="33521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939143" y="1254034"/>
            <a:ext cx="58260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Pornind de la faptul că actualmente majoritatea blocurilor conectate la SACET sunt cu distribuție serie (</a:t>
            </a:r>
            <a:r>
              <a:rPr lang="ru-RU" dirty="0" err="1" smtClean="0"/>
              <a:t>стоячное</a:t>
            </a:r>
            <a:r>
              <a:rPr lang="ru-RU" dirty="0" smtClean="0"/>
              <a:t>) </a:t>
            </a:r>
            <a:r>
              <a:rPr lang="ro-MD" dirty="0" smtClean="0"/>
              <a:t>se propun cîteva măsuri simple care vor ajuta a rezolva problema: </a:t>
            </a:r>
          </a:p>
          <a:p>
            <a:pPr marL="285750" indent="-285750">
              <a:buFontTx/>
              <a:buChar char="-"/>
            </a:pPr>
            <a:r>
              <a:rPr lang="ro-MD" dirty="0" smtClean="0"/>
              <a:t>Contorizării individuale</a:t>
            </a:r>
          </a:p>
          <a:p>
            <a:pPr marL="285750" indent="-285750">
              <a:buFontTx/>
              <a:buChar char="-"/>
            </a:pPr>
            <a:r>
              <a:rPr lang="ro-MD" dirty="0" smtClean="0"/>
              <a:t>Reglării de către consumatori a fluxului de căldură pentru propriul apartament</a:t>
            </a:r>
          </a:p>
          <a:p>
            <a:pPr marL="285750" indent="-285750">
              <a:buFontTx/>
              <a:buChar char="-"/>
            </a:pPr>
            <a:r>
              <a:rPr lang="ro-MD" dirty="0" smtClean="0"/>
              <a:t>Cunoașterii în timp real (curent) a consumului propriu per apartament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39143" y="4245429"/>
            <a:ext cx="5826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o-MD" dirty="0" smtClean="0"/>
              <a:t>Nu vor fi necesare demontarea verticalelor actuale existente </a:t>
            </a:r>
          </a:p>
          <a:p>
            <a:pPr marL="342900" indent="-342900">
              <a:buFont typeface="+mj-lt"/>
              <a:buAutoNum type="arabicPeriod"/>
            </a:pPr>
            <a:r>
              <a:rPr lang="ro-MD" dirty="0" smtClean="0"/>
              <a:t>Nu este necesară montarea altor verticale </a:t>
            </a:r>
          </a:p>
          <a:p>
            <a:pPr marL="342900" indent="-342900">
              <a:buFont typeface="+mj-lt"/>
              <a:buAutoNum type="arabicPeriod"/>
            </a:pPr>
            <a:r>
              <a:rPr lang="ro-MD" dirty="0" smtClean="0"/>
              <a:t>Nu este necesară reconectarea fiecărui calorifer din interiorul locuinței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68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904" y="326405"/>
            <a:ext cx="826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 Serie Paralel (SSP)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86" y="1005841"/>
            <a:ext cx="726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Descriere și implementare </a:t>
            </a:r>
            <a:endParaRPr lang="en-US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904" y="1592944"/>
            <a:ext cx="2625633" cy="46902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715691" y="1592944"/>
            <a:ext cx="5303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Pașii pentru implementare sunt următorii: </a:t>
            </a:r>
          </a:p>
          <a:p>
            <a:pPr marL="342900" indent="-342900">
              <a:buAutoNum type="arabicPeriod"/>
            </a:pPr>
            <a:r>
              <a:rPr lang="ro-MD" dirty="0" smtClean="0"/>
              <a:t>Pentru fiecare verticală de alimentare se instalează la baza acesteia un contor de apă (digital) cu transmisie wireles (sau prin fir)</a:t>
            </a:r>
          </a:p>
          <a:p>
            <a:pPr marL="342900" indent="-342900">
              <a:buAutoNum type="arabicPeriod"/>
            </a:pPr>
            <a:r>
              <a:rPr lang="ro-MD" dirty="0" smtClean="0"/>
              <a:t>În partea superioară (sub tavanul) fiecărui apartament se instalează un termocuplu (termometru) digital </a:t>
            </a:r>
          </a:p>
          <a:p>
            <a:endParaRPr lang="ro-MD" dirty="0" smtClean="0"/>
          </a:p>
          <a:p>
            <a:r>
              <a:rPr lang="ro-MD" dirty="0" smtClean="0"/>
              <a:t>O unitate centrală (calculator) va prelua toate datele și va realiza calcule individuale pentru fiecare celulă de consum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1050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348</TotalTime>
  <Words>2451</Words>
  <Application>Microsoft Office PowerPoint</Application>
  <PresentationFormat>Широкоэкранный</PresentationFormat>
  <Paragraphs>455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Cazuri special (deosebite) în construcție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35</cp:revision>
  <dcterms:created xsi:type="dcterms:W3CDTF">2018-02-22T14:28:01Z</dcterms:created>
  <dcterms:modified xsi:type="dcterms:W3CDTF">2018-04-19T21:56:54Z</dcterms:modified>
</cp:coreProperties>
</file>